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56" r:id="rId3"/>
    <p:sldId id="333" r:id="rId4"/>
    <p:sldId id="334" r:id="rId5"/>
    <p:sldId id="263" r:id="rId6"/>
    <p:sldId id="261" r:id="rId7"/>
    <p:sldId id="259" r:id="rId8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8724859-816F-4ADB-94A9-8C5366C6E518}">
          <p14:sldIdLst>
            <p14:sldId id="264"/>
            <p14:sldId id="256"/>
            <p14:sldId id="333"/>
            <p14:sldId id="334"/>
            <p14:sldId id="263"/>
            <p14:sldId id="261"/>
            <p14:sldId id="259"/>
          </p14:sldIdLst>
        </p14:section>
        <p14:section name="タイトルなしのセクション" id="{8F97138E-1D0C-4FAF-A26C-2DA0E9C9532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352" y="-121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sz="1800" b="1" dirty="0"/>
              <a:t>青森港クルーズ船寄港数の推移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グラフデータ!$A$3</c:f>
              <c:strCache>
                <c:ptCount val="1"/>
                <c:pt idx="0">
                  <c:v>外国船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tint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グラフデータ!$B$2:$N$2</c:f>
              <c:strCache>
                <c:ptCount val="13"/>
                <c:pt idx="0">
                  <c:v>H22</c:v>
                </c:pt>
                <c:pt idx="1">
                  <c:v>H23</c:v>
                </c:pt>
                <c:pt idx="2">
                  <c:v>H24</c:v>
                </c:pt>
                <c:pt idx="3">
                  <c:v>H25</c:v>
                </c:pt>
                <c:pt idx="4">
                  <c:v>H26</c:v>
                </c:pt>
                <c:pt idx="5">
                  <c:v>H27</c:v>
                </c:pt>
                <c:pt idx="6">
                  <c:v>H28</c:v>
                </c:pt>
                <c:pt idx="7">
                  <c:v>H29</c:v>
                </c:pt>
                <c:pt idx="8">
                  <c:v>H30</c:v>
                </c:pt>
                <c:pt idx="9">
                  <c:v>R1</c:v>
                </c:pt>
                <c:pt idx="10">
                  <c:v>R2</c:v>
                </c:pt>
                <c:pt idx="11">
                  <c:v>R３</c:v>
                </c:pt>
                <c:pt idx="12">
                  <c:v>R４</c:v>
                </c:pt>
              </c:strCache>
            </c:strRef>
          </c:cat>
          <c:val>
            <c:numRef>
              <c:f>グラフデータ!$B$3:$N$3</c:f>
              <c:numCache>
                <c:formatCode>#,##0_);\(#,##0\)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8</c:v>
                </c:pt>
                <c:pt idx="4">
                  <c:v>12</c:v>
                </c:pt>
                <c:pt idx="5">
                  <c:v>12</c:v>
                </c:pt>
                <c:pt idx="6">
                  <c:v>13</c:v>
                </c:pt>
                <c:pt idx="7">
                  <c:v>15</c:v>
                </c:pt>
                <c:pt idx="8">
                  <c:v>16</c:v>
                </c:pt>
                <c:pt idx="9">
                  <c:v>21</c:v>
                </c:pt>
                <c:pt idx="10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5-410C-A758-2548A2D61EEE}"/>
            </c:ext>
          </c:extLst>
        </c:ser>
        <c:ser>
          <c:idx val="1"/>
          <c:order val="1"/>
          <c:tx>
            <c:strRef>
              <c:f>グラフデータ!$A$4</c:f>
              <c:strCache>
                <c:ptCount val="1"/>
                <c:pt idx="0">
                  <c:v>日本船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グラフデータ!$B$2:$N$2</c:f>
              <c:strCache>
                <c:ptCount val="13"/>
                <c:pt idx="0">
                  <c:v>H22</c:v>
                </c:pt>
                <c:pt idx="1">
                  <c:v>H23</c:v>
                </c:pt>
                <c:pt idx="2">
                  <c:v>H24</c:v>
                </c:pt>
                <c:pt idx="3">
                  <c:v>H25</c:v>
                </c:pt>
                <c:pt idx="4">
                  <c:v>H26</c:v>
                </c:pt>
                <c:pt idx="5">
                  <c:v>H27</c:v>
                </c:pt>
                <c:pt idx="6">
                  <c:v>H28</c:v>
                </c:pt>
                <c:pt idx="7">
                  <c:v>H29</c:v>
                </c:pt>
                <c:pt idx="8">
                  <c:v>H30</c:v>
                </c:pt>
                <c:pt idx="9">
                  <c:v>R1</c:v>
                </c:pt>
                <c:pt idx="10">
                  <c:v>R2</c:v>
                </c:pt>
                <c:pt idx="11">
                  <c:v>R３</c:v>
                </c:pt>
                <c:pt idx="12">
                  <c:v>R４</c:v>
                </c:pt>
              </c:strCache>
            </c:strRef>
          </c:cat>
          <c:val>
            <c:numRef>
              <c:f>グラフデータ!$B$4:$N$4</c:f>
              <c:numCache>
                <c:formatCode>#,##0_);\(#,##0\)</c:formatCode>
                <c:ptCount val="13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11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10</c:v>
                </c:pt>
                <c:pt idx="9">
                  <c:v>6</c:v>
                </c:pt>
                <c:pt idx="10">
                  <c:v>0</c:v>
                </c:pt>
                <c:pt idx="11" formatCode="General">
                  <c:v>1</c:v>
                </c:pt>
                <c:pt idx="12" formatCode="General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D5-410C-A758-2548A2D61EEE}"/>
            </c:ext>
          </c:extLst>
        </c:ser>
        <c:ser>
          <c:idx val="2"/>
          <c:order val="2"/>
          <c:tx>
            <c:strRef>
              <c:f>グラフデータ!$A$5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shade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shade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グラフデータ!$B$2:$N$2</c:f>
              <c:strCache>
                <c:ptCount val="13"/>
                <c:pt idx="0">
                  <c:v>H22</c:v>
                </c:pt>
                <c:pt idx="1">
                  <c:v>H23</c:v>
                </c:pt>
                <c:pt idx="2">
                  <c:v>H24</c:v>
                </c:pt>
                <c:pt idx="3">
                  <c:v>H25</c:v>
                </c:pt>
                <c:pt idx="4">
                  <c:v>H26</c:v>
                </c:pt>
                <c:pt idx="5">
                  <c:v>H27</c:v>
                </c:pt>
                <c:pt idx="6">
                  <c:v>H28</c:v>
                </c:pt>
                <c:pt idx="7">
                  <c:v>H29</c:v>
                </c:pt>
                <c:pt idx="8">
                  <c:v>H30</c:v>
                </c:pt>
                <c:pt idx="9">
                  <c:v>R1</c:v>
                </c:pt>
                <c:pt idx="10">
                  <c:v>R2</c:v>
                </c:pt>
                <c:pt idx="11">
                  <c:v>R３</c:v>
                </c:pt>
                <c:pt idx="12">
                  <c:v>R４</c:v>
                </c:pt>
              </c:strCache>
            </c:strRef>
          </c:cat>
          <c:val>
            <c:numRef>
              <c:f>グラフデータ!$B$5:$N$5</c:f>
              <c:numCache>
                <c:formatCode>#,##0_);\(#,##0\)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3-54D5-410C-A758-2548A2D61E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8443536"/>
        <c:axId val="218443928"/>
      </c:barChart>
      <c:catAx>
        <c:axId val="218443536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443928"/>
        <c:crosses val="autoZero"/>
        <c:auto val="1"/>
        <c:lblAlgn val="ctr"/>
        <c:lblOffset val="100"/>
        <c:noMultiLvlLbl val="0"/>
      </c:catAx>
      <c:valAx>
        <c:axId val="21844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/>
                  <a:t>(</a:t>
                </a:r>
                <a:r>
                  <a:rPr lang="ja-JP"/>
                  <a:t>隻</a:t>
                </a:r>
                <a:r>
                  <a:rPr lang="en-US" altLang="ja-JP"/>
                  <a:t>)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3.579659441875456E-2"/>
              <c:y val="1.92266819969783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44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507736458226476"/>
          <c:y val="0.94687350468173148"/>
          <c:w val="0.11793756978704262"/>
          <c:h val="3.75502177262244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CB027-92CB-4799-A029-6BF0E73A1C1A}" type="datetimeFigureOut">
              <a:rPr kumimoji="1" lang="ja-JP" altLang="en-US" smtClean="0"/>
              <a:t>2023/4/10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5C94E-CD9E-451C-883D-ED73CC065C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037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EE9C1-A4BA-432B-97C9-2A415B4887C6}" type="datetimeFigureOut">
              <a:rPr kumimoji="1" lang="ja-JP" altLang="en-US" smtClean="0"/>
              <a:t>2023/4/10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C4746-F450-4492-BFF0-F893E58143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9055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0" y="4783306"/>
            <a:ext cx="5445760" cy="4866019"/>
          </a:xfrm>
        </p:spPr>
        <p:txBody>
          <a:bodyPr/>
          <a:lstStyle/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927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87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51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318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05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B51F-310C-4D2E-A9FD-BEFB687414FE}" type="datetime3">
              <a:rPr kumimoji="1" lang="ja-JP" altLang="en-US" smtClean="0"/>
              <a:t>令和5年4月10日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68F4-8D4C-455D-B19A-C43F5EC15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62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AFEE-188A-4DAE-8C93-E135BD645298}" type="datetime3">
              <a:rPr kumimoji="1" lang="ja-JP" altLang="en-US" smtClean="0"/>
              <a:t>令和5年4月10日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68F4-8D4C-455D-B19A-C43F5EC15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88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8BDF-4F93-4847-9166-394CE122E0AF}" type="datetime3">
              <a:rPr kumimoji="1" lang="ja-JP" altLang="en-US" smtClean="0"/>
              <a:t>令和5年4月10日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68F4-8D4C-455D-B19A-C43F5EC15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66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B8E9-C79B-4936-B5E1-87BA7518C35A}" type="datetime3">
              <a:rPr kumimoji="1" lang="ja-JP" altLang="en-US" smtClean="0"/>
              <a:t>令和5年4月10日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68F4-8D4C-455D-B19A-C43F5EC15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06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0CFF-1B34-4598-9629-FD73BA400C4A}" type="datetime3">
              <a:rPr kumimoji="1" lang="ja-JP" altLang="en-US" smtClean="0"/>
              <a:t>令和5年4月10日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68F4-8D4C-455D-B19A-C43F5EC15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5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035-6170-4630-87F0-EEC430243DDE}" type="datetime3">
              <a:rPr kumimoji="1" lang="ja-JP" altLang="en-US" smtClean="0"/>
              <a:t>令和5年4月10日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68F4-8D4C-455D-B19A-C43F5EC15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59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8036-9130-4C9D-9991-213F331B6713}" type="datetime3">
              <a:rPr kumimoji="1" lang="ja-JP" altLang="en-US" smtClean="0"/>
              <a:t>令和5年4月10日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68F4-8D4C-455D-B19A-C43F5EC15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0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75D8-21B9-4D81-B556-7C67720A3752}" type="datetime3">
              <a:rPr kumimoji="1" lang="ja-JP" altLang="en-US" smtClean="0"/>
              <a:t>令和5年4月10日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68F4-8D4C-455D-B19A-C43F5EC15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19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4EA9-A23A-4E13-AA05-C878B6F6D45D}" type="datetime3">
              <a:rPr kumimoji="1" lang="ja-JP" altLang="en-US" smtClean="0"/>
              <a:t>令和5年4月10日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68F4-8D4C-455D-B19A-C43F5EC15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99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CD4D-B230-453E-8CF4-18B18A63BFA2}" type="datetime3">
              <a:rPr kumimoji="1" lang="ja-JP" altLang="en-US" smtClean="0"/>
              <a:t>令和5年4月10日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68F4-8D4C-455D-B19A-C43F5EC15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4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2E3F-9CA5-4456-AD7C-B2E487E60DF6}" type="datetime3">
              <a:rPr kumimoji="1" lang="ja-JP" altLang="en-US" smtClean="0"/>
              <a:t>令和5年4月10日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68F4-8D4C-455D-B19A-C43F5EC15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50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8289-7201-44CD-A286-955FB176D9BD}" type="datetime3">
              <a:rPr kumimoji="1" lang="ja-JP" altLang="en-US" smtClean="0"/>
              <a:t>令和5年4月10日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A68F4-8D4C-455D-B19A-C43F5EC15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08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2D5AAB-859C-449C-9E08-F70ED6B4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8039"/>
            <a:ext cx="10515600" cy="5009882"/>
          </a:xfrm>
        </p:spPr>
        <p:txBody>
          <a:bodyPr/>
          <a:lstStyle/>
          <a:p>
            <a:pPr algn="ctr"/>
            <a:r>
              <a:rPr kumimoji="1" lang="ja-JP" altLang="en-US" dirty="0"/>
              <a:t>　</a:t>
            </a:r>
            <a:r>
              <a:rPr kumimoji="1" lang="ja-JP" altLang="en-US" sz="4000" dirty="0"/>
              <a:t>青森港</a:t>
            </a:r>
            <a:r>
              <a:rPr kumimoji="1" lang="ja-JP" altLang="en-US" sz="4000"/>
              <a:t>国際クルーズターミナル資料</a:t>
            </a:r>
            <a:br>
              <a:rPr kumimoji="1" lang="en-US" altLang="ja-JP" sz="4000" dirty="0"/>
            </a:br>
            <a:br>
              <a:rPr kumimoji="1" lang="en-US" altLang="ja-JP" sz="4000" dirty="0"/>
            </a:br>
            <a:br>
              <a:rPr kumimoji="1" lang="en-US" altLang="ja-JP" sz="4000" dirty="0"/>
            </a:br>
            <a:br>
              <a:rPr kumimoji="1" lang="en-US" altLang="ja-JP" sz="4000" dirty="0"/>
            </a:br>
            <a:br>
              <a:rPr kumimoji="1" lang="en-US" altLang="ja-JP" sz="4000" dirty="0"/>
            </a:br>
            <a:r>
              <a:rPr kumimoji="1" lang="ja-JP" altLang="en-US" sz="2400" dirty="0"/>
              <a:t>東青地域県民局地域整備部青森港管理所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1237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02711" y="30655"/>
            <a:ext cx="10800000" cy="648000"/>
          </a:xfrm>
          <a:ln w="6350">
            <a:noFill/>
          </a:ln>
          <a:effectLst/>
        </p:spPr>
        <p:txBody>
          <a:bodyPr lIns="72000" tIns="72000" rIns="72000" bIns="72000">
            <a:normAutofit/>
          </a:bodyPr>
          <a:lstStyle/>
          <a:p>
            <a:r>
              <a:rPr lang="ja-JP" altLang="en-US" sz="28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■</a:t>
            </a:r>
            <a:r>
              <a:rPr kumimoji="1" lang="ja-JP" altLang="en-US" sz="28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クルーズ船寄港実績</a:t>
            </a:r>
            <a:r>
              <a:rPr lang="ja-JP" altLang="en-US" sz="28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について</a:t>
            </a:r>
            <a:endParaRPr kumimoji="1" lang="ja-JP" altLang="en-US" sz="28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075710"/>
              </p:ext>
            </p:extLst>
          </p:nvPr>
        </p:nvGraphicFramePr>
        <p:xfrm>
          <a:off x="737419" y="678655"/>
          <a:ext cx="10810567" cy="570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59511" y="6330361"/>
            <a:ext cx="2743200" cy="365125"/>
          </a:xfrm>
        </p:spPr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813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0"/>
          <a:stretch/>
        </p:blipFill>
        <p:spPr>
          <a:xfrm>
            <a:off x="773085" y="529400"/>
            <a:ext cx="9906000" cy="6328600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>
            <a:off x="5726085" y="1594798"/>
            <a:ext cx="240499" cy="1904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6798747" y="3046738"/>
            <a:ext cx="2496833" cy="54113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グループ化 1"/>
          <p:cNvGrpSpPr>
            <a:grpSpLocks/>
          </p:cNvGrpSpPr>
          <p:nvPr/>
        </p:nvGrpSpPr>
        <p:grpSpPr bwMode="auto">
          <a:xfrm>
            <a:off x="9686613" y="498010"/>
            <a:ext cx="891428" cy="577850"/>
            <a:chOff x="9136063" y="741363"/>
            <a:chExt cx="891428" cy="577850"/>
          </a:xfrm>
        </p:grpSpPr>
        <p:pic>
          <p:nvPicPr>
            <p:cNvPr id="30" name="Picture 17" descr="C:\Users\HAYASH~1\AppData\Local\Temp\notesBAAA25\方位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6063" y="741363"/>
              <a:ext cx="8699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テキスト ボックス 45"/>
            <p:cNvSpPr txBox="1">
              <a:spLocks noChangeArrowheads="1"/>
            </p:cNvSpPr>
            <p:nvPr/>
          </p:nvSpPr>
          <p:spPr bwMode="auto">
            <a:xfrm>
              <a:off x="9751266" y="898148"/>
              <a:ext cx="276225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7" rIns="91434" bIns="45717"/>
            <a:lstStyle/>
            <a:p>
              <a:pPr eaLnBrk="1" hangingPunct="1"/>
              <a:r>
                <a:rPr lang="en-US" altLang="ja-JP" sz="1000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FrankRuehl" panose="020E0503060101010101" pitchFamily="34" charset="-79"/>
                </a:rPr>
                <a:t>N</a:t>
              </a:r>
              <a:endParaRPr lang="ja-JP" altLang="en-US" sz="10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FrankRuehl" panose="020E0503060101010101" pitchFamily="34" charset="-79"/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 rot="684470">
            <a:off x="8146286" y="2961725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i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316m</a:t>
            </a:r>
            <a:endParaRPr lang="ja-JP" altLang="en-US" sz="1200" i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234753" y="4861283"/>
            <a:ext cx="2859854" cy="1877437"/>
          </a:xfrm>
          <a:prstGeom prst="rect">
            <a:avLst/>
          </a:prstGeom>
          <a:solidFill>
            <a:schemeClr val="bg1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ja-JP" altLang="en-US" sz="1100" u="sng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Arial" panose="020B0604020202020204" pitchFamily="34" charset="0"/>
              </a:rPr>
              <a:t>新中央埠頭　施設概要</a:t>
            </a:r>
            <a:endParaRPr lang="en-US" altLang="ja-JP" sz="1100" u="sng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 rot="21199758">
            <a:off x="5464087" y="3898305"/>
            <a:ext cx="2669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岸壁（水深</a:t>
            </a:r>
            <a:r>
              <a:rPr lang="en-US" altLang="ja-JP" sz="16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10m</a:t>
            </a:r>
            <a:r>
              <a:rPr lang="ja-JP" altLang="en-US" sz="16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）、延長</a:t>
            </a:r>
            <a:r>
              <a:rPr lang="en-US" altLang="ja-JP" sz="16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360m</a:t>
            </a:r>
            <a:endParaRPr lang="ja-JP" altLang="en-US" sz="16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 rot="18399335">
            <a:off x="8973417" y="3781903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北防波堤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67299" y="6484927"/>
            <a:ext cx="1872629" cy="2616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写真は</a:t>
            </a:r>
            <a:r>
              <a:rPr lang="en-US" altLang="ja-JP" sz="11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2019</a:t>
            </a:r>
            <a:r>
              <a:rPr lang="ja-JP" altLang="en-US" sz="11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11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lang="ja-JP" altLang="en-US" sz="11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r>
              <a:rPr lang="en-US" altLang="ja-JP" sz="11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1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日撮影</a:t>
            </a:r>
          </a:p>
        </p:txBody>
      </p:sp>
      <p:sp>
        <p:nvSpPr>
          <p:cNvPr id="9" name="四角形吹き出し 8"/>
          <p:cNvSpPr/>
          <p:nvPr/>
        </p:nvSpPr>
        <p:spPr>
          <a:xfrm>
            <a:off x="1265455" y="3065148"/>
            <a:ext cx="1322908" cy="430887"/>
          </a:xfrm>
          <a:prstGeom prst="wedgeRectCallout">
            <a:avLst>
              <a:gd name="adj1" fmla="val 736"/>
              <a:gd name="adj2" fmla="val -51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Arial" panose="020B0604020202020204" pitchFamily="34" charset="0"/>
              </a:rPr>
              <a:t>青森県観光物産館アスパム</a:t>
            </a:r>
          </a:p>
        </p:txBody>
      </p:sp>
      <p:sp>
        <p:nvSpPr>
          <p:cNvPr id="32" name="四角形吹き出し 31"/>
          <p:cNvSpPr/>
          <p:nvPr/>
        </p:nvSpPr>
        <p:spPr>
          <a:xfrm>
            <a:off x="2306372" y="1186618"/>
            <a:ext cx="909495" cy="430887"/>
          </a:xfrm>
          <a:prstGeom prst="wedgeRectCallout">
            <a:avLst>
              <a:gd name="adj1" fmla="val -25248"/>
              <a:gd name="adj2" fmla="val 16088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Arial" panose="020B0604020202020204" pitchFamily="34" charset="0"/>
              </a:rPr>
              <a:t>ねぶたの家</a:t>
            </a:r>
            <a:endParaRPr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Arial" panose="020B0604020202020204" pitchFamily="34" charset="0"/>
              </a:rPr>
              <a:t>ワ・ラッセ</a:t>
            </a:r>
          </a:p>
        </p:txBody>
      </p:sp>
      <p:sp>
        <p:nvSpPr>
          <p:cNvPr id="34" name="四角形吹き出し 33"/>
          <p:cNvSpPr/>
          <p:nvPr/>
        </p:nvSpPr>
        <p:spPr>
          <a:xfrm>
            <a:off x="4311767" y="1347471"/>
            <a:ext cx="1274737" cy="600164"/>
          </a:xfrm>
          <a:prstGeom prst="wedgeRectCallout">
            <a:avLst>
              <a:gd name="adj1" fmla="val 33944"/>
              <a:gd name="adj2" fmla="val -2344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Arial" panose="020B0604020202020204" pitchFamily="34" charset="0"/>
              </a:rPr>
              <a:t>青函連絡船</a:t>
            </a:r>
            <a:endParaRPr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Arial" panose="020B0604020202020204" pitchFamily="34" charset="0"/>
              </a:rPr>
              <a:t>メモリアルシップ</a:t>
            </a:r>
            <a:endParaRPr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Arial" panose="020B0604020202020204" pitchFamily="34" charset="0"/>
              </a:rPr>
              <a:t>八甲田丸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5522696" y="3846890"/>
            <a:ext cx="3355826" cy="779895"/>
            <a:chOff x="3250927" y="3620886"/>
            <a:chExt cx="4937224" cy="859260"/>
          </a:xfrm>
        </p:grpSpPr>
        <p:sp>
          <p:nvSpPr>
            <p:cNvPr id="12" name="フリーフォーム 11"/>
            <p:cNvSpPr/>
            <p:nvPr/>
          </p:nvSpPr>
          <p:spPr>
            <a:xfrm rot="16547190">
              <a:off x="5088469" y="1783344"/>
              <a:ext cx="859260" cy="4534343"/>
            </a:xfrm>
            <a:custGeom>
              <a:avLst/>
              <a:gdLst>
                <a:gd name="connsiteX0" fmla="*/ 252413 w 252413"/>
                <a:gd name="connsiteY0" fmla="*/ 1828800 h 1828800"/>
                <a:gd name="connsiteX1" fmla="*/ 252413 w 252413"/>
                <a:gd name="connsiteY1" fmla="*/ 1828800 h 1828800"/>
                <a:gd name="connsiteX2" fmla="*/ 33338 w 252413"/>
                <a:gd name="connsiteY2" fmla="*/ 171450 h 1828800"/>
                <a:gd name="connsiteX3" fmla="*/ 19050 w 252413"/>
                <a:gd name="connsiteY3" fmla="*/ 138113 h 1828800"/>
                <a:gd name="connsiteX4" fmla="*/ 28575 w 252413"/>
                <a:gd name="connsiteY4" fmla="*/ 100013 h 1828800"/>
                <a:gd name="connsiteX5" fmla="*/ 38100 w 252413"/>
                <a:gd name="connsiteY5" fmla="*/ 76200 h 1828800"/>
                <a:gd name="connsiteX6" fmla="*/ 0 w 252413"/>
                <a:gd name="connsiteY6" fmla="*/ 0 h 1828800"/>
                <a:gd name="connsiteX0" fmla="*/ 252413 w 252413"/>
                <a:gd name="connsiteY0" fmla="*/ 1828800 h 1828800"/>
                <a:gd name="connsiteX1" fmla="*/ 252413 w 252413"/>
                <a:gd name="connsiteY1" fmla="*/ 1828800 h 1828800"/>
                <a:gd name="connsiteX2" fmla="*/ 19050 w 252413"/>
                <a:gd name="connsiteY2" fmla="*/ 138113 h 1828800"/>
                <a:gd name="connsiteX3" fmla="*/ 28575 w 252413"/>
                <a:gd name="connsiteY3" fmla="*/ 100013 h 1828800"/>
                <a:gd name="connsiteX4" fmla="*/ 38100 w 252413"/>
                <a:gd name="connsiteY4" fmla="*/ 76200 h 1828800"/>
                <a:gd name="connsiteX5" fmla="*/ 0 w 252413"/>
                <a:gd name="connsiteY5" fmla="*/ 0 h 1828800"/>
                <a:gd name="connsiteX0" fmla="*/ 252413 w 252413"/>
                <a:gd name="connsiteY0" fmla="*/ 1859677 h 1859677"/>
                <a:gd name="connsiteX1" fmla="*/ 252413 w 252413"/>
                <a:gd name="connsiteY1" fmla="*/ 1859677 h 1859677"/>
                <a:gd name="connsiteX2" fmla="*/ 28575 w 252413"/>
                <a:gd name="connsiteY2" fmla="*/ 130890 h 1859677"/>
                <a:gd name="connsiteX3" fmla="*/ 38100 w 252413"/>
                <a:gd name="connsiteY3" fmla="*/ 107077 h 1859677"/>
                <a:gd name="connsiteX4" fmla="*/ 0 w 252413"/>
                <a:gd name="connsiteY4" fmla="*/ 30877 h 1859677"/>
                <a:gd name="connsiteX0" fmla="*/ 252413 w 252413"/>
                <a:gd name="connsiteY0" fmla="*/ 1889742 h 1889742"/>
                <a:gd name="connsiteX1" fmla="*/ 252413 w 252413"/>
                <a:gd name="connsiteY1" fmla="*/ 1889742 h 1889742"/>
                <a:gd name="connsiteX2" fmla="*/ 28575 w 252413"/>
                <a:gd name="connsiteY2" fmla="*/ 160955 h 1889742"/>
                <a:gd name="connsiteX3" fmla="*/ 0 w 252413"/>
                <a:gd name="connsiteY3" fmla="*/ 60942 h 1889742"/>
                <a:gd name="connsiteX0" fmla="*/ 252413 w 252413"/>
                <a:gd name="connsiteY0" fmla="*/ 1828800 h 1828800"/>
                <a:gd name="connsiteX1" fmla="*/ 252413 w 252413"/>
                <a:gd name="connsiteY1" fmla="*/ 1828800 h 1828800"/>
                <a:gd name="connsiteX2" fmla="*/ 0 w 252413"/>
                <a:gd name="connsiteY2" fmla="*/ 0 h 1828800"/>
                <a:gd name="connsiteX0" fmla="*/ 476251 w 476251"/>
                <a:gd name="connsiteY0" fmla="*/ 2571750 h 2571750"/>
                <a:gd name="connsiteX1" fmla="*/ 476251 w 476251"/>
                <a:gd name="connsiteY1" fmla="*/ 2571750 h 2571750"/>
                <a:gd name="connsiteX2" fmla="*/ 0 w 476251"/>
                <a:gd name="connsiteY2" fmla="*/ 0 h 2571750"/>
                <a:gd name="connsiteX0" fmla="*/ 476251 w 476251"/>
                <a:gd name="connsiteY0" fmla="*/ 2571750 h 2590800"/>
                <a:gd name="connsiteX1" fmla="*/ 442914 w 476251"/>
                <a:gd name="connsiteY1" fmla="*/ 2590800 h 2590800"/>
                <a:gd name="connsiteX2" fmla="*/ 0 w 476251"/>
                <a:gd name="connsiteY2" fmla="*/ 0 h 2590800"/>
                <a:gd name="connsiteX0" fmla="*/ 476251 w 476251"/>
                <a:gd name="connsiteY0" fmla="*/ 2571750 h 2571750"/>
                <a:gd name="connsiteX1" fmla="*/ 0 w 476251"/>
                <a:gd name="connsiteY1" fmla="*/ 0 h 2571750"/>
                <a:gd name="connsiteX0" fmla="*/ 428626 w 428626"/>
                <a:gd name="connsiteY0" fmla="*/ 2590800 h 2590800"/>
                <a:gd name="connsiteX1" fmla="*/ 0 w 428626"/>
                <a:gd name="connsiteY1" fmla="*/ 0 h 2590800"/>
                <a:gd name="connsiteX0" fmla="*/ 242279 w 242279"/>
                <a:gd name="connsiteY0" fmla="*/ 2571051 h 2571051"/>
                <a:gd name="connsiteX1" fmla="*/ 0 w 242279"/>
                <a:gd name="connsiteY1" fmla="*/ 0 h 2571051"/>
                <a:gd name="connsiteX0" fmla="*/ 315951 w 315951"/>
                <a:gd name="connsiteY0" fmla="*/ 2571051 h 2571051"/>
                <a:gd name="connsiteX1" fmla="*/ 0 w 315951"/>
                <a:gd name="connsiteY1" fmla="*/ 0 h 2571051"/>
                <a:gd name="connsiteX0" fmla="*/ 315951 w 315951"/>
                <a:gd name="connsiteY0" fmla="*/ 2571051 h 2571051"/>
                <a:gd name="connsiteX1" fmla="*/ 0 w 315951"/>
                <a:gd name="connsiteY1" fmla="*/ 0 h 2571051"/>
                <a:gd name="connsiteX0" fmla="*/ 372288 w 372288"/>
                <a:gd name="connsiteY0" fmla="*/ 2564467 h 2564467"/>
                <a:gd name="connsiteX1" fmla="*/ 0 w 372288"/>
                <a:gd name="connsiteY1" fmla="*/ 0 h 2564467"/>
                <a:gd name="connsiteX0" fmla="*/ 302949 w 302949"/>
                <a:gd name="connsiteY0" fmla="*/ 2590798 h 2590798"/>
                <a:gd name="connsiteX1" fmla="*/ 0 w 302949"/>
                <a:gd name="connsiteY1" fmla="*/ 0 h 259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949" h="2590798">
                  <a:moveTo>
                    <a:pt x="302949" y="2590798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7831559" y="3735151"/>
              <a:ext cx="356592" cy="5030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直線コネクタ 65"/>
          <p:cNvCxnSpPr>
            <a:cxnSpLocks/>
          </p:cNvCxnSpPr>
          <p:nvPr/>
        </p:nvCxnSpPr>
        <p:spPr>
          <a:xfrm flipH="1">
            <a:off x="4249197" y="1931785"/>
            <a:ext cx="302669" cy="612000"/>
          </a:xfrm>
          <a:prstGeom prst="line">
            <a:avLst/>
          </a:prstGeom>
          <a:ln w="25400">
            <a:solidFill>
              <a:srgbClr val="FFC0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cxnSpLocks/>
            <a:stCxn id="32" idx="2"/>
          </p:cNvCxnSpPr>
          <p:nvPr/>
        </p:nvCxnSpPr>
        <p:spPr>
          <a:xfrm flipH="1">
            <a:off x="2746520" y="1617505"/>
            <a:ext cx="14600" cy="1050022"/>
          </a:xfrm>
          <a:prstGeom prst="line">
            <a:avLst/>
          </a:prstGeom>
          <a:ln w="25400">
            <a:solidFill>
              <a:srgbClr val="FFC0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cxnSpLocks/>
            <a:stCxn id="9" idx="3"/>
          </p:cNvCxnSpPr>
          <p:nvPr/>
        </p:nvCxnSpPr>
        <p:spPr>
          <a:xfrm>
            <a:off x="2588363" y="3280592"/>
            <a:ext cx="677905" cy="167573"/>
          </a:xfrm>
          <a:prstGeom prst="line">
            <a:avLst/>
          </a:prstGeom>
          <a:ln w="25400">
            <a:solidFill>
              <a:srgbClr val="FFC0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6265680" y="2913569"/>
            <a:ext cx="482121" cy="118737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フリーフォーム 48"/>
          <p:cNvSpPr/>
          <p:nvPr/>
        </p:nvSpPr>
        <p:spPr>
          <a:xfrm rot="15009775">
            <a:off x="4666593" y="4653408"/>
            <a:ext cx="316041" cy="256573"/>
          </a:xfrm>
          <a:custGeom>
            <a:avLst/>
            <a:gdLst>
              <a:gd name="connsiteX0" fmla="*/ 0 w 395706"/>
              <a:gd name="connsiteY0" fmla="*/ 0 h 119431"/>
              <a:gd name="connsiteX1" fmla="*/ 0 w 395706"/>
              <a:gd name="connsiteY1" fmla="*/ 0 h 119431"/>
              <a:gd name="connsiteX2" fmla="*/ 388153 w 395706"/>
              <a:gd name="connsiteY2" fmla="*/ 100770 h 119431"/>
              <a:gd name="connsiteX3" fmla="*/ 395618 w 395706"/>
              <a:gd name="connsiteY3" fmla="*/ 108235 h 119431"/>
              <a:gd name="connsiteX4" fmla="*/ 391885 w 395706"/>
              <a:gd name="connsiteY4" fmla="*/ 119431 h 119431"/>
              <a:gd name="connsiteX0" fmla="*/ 0 w 395618"/>
              <a:gd name="connsiteY0" fmla="*/ 0 h 108235"/>
              <a:gd name="connsiteX1" fmla="*/ 0 w 395618"/>
              <a:gd name="connsiteY1" fmla="*/ 0 h 108235"/>
              <a:gd name="connsiteX2" fmla="*/ 388153 w 395618"/>
              <a:gd name="connsiteY2" fmla="*/ 100770 h 108235"/>
              <a:gd name="connsiteX3" fmla="*/ 395618 w 395618"/>
              <a:gd name="connsiteY3" fmla="*/ 108235 h 108235"/>
              <a:gd name="connsiteX0" fmla="*/ 0 w 388153"/>
              <a:gd name="connsiteY0" fmla="*/ 0 h 100770"/>
              <a:gd name="connsiteX1" fmla="*/ 0 w 388153"/>
              <a:gd name="connsiteY1" fmla="*/ 0 h 100770"/>
              <a:gd name="connsiteX2" fmla="*/ 388153 w 388153"/>
              <a:gd name="connsiteY2" fmla="*/ 100770 h 100770"/>
              <a:gd name="connsiteX0" fmla="*/ 0 w 388153"/>
              <a:gd name="connsiteY0" fmla="*/ 0 h 111966"/>
              <a:gd name="connsiteX1" fmla="*/ 0 w 388153"/>
              <a:gd name="connsiteY1" fmla="*/ 0 h 111966"/>
              <a:gd name="connsiteX2" fmla="*/ 388153 w 388153"/>
              <a:gd name="connsiteY2" fmla="*/ 111966 h 111966"/>
              <a:gd name="connsiteX0" fmla="*/ 0 w 388153"/>
              <a:gd name="connsiteY0" fmla="*/ 0 h 111966"/>
              <a:gd name="connsiteX1" fmla="*/ 0 w 388153"/>
              <a:gd name="connsiteY1" fmla="*/ 0 h 111966"/>
              <a:gd name="connsiteX2" fmla="*/ 388153 w 388153"/>
              <a:gd name="connsiteY2" fmla="*/ 111966 h 11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153" h="111966">
                <a:moveTo>
                  <a:pt x="0" y="0"/>
                </a:moveTo>
                <a:lnTo>
                  <a:pt x="0" y="0"/>
                </a:lnTo>
                <a:lnTo>
                  <a:pt x="388153" y="111966"/>
                </a:lnTo>
              </a:path>
            </a:pathLst>
          </a:custGeom>
          <a:noFill/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 rot="684470">
            <a:off x="6516396" y="243669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i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西防波堤</a:t>
            </a:r>
            <a:endParaRPr lang="en-US" altLang="ja-JP" sz="1200" i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lang="en-US" altLang="ja-JP" sz="1200" i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82m</a:t>
            </a:r>
            <a:endParaRPr lang="ja-JP" altLang="en-US" sz="1200" i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 rot="17998164">
            <a:off x="4263086" y="449708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i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防波堤</a:t>
            </a:r>
            <a:endParaRPr lang="en-US" altLang="ja-JP" sz="1200" i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lang="en-US" altLang="ja-JP" sz="1200" i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75m</a:t>
            </a:r>
            <a:endParaRPr lang="ja-JP" altLang="en-US" sz="1200" i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/>
          </p:nvPr>
        </p:nvGraphicFramePr>
        <p:xfrm>
          <a:off x="1419966" y="5123187"/>
          <a:ext cx="2551276" cy="148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068"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岸壁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水深</a:t>
                      </a:r>
                      <a:r>
                        <a:rPr kumimoji="1" lang="en-US" altLang="ja-JP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10m</a:t>
                      </a:r>
                      <a:r>
                        <a:rPr kumimoji="1" lang="ja-JP" altLang="en-US" sz="1050" b="0" dirty="0" err="1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、</a:t>
                      </a:r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延長</a:t>
                      </a:r>
                      <a:r>
                        <a:rPr kumimoji="1" lang="en-US" altLang="ja-JP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360m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68"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防舷材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受衝版付円錐型</a:t>
                      </a:r>
                      <a:r>
                        <a:rPr kumimoji="1" lang="en-US" altLang="ja-JP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H900</a:t>
                      </a:r>
                    </a:p>
                    <a:p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：</a:t>
                      </a:r>
                      <a:r>
                        <a:rPr kumimoji="1" lang="en-US" altLang="ja-JP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18</a:t>
                      </a:r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基（</a:t>
                      </a:r>
                      <a:r>
                        <a:rPr kumimoji="1" lang="en-US" altLang="ja-JP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20m</a:t>
                      </a:r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間隔）</a:t>
                      </a:r>
                      <a:endParaRPr kumimoji="1" lang="en-US" altLang="ja-JP" sz="1050" b="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V</a:t>
                      </a:r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型</a:t>
                      </a:r>
                      <a:r>
                        <a:rPr kumimoji="1" lang="en-US" altLang="ja-JP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600H×1,000L</a:t>
                      </a:r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：</a:t>
                      </a:r>
                      <a:r>
                        <a:rPr kumimoji="1" lang="en-US" altLang="ja-JP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基</a:t>
                      </a:r>
                      <a:endParaRPr kumimoji="1" lang="en-US" altLang="ja-JP" sz="1050" b="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68"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係船曲柱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1,000kN</a:t>
                      </a:r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：</a:t>
                      </a:r>
                      <a:r>
                        <a:rPr kumimoji="1" lang="en-US" altLang="ja-JP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</a:t>
                      </a:r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基</a:t>
                      </a:r>
                      <a:endParaRPr kumimoji="1" lang="en-US" altLang="ja-JP" sz="1050" b="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1,500kN</a:t>
                      </a:r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：</a:t>
                      </a:r>
                      <a:r>
                        <a:rPr kumimoji="1" lang="en-US" altLang="ja-JP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68"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給水施設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</a:t>
                      </a:r>
                      <a:r>
                        <a:rPr kumimoji="1" lang="ja-JP" altLang="en-US" sz="105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箇所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グループ化 3"/>
          <p:cNvGrpSpPr/>
          <p:nvPr/>
        </p:nvGrpSpPr>
        <p:grpSpPr>
          <a:xfrm>
            <a:off x="5226637" y="4429055"/>
            <a:ext cx="386954" cy="544817"/>
            <a:chOff x="2925577" y="4127438"/>
            <a:chExt cx="386954" cy="544817"/>
          </a:xfrm>
        </p:grpSpPr>
        <p:cxnSp>
          <p:nvCxnSpPr>
            <p:cNvPr id="5" name="直線コネクタ 4"/>
            <p:cNvCxnSpPr/>
            <p:nvPr/>
          </p:nvCxnSpPr>
          <p:spPr>
            <a:xfrm flipH="1" flipV="1">
              <a:off x="3165404" y="4127438"/>
              <a:ext cx="147127" cy="51501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H="1" flipV="1">
              <a:off x="2925577" y="4157244"/>
              <a:ext cx="147127" cy="51501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フリーフォーム 40"/>
            <p:cNvSpPr/>
            <p:nvPr/>
          </p:nvSpPr>
          <p:spPr>
            <a:xfrm rot="16547190">
              <a:off x="3024523" y="4050695"/>
              <a:ext cx="64689" cy="257113"/>
            </a:xfrm>
            <a:custGeom>
              <a:avLst/>
              <a:gdLst>
                <a:gd name="connsiteX0" fmla="*/ 252413 w 252413"/>
                <a:gd name="connsiteY0" fmla="*/ 1828800 h 1828800"/>
                <a:gd name="connsiteX1" fmla="*/ 252413 w 252413"/>
                <a:gd name="connsiteY1" fmla="*/ 1828800 h 1828800"/>
                <a:gd name="connsiteX2" fmla="*/ 33338 w 252413"/>
                <a:gd name="connsiteY2" fmla="*/ 171450 h 1828800"/>
                <a:gd name="connsiteX3" fmla="*/ 19050 w 252413"/>
                <a:gd name="connsiteY3" fmla="*/ 138113 h 1828800"/>
                <a:gd name="connsiteX4" fmla="*/ 28575 w 252413"/>
                <a:gd name="connsiteY4" fmla="*/ 100013 h 1828800"/>
                <a:gd name="connsiteX5" fmla="*/ 38100 w 252413"/>
                <a:gd name="connsiteY5" fmla="*/ 76200 h 1828800"/>
                <a:gd name="connsiteX6" fmla="*/ 0 w 252413"/>
                <a:gd name="connsiteY6" fmla="*/ 0 h 1828800"/>
                <a:gd name="connsiteX0" fmla="*/ 252413 w 252413"/>
                <a:gd name="connsiteY0" fmla="*/ 1828800 h 1828800"/>
                <a:gd name="connsiteX1" fmla="*/ 252413 w 252413"/>
                <a:gd name="connsiteY1" fmla="*/ 1828800 h 1828800"/>
                <a:gd name="connsiteX2" fmla="*/ 19050 w 252413"/>
                <a:gd name="connsiteY2" fmla="*/ 138113 h 1828800"/>
                <a:gd name="connsiteX3" fmla="*/ 28575 w 252413"/>
                <a:gd name="connsiteY3" fmla="*/ 100013 h 1828800"/>
                <a:gd name="connsiteX4" fmla="*/ 38100 w 252413"/>
                <a:gd name="connsiteY4" fmla="*/ 76200 h 1828800"/>
                <a:gd name="connsiteX5" fmla="*/ 0 w 252413"/>
                <a:gd name="connsiteY5" fmla="*/ 0 h 1828800"/>
                <a:gd name="connsiteX0" fmla="*/ 252413 w 252413"/>
                <a:gd name="connsiteY0" fmla="*/ 1859677 h 1859677"/>
                <a:gd name="connsiteX1" fmla="*/ 252413 w 252413"/>
                <a:gd name="connsiteY1" fmla="*/ 1859677 h 1859677"/>
                <a:gd name="connsiteX2" fmla="*/ 28575 w 252413"/>
                <a:gd name="connsiteY2" fmla="*/ 130890 h 1859677"/>
                <a:gd name="connsiteX3" fmla="*/ 38100 w 252413"/>
                <a:gd name="connsiteY3" fmla="*/ 107077 h 1859677"/>
                <a:gd name="connsiteX4" fmla="*/ 0 w 252413"/>
                <a:gd name="connsiteY4" fmla="*/ 30877 h 1859677"/>
                <a:gd name="connsiteX0" fmla="*/ 252413 w 252413"/>
                <a:gd name="connsiteY0" fmla="*/ 1889742 h 1889742"/>
                <a:gd name="connsiteX1" fmla="*/ 252413 w 252413"/>
                <a:gd name="connsiteY1" fmla="*/ 1889742 h 1889742"/>
                <a:gd name="connsiteX2" fmla="*/ 28575 w 252413"/>
                <a:gd name="connsiteY2" fmla="*/ 160955 h 1889742"/>
                <a:gd name="connsiteX3" fmla="*/ 0 w 252413"/>
                <a:gd name="connsiteY3" fmla="*/ 60942 h 1889742"/>
                <a:gd name="connsiteX0" fmla="*/ 252413 w 252413"/>
                <a:gd name="connsiteY0" fmla="*/ 1828800 h 1828800"/>
                <a:gd name="connsiteX1" fmla="*/ 252413 w 252413"/>
                <a:gd name="connsiteY1" fmla="*/ 1828800 h 1828800"/>
                <a:gd name="connsiteX2" fmla="*/ 0 w 252413"/>
                <a:gd name="connsiteY2" fmla="*/ 0 h 1828800"/>
                <a:gd name="connsiteX0" fmla="*/ 476251 w 476251"/>
                <a:gd name="connsiteY0" fmla="*/ 2571750 h 2571750"/>
                <a:gd name="connsiteX1" fmla="*/ 476251 w 476251"/>
                <a:gd name="connsiteY1" fmla="*/ 2571750 h 2571750"/>
                <a:gd name="connsiteX2" fmla="*/ 0 w 476251"/>
                <a:gd name="connsiteY2" fmla="*/ 0 h 2571750"/>
                <a:gd name="connsiteX0" fmla="*/ 476251 w 476251"/>
                <a:gd name="connsiteY0" fmla="*/ 2571750 h 2590800"/>
                <a:gd name="connsiteX1" fmla="*/ 442914 w 476251"/>
                <a:gd name="connsiteY1" fmla="*/ 2590800 h 2590800"/>
                <a:gd name="connsiteX2" fmla="*/ 0 w 476251"/>
                <a:gd name="connsiteY2" fmla="*/ 0 h 2590800"/>
                <a:gd name="connsiteX0" fmla="*/ 476251 w 476251"/>
                <a:gd name="connsiteY0" fmla="*/ 2571750 h 2571750"/>
                <a:gd name="connsiteX1" fmla="*/ 0 w 476251"/>
                <a:gd name="connsiteY1" fmla="*/ 0 h 2571750"/>
                <a:gd name="connsiteX0" fmla="*/ 428626 w 428626"/>
                <a:gd name="connsiteY0" fmla="*/ 2590800 h 2590800"/>
                <a:gd name="connsiteX1" fmla="*/ 0 w 428626"/>
                <a:gd name="connsiteY1" fmla="*/ 0 h 2590800"/>
                <a:gd name="connsiteX0" fmla="*/ 242279 w 242279"/>
                <a:gd name="connsiteY0" fmla="*/ 2571051 h 2571051"/>
                <a:gd name="connsiteX1" fmla="*/ 0 w 242279"/>
                <a:gd name="connsiteY1" fmla="*/ 0 h 2571051"/>
                <a:gd name="connsiteX0" fmla="*/ 315951 w 315951"/>
                <a:gd name="connsiteY0" fmla="*/ 2571051 h 2571051"/>
                <a:gd name="connsiteX1" fmla="*/ 0 w 315951"/>
                <a:gd name="connsiteY1" fmla="*/ 0 h 2571051"/>
                <a:gd name="connsiteX0" fmla="*/ 315951 w 315951"/>
                <a:gd name="connsiteY0" fmla="*/ 2571051 h 2571051"/>
                <a:gd name="connsiteX1" fmla="*/ 0 w 315951"/>
                <a:gd name="connsiteY1" fmla="*/ 0 h 2571051"/>
                <a:gd name="connsiteX0" fmla="*/ 372288 w 372288"/>
                <a:gd name="connsiteY0" fmla="*/ 2564467 h 2564467"/>
                <a:gd name="connsiteX1" fmla="*/ 0 w 372288"/>
                <a:gd name="connsiteY1" fmla="*/ 0 h 2564467"/>
                <a:gd name="connsiteX0" fmla="*/ 302949 w 302949"/>
                <a:gd name="connsiteY0" fmla="*/ 2590798 h 2590798"/>
                <a:gd name="connsiteX1" fmla="*/ 0 w 302949"/>
                <a:gd name="connsiteY1" fmla="*/ 0 h 259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949" h="2590798">
                  <a:moveTo>
                    <a:pt x="302949" y="2590798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 rot="21084838">
            <a:off x="5257476" y="489235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取付部</a:t>
            </a:r>
            <a:endParaRPr lang="en-US" altLang="ja-JP" sz="12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lang="en-US" altLang="ja-JP" sz="12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30m</a:t>
            </a:r>
            <a:endParaRPr lang="ja-JP" altLang="en-US" sz="12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4" name="四角形吹き出し 53"/>
          <p:cNvSpPr/>
          <p:nvPr/>
        </p:nvSpPr>
        <p:spPr>
          <a:xfrm>
            <a:off x="7346595" y="1032729"/>
            <a:ext cx="982928" cy="307777"/>
          </a:xfrm>
          <a:prstGeom prst="wedgeRectCallout">
            <a:avLst>
              <a:gd name="adj1" fmla="val -64371"/>
              <a:gd name="adj2" fmla="val -17092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Arial" panose="020B0604020202020204" pitchFamily="34" charset="0"/>
              </a:rPr>
              <a:t>沖館埠頭</a:t>
            </a:r>
          </a:p>
        </p:txBody>
      </p:sp>
      <p:sp>
        <p:nvSpPr>
          <p:cNvPr id="55" name="四角形吹き出し 54"/>
          <p:cNvSpPr/>
          <p:nvPr/>
        </p:nvSpPr>
        <p:spPr>
          <a:xfrm>
            <a:off x="3266268" y="1195996"/>
            <a:ext cx="982929" cy="261610"/>
          </a:xfrm>
          <a:prstGeom prst="wedgeRectCallout">
            <a:avLst>
              <a:gd name="adj1" fmla="val -25248"/>
              <a:gd name="adj2" fmla="val 16088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Arial" panose="020B0604020202020204" pitchFamily="34" charset="0"/>
              </a:rPr>
              <a:t>A-FACTORY</a:t>
            </a:r>
            <a:endParaRPr lang="ja-JP" altLang="en-US" sz="1100" dirty="0"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56" name="直線コネクタ 55"/>
          <p:cNvCxnSpPr>
            <a:cxnSpLocks/>
          </p:cNvCxnSpPr>
          <p:nvPr/>
        </p:nvCxnSpPr>
        <p:spPr>
          <a:xfrm flipH="1">
            <a:off x="3064480" y="1454479"/>
            <a:ext cx="393213" cy="1037213"/>
          </a:xfrm>
          <a:prstGeom prst="line">
            <a:avLst/>
          </a:prstGeom>
          <a:ln w="25400">
            <a:solidFill>
              <a:srgbClr val="FFC0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四角形吹き出し 56"/>
          <p:cNvSpPr/>
          <p:nvPr/>
        </p:nvSpPr>
        <p:spPr>
          <a:xfrm>
            <a:off x="1867536" y="1733903"/>
            <a:ext cx="720827" cy="307777"/>
          </a:xfrm>
          <a:prstGeom prst="wedgeRectCallout">
            <a:avLst>
              <a:gd name="adj1" fmla="val -12557"/>
              <a:gd name="adj2" fmla="val -1709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Arial" panose="020B0604020202020204" pitchFamily="34" charset="0"/>
              </a:rPr>
              <a:t>青森駅</a:t>
            </a:r>
          </a:p>
        </p:txBody>
      </p:sp>
      <p:cxnSp>
        <p:nvCxnSpPr>
          <p:cNvPr id="58" name="直線コネクタ 57"/>
          <p:cNvCxnSpPr>
            <a:cxnSpLocks/>
          </p:cNvCxnSpPr>
          <p:nvPr/>
        </p:nvCxnSpPr>
        <p:spPr>
          <a:xfrm flipH="1">
            <a:off x="2134785" y="2039785"/>
            <a:ext cx="100387" cy="322332"/>
          </a:xfrm>
          <a:prstGeom prst="line">
            <a:avLst/>
          </a:prstGeom>
          <a:ln w="2540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タイトル 3">
            <a:extLst>
              <a:ext uri="{FF2B5EF4-FFF2-40B4-BE49-F238E27FC236}">
                <a16:creationId xmlns:a16="http://schemas.microsoft.com/office/drawing/2014/main" id="{DA2F20E2-E52D-462A-8A26-CCA7781E5D44}"/>
              </a:ext>
            </a:extLst>
          </p:cNvPr>
          <p:cNvSpPr txBox="1">
            <a:spLocks/>
          </p:cNvSpPr>
          <p:nvPr/>
        </p:nvSpPr>
        <p:spPr>
          <a:xfrm>
            <a:off x="602665" y="4906"/>
            <a:ext cx="10620000" cy="648000"/>
          </a:xfrm>
          <a:prstGeom prst="rect">
            <a:avLst/>
          </a:prstGeom>
          <a:ln w="6350">
            <a:noFill/>
          </a:ln>
        </p:spPr>
        <p:txBody>
          <a:bodyPr vert="horz" lIns="72000" tIns="72000" rIns="7200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/>
              <a:t>■青森港新中央埠頭</a:t>
            </a:r>
            <a:endParaRPr lang="ja-JP" altLang="en-US" sz="2000" dirty="0"/>
          </a:p>
        </p:txBody>
      </p:sp>
      <p:sp>
        <p:nvSpPr>
          <p:cNvPr id="39" name="スライド番号プレースホルダー 2">
            <a:extLst>
              <a:ext uri="{FF2B5EF4-FFF2-40B4-BE49-F238E27FC236}">
                <a16:creationId xmlns:a16="http://schemas.microsoft.com/office/drawing/2014/main" id="{FE9CC16A-504A-416E-A5E8-7926B6AF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0872" y="6373595"/>
            <a:ext cx="2743200" cy="365125"/>
          </a:xfrm>
        </p:spPr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148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02665" y="4906"/>
            <a:ext cx="10620000" cy="648000"/>
          </a:xfrm>
          <a:ln w="6350">
            <a:noFill/>
          </a:ln>
        </p:spPr>
        <p:txBody>
          <a:bodyPr lIns="72000" tIns="72000" rIns="72000" bIns="72000">
            <a:normAutofit/>
          </a:bodyPr>
          <a:lstStyle/>
          <a:p>
            <a:r>
              <a:rPr lang="ja-JP" altLang="en-US" sz="2800" dirty="0"/>
              <a:t>■青森港国際クルーズターミナル</a:t>
            </a:r>
            <a:r>
              <a:rPr lang="ja-JP" altLang="en-US" sz="2000" dirty="0"/>
              <a:t>（外観）</a:t>
            </a:r>
            <a:endParaRPr kumimoji="1" lang="ja-JP" altLang="en-US" sz="2000" dirty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29" y="3323851"/>
            <a:ext cx="5124796" cy="288036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83" y="867873"/>
            <a:ext cx="3967042" cy="2230097"/>
          </a:xfrm>
          <a:prstGeom prst="rect">
            <a:avLst/>
          </a:prstGeom>
        </p:spPr>
      </p:pic>
      <p:pic>
        <p:nvPicPr>
          <p:cNvPr id="2" name="コンテンツ プレースホルダー 1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3" y="867873"/>
            <a:ext cx="6732478" cy="3787694"/>
          </a:xfrm>
        </p:spPr>
      </p:pic>
      <p:sp>
        <p:nvSpPr>
          <p:cNvPr id="6" name="正方形/長方形 5"/>
          <p:cNvSpPr/>
          <p:nvPr/>
        </p:nvSpPr>
        <p:spPr>
          <a:xfrm>
            <a:off x="602664" y="4872495"/>
            <a:ext cx="5544000" cy="18489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r>
              <a:rPr lang="ja-JP" altLang="en-US" sz="1600" dirty="0">
                <a:solidFill>
                  <a:schemeClr val="tx1"/>
                </a:solidFill>
              </a:rPr>
              <a:t> ＜</a:t>
            </a:r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施設概要＞</a:t>
            </a:r>
            <a:endParaRPr lang="en-US" altLang="ja-JP" sz="16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　　延床面積　</a:t>
            </a:r>
            <a:r>
              <a:rPr lang="en-US" altLang="ja-JP" sz="1600" dirty="0">
                <a:solidFill>
                  <a:schemeClr val="tx1"/>
                </a:solidFill>
                <a:latin typeface="+mn-ea"/>
              </a:rPr>
              <a:t>1,355.24㎡</a:t>
            </a:r>
          </a:p>
          <a:p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 　 鉄骨平屋建 （２区画、屋上一部を観覧場仕様）</a:t>
            </a:r>
          </a:p>
          <a:p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 　 内訳）</a:t>
            </a:r>
          </a:p>
          <a:p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 　  ・ ターミナルホール　</a:t>
            </a:r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dirty="0">
                <a:solidFill>
                  <a:schemeClr val="tx1"/>
                </a:solidFill>
                <a:latin typeface="+mn-ea"/>
              </a:rPr>
              <a:t>1,036.82㎡ </a:t>
            </a:r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（ＣＩＱ手続、観光案内）</a:t>
            </a:r>
          </a:p>
          <a:p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 　　・ ウェルカムホール　</a:t>
            </a:r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        </a:t>
            </a:r>
            <a:r>
              <a:rPr lang="en-US" altLang="ja-JP" sz="1600" dirty="0">
                <a:solidFill>
                  <a:schemeClr val="tx1"/>
                </a:solidFill>
                <a:latin typeface="+mn-ea"/>
              </a:rPr>
              <a:t>318.42㎡ </a:t>
            </a:r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（体験、物産販売等）</a:t>
            </a:r>
          </a:p>
          <a:p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 　　・ 屋上（観覧場）　</a:t>
            </a:r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              </a:t>
            </a:r>
            <a:r>
              <a:rPr lang="en-US" altLang="ja-JP" sz="1600" dirty="0">
                <a:solidFill>
                  <a:schemeClr val="tx1"/>
                </a:solidFill>
                <a:latin typeface="+mn-ea"/>
              </a:rPr>
              <a:t>378.71㎡ </a:t>
            </a:r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（お出迎え、お見送り）</a:t>
            </a:r>
            <a:endParaRPr kumimoji="1" lang="ja-JP" altLang="en-US" sz="1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640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02665" y="4906"/>
            <a:ext cx="10620000" cy="648000"/>
          </a:xfrm>
          <a:ln w="6350">
            <a:noFill/>
          </a:ln>
        </p:spPr>
        <p:txBody>
          <a:bodyPr lIns="72000" tIns="72000" rIns="72000" bIns="72000">
            <a:normAutofit/>
          </a:bodyPr>
          <a:lstStyle/>
          <a:p>
            <a:r>
              <a:rPr lang="ja-JP" altLang="en-US" sz="2800" dirty="0"/>
              <a:t>■青森港国際クルーズターミナル</a:t>
            </a:r>
            <a:r>
              <a:rPr lang="ja-JP" altLang="en-US" sz="2000" dirty="0"/>
              <a:t>（ポーチから見た内観）</a:t>
            </a:r>
            <a:endParaRPr kumimoji="1" lang="ja-JP" altLang="en-US" sz="2000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68974" y="3825376"/>
            <a:ext cx="9643003" cy="3024000"/>
          </a:xfrm>
          <a:prstGeom prst="rect">
            <a:avLst/>
          </a:prstGeom>
        </p:spPr>
      </p:pic>
      <p:pic>
        <p:nvPicPr>
          <p:cNvPr id="9" name="図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7" y="884705"/>
            <a:ext cx="5364000" cy="2952000"/>
          </a:xfrm>
          <a:prstGeom prst="rect">
            <a:avLst/>
          </a:prstGeom>
        </p:spPr>
      </p:pic>
      <p:pic>
        <p:nvPicPr>
          <p:cNvPr id="11" name="コンテンツ プレースホルダー 10"/>
          <p:cNvPicPr>
            <a:picLocks noGrp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67" y="898151"/>
            <a:ext cx="5364000" cy="2952000"/>
          </a:xfrm>
        </p:spPr>
      </p:pic>
      <p:sp>
        <p:nvSpPr>
          <p:cNvPr id="12" name="正方形/長方形 11"/>
          <p:cNvSpPr/>
          <p:nvPr/>
        </p:nvSpPr>
        <p:spPr>
          <a:xfrm>
            <a:off x="2843493" y="5461187"/>
            <a:ext cx="900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</a:rPr>
              <a:t>ウェルカムホール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874808" y="5394512"/>
            <a:ext cx="972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</a:rPr>
              <a:t>ターミナル</a:t>
            </a:r>
            <a:r>
              <a:rPr kumimoji="1" lang="ja-JP" altLang="en-US" sz="700" dirty="0">
                <a:solidFill>
                  <a:schemeClr val="tx1"/>
                </a:solidFill>
              </a:rPr>
              <a:t>ホール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208370" y="5404597"/>
            <a:ext cx="432000" cy="464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>
                <a:solidFill>
                  <a:schemeClr val="tx1"/>
                </a:solidFill>
              </a:rPr>
              <a:t>ポーチ</a:t>
            </a:r>
            <a:endParaRPr kumimoji="1" lang="en-US" altLang="ja-JP" sz="600" dirty="0">
              <a:solidFill>
                <a:schemeClr val="tx1"/>
              </a:solidFill>
            </a:endParaRPr>
          </a:p>
          <a:p>
            <a:pPr algn="ctr"/>
            <a:endParaRPr kumimoji="1" lang="ja-JP" altLang="en-US" sz="5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354822" y="5681661"/>
            <a:ext cx="360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125674" y="5683199"/>
            <a:ext cx="360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328954" y="5404597"/>
            <a:ext cx="396000" cy="40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00" dirty="0">
              <a:solidFill>
                <a:schemeClr val="tx1"/>
              </a:solidFill>
            </a:endParaRPr>
          </a:p>
        </p:txBody>
      </p:sp>
      <p:sp>
        <p:nvSpPr>
          <p:cNvPr id="2" name="線吹き出し 1 (枠付き) 1"/>
          <p:cNvSpPr/>
          <p:nvPr/>
        </p:nvSpPr>
        <p:spPr>
          <a:xfrm>
            <a:off x="8805713" y="5263399"/>
            <a:ext cx="900000" cy="180000"/>
          </a:xfrm>
          <a:prstGeom prst="borderCallout1">
            <a:avLst>
              <a:gd name="adj1" fmla="val 45731"/>
              <a:gd name="adj2" fmla="val 273"/>
              <a:gd name="adj3" fmla="val 178354"/>
              <a:gd name="adj4" fmla="val -31767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>
                <a:solidFill>
                  <a:schemeClr val="bg1">
                    <a:lumMod val="50000"/>
                  </a:schemeClr>
                </a:solidFill>
              </a:rPr>
              <a:t>電源、ＬＡＮケーブル埋設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612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02665" y="4906"/>
            <a:ext cx="10620000" cy="648000"/>
          </a:xfrm>
          <a:ln w="6350">
            <a:noFill/>
          </a:ln>
        </p:spPr>
        <p:txBody>
          <a:bodyPr lIns="72000" tIns="72000" rIns="72000" bIns="72000">
            <a:normAutofit/>
          </a:bodyPr>
          <a:lstStyle/>
          <a:p>
            <a:r>
              <a:rPr lang="ja-JP" altLang="en-US" sz="2800" dirty="0"/>
              <a:t>■青森港国際クルーズターミナル</a:t>
            </a:r>
            <a:r>
              <a:rPr lang="ja-JP" altLang="en-US" sz="2000" dirty="0"/>
              <a:t>（内観）</a:t>
            </a:r>
            <a:endParaRPr kumimoji="1" lang="ja-JP" altLang="en-US" sz="2000" dirty="0"/>
          </a:p>
        </p:txBody>
      </p:sp>
      <p:pic>
        <p:nvPicPr>
          <p:cNvPr id="2" name="コンテンツ プレースホルダー 1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5" y="652906"/>
            <a:ext cx="5328000" cy="2880000"/>
          </a:xfrm>
        </p:spPr>
      </p:pic>
      <p:pic>
        <p:nvPicPr>
          <p:cNvPr id="3" name="コンテンツ プレースホルダー 2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80" y="652906"/>
            <a:ext cx="5328000" cy="2880000"/>
          </a:xfrm>
        </p:spPr>
      </p:pic>
      <p:pic>
        <p:nvPicPr>
          <p:cNvPr id="5" name="図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5" y="3653644"/>
            <a:ext cx="5328000" cy="2880000"/>
          </a:xfrm>
          <a:prstGeom prst="rect">
            <a:avLst/>
          </a:prstGeom>
        </p:spPr>
      </p:pic>
      <p:pic>
        <p:nvPicPr>
          <p:cNvPr id="7" name="図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80" y="3653644"/>
            <a:ext cx="5328000" cy="2880000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9815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87" y="3668956"/>
            <a:ext cx="5328000" cy="2880000"/>
          </a:xfrm>
        </p:spPr>
      </p:pic>
      <p:cxnSp>
        <p:nvCxnSpPr>
          <p:cNvPr id="31" name="直線コネクタ 30"/>
          <p:cNvCxnSpPr/>
          <p:nvPr/>
        </p:nvCxnSpPr>
        <p:spPr>
          <a:xfrm flipH="1">
            <a:off x="5888776" y="4346882"/>
            <a:ext cx="73350" cy="8334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2901737" y="3912544"/>
            <a:ext cx="102747" cy="8140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 rot="526985">
            <a:off x="3163992" y="4397513"/>
            <a:ext cx="253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360 m</a:t>
            </a:r>
            <a:r>
              <a:rPr lang="ja-JP" altLang="en-US" sz="24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24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-10 m</a:t>
            </a:r>
            <a:r>
              <a:rPr lang="ja-JP" altLang="en-US" sz="24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24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0" y="3658912"/>
            <a:ext cx="5328000" cy="2880000"/>
          </a:xfrm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602665" y="4906"/>
            <a:ext cx="10620000" cy="648000"/>
          </a:xfrm>
          <a:prstGeom prst="rect">
            <a:avLst/>
          </a:prstGeom>
          <a:ln w="6350">
            <a:noFill/>
          </a:ln>
        </p:spPr>
        <p:txBody>
          <a:bodyPr vert="horz" lIns="72000" tIns="72000" rIns="7200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■青森港国際クルーズターミナル</a:t>
            </a:r>
            <a:r>
              <a:rPr lang="ja-JP" altLang="en-US" sz="2000" dirty="0"/>
              <a:t>（雨避け通路）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25044" y="6147415"/>
            <a:ext cx="1548000" cy="21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ソーラスフェンスとの接続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879423" y="3794543"/>
            <a:ext cx="2088000" cy="21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ソーラスフェンス内に設置する通路</a:t>
            </a:r>
          </a:p>
        </p:txBody>
      </p:sp>
      <p:pic>
        <p:nvPicPr>
          <p:cNvPr id="4" name="図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87" y="621259"/>
            <a:ext cx="5328000" cy="2880000"/>
          </a:xfrm>
          <a:prstGeom prst="rect">
            <a:avLst/>
          </a:prstGeom>
        </p:spPr>
      </p:pic>
      <p:pic>
        <p:nvPicPr>
          <p:cNvPr id="12" name="図 1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0" y="652906"/>
            <a:ext cx="5328000" cy="28800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786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271</Words>
  <Application>Microsoft Office PowerPoint</Application>
  <PresentationFormat>ワイド画面</PresentationFormat>
  <Paragraphs>80</Paragraphs>
  <Slides>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FrankRuehl</vt:lpstr>
      <vt:lpstr>HGPｺﾞｼｯｸM</vt:lpstr>
      <vt:lpstr>ＭＳ Ｐゴシック</vt:lpstr>
      <vt:lpstr>Arial</vt:lpstr>
      <vt:lpstr>Calibri</vt:lpstr>
      <vt:lpstr>Calibri Light</vt:lpstr>
      <vt:lpstr>Office テーマ</vt:lpstr>
      <vt:lpstr>　青森港国際クルーズターミナル資料     東青地域県民局地域整備部青森港管理所</vt:lpstr>
      <vt:lpstr>■クルーズ船寄港実績について</vt:lpstr>
      <vt:lpstr>PowerPoint プレゼンテーション</vt:lpstr>
      <vt:lpstr>■青森港国際クルーズターミナル（外観）</vt:lpstr>
      <vt:lpstr>■青森港国際クルーズターミナル（ポーチから見た内観）</vt:lpstr>
      <vt:lpstr>■青森港国際クルーズターミナル（内観）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あああああ</dc:title>
  <dc:creator>user</dc:creator>
  <cp:lastModifiedBy>201op</cp:lastModifiedBy>
  <cp:revision>131</cp:revision>
  <cp:lastPrinted>2022-06-10T01:03:59Z</cp:lastPrinted>
  <dcterms:created xsi:type="dcterms:W3CDTF">2019-06-24T00:09:40Z</dcterms:created>
  <dcterms:modified xsi:type="dcterms:W3CDTF">2023-04-10T07:17:41Z</dcterms:modified>
</cp:coreProperties>
</file>