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6600"/>
    <a:srgbClr val="FF7C80"/>
    <a:srgbClr val="A8DBFE"/>
    <a:srgbClr val="B8E2FE"/>
    <a:srgbClr val="8DD0FD"/>
    <a:srgbClr val="8BD8FF"/>
    <a:srgbClr val="66CC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>
      <p:cViewPr varScale="1">
        <p:scale>
          <a:sx n="126" d="100"/>
          <a:sy n="126" d="100"/>
        </p:scale>
        <p:origin x="408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2187-96AC-429B-B193-48ECF962787E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82C0-1371-4C37-AEBB-398828AC31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3695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2187-96AC-429B-B193-48ECF962787E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82C0-1371-4C37-AEBB-398828AC31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862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2187-96AC-429B-B193-48ECF962787E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82C0-1371-4C37-AEBB-398828AC31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317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2187-96AC-429B-B193-48ECF962787E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82C0-1371-4C37-AEBB-398828AC31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2101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2187-96AC-429B-B193-48ECF962787E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82C0-1371-4C37-AEBB-398828AC31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5587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2187-96AC-429B-B193-48ECF962787E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82C0-1371-4C37-AEBB-398828AC31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6135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2187-96AC-429B-B193-48ECF962787E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82C0-1371-4C37-AEBB-398828AC31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7671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2187-96AC-429B-B193-48ECF962787E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82C0-1371-4C37-AEBB-398828AC31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4703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2187-96AC-429B-B193-48ECF962787E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82C0-1371-4C37-AEBB-398828AC31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440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2187-96AC-429B-B193-48ECF962787E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82C0-1371-4C37-AEBB-398828AC31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0753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2187-96AC-429B-B193-48ECF962787E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82C0-1371-4C37-AEBB-398828AC31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8779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52187-96AC-429B-B193-48ECF962787E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F82C0-1371-4C37-AEBB-398828AC31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7505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g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490" y="520100"/>
            <a:ext cx="6312509" cy="3537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907" y="2545287"/>
            <a:ext cx="1529391" cy="1146023"/>
          </a:xfrm>
          <a:prstGeom prst="rect">
            <a:avLst/>
          </a:prstGeom>
          <a:noFill/>
          <a:ln w="317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903" y="665607"/>
            <a:ext cx="1571522" cy="1132525"/>
          </a:xfrm>
          <a:prstGeom prst="rect">
            <a:avLst/>
          </a:prstGeom>
          <a:noFill/>
          <a:ln w="317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フローチャート : 直接アクセス記憶 15"/>
          <p:cNvSpPr/>
          <p:nvPr/>
        </p:nvSpPr>
        <p:spPr>
          <a:xfrm>
            <a:off x="4078514" y="2416793"/>
            <a:ext cx="207881" cy="70993"/>
          </a:xfrm>
          <a:prstGeom prst="flowChartMagneticDrum">
            <a:avLst/>
          </a:prstGeom>
          <a:solidFill>
            <a:srgbClr val="FFC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フローチャート : 直接アクセス記憶 16"/>
          <p:cNvSpPr/>
          <p:nvPr/>
        </p:nvSpPr>
        <p:spPr>
          <a:xfrm>
            <a:off x="4125757" y="2171200"/>
            <a:ext cx="207881" cy="70993"/>
          </a:xfrm>
          <a:prstGeom prst="flowChartMagneticDrum">
            <a:avLst/>
          </a:prstGeom>
          <a:solidFill>
            <a:srgbClr val="FFC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8" name="フローチャート : 直接アクセス記憶 17"/>
          <p:cNvSpPr/>
          <p:nvPr/>
        </p:nvSpPr>
        <p:spPr>
          <a:xfrm>
            <a:off x="4208592" y="1956877"/>
            <a:ext cx="207881" cy="70993"/>
          </a:xfrm>
          <a:prstGeom prst="flowChartMagneticDrum">
            <a:avLst/>
          </a:prstGeom>
          <a:solidFill>
            <a:srgbClr val="FFC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フローチャート : 直接アクセス記憶 18"/>
          <p:cNvSpPr/>
          <p:nvPr/>
        </p:nvSpPr>
        <p:spPr>
          <a:xfrm rot="19867967">
            <a:off x="4229698" y="1742369"/>
            <a:ext cx="207881" cy="70993"/>
          </a:xfrm>
          <a:prstGeom prst="flowChartMagneticDrum">
            <a:avLst/>
          </a:prstGeom>
          <a:solidFill>
            <a:srgbClr val="FFC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" name="Picture 2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765" y="1544527"/>
            <a:ext cx="1382742" cy="35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6096928" y="1893677"/>
            <a:ext cx="2850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ダンブ間の航行は</a:t>
            </a:r>
            <a:r>
              <a:rPr kumimoji="1" lang="ja-JP" altLang="en-US" sz="16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危険です</a:t>
            </a:r>
          </a:p>
        </p:txBody>
      </p:sp>
      <p:cxnSp>
        <p:nvCxnSpPr>
          <p:cNvPr id="23" name="直線矢印コネクタ 22"/>
          <p:cNvCxnSpPr/>
          <p:nvPr/>
        </p:nvCxnSpPr>
        <p:spPr>
          <a:xfrm flipH="1">
            <a:off x="4985542" y="1073659"/>
            <a:ext cx="592220" cy="1522135"/>
          </a:xfrm>
          <a:prstGeom prst="straightConnector1">
            <a:avLst/>
          </a:prstGeom>
          <a:ln w="28575">
            <a:solidFill>
              <a:srgbClr val="0070C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グループ化 23"/>
          <p:cNvGrpSpPr/>
          <p:nvPr/>
        </p:nvGrpSpPr>
        <p:grpSpPr>
          <a:xfrm>
            <a:off x="5158494" y="1073659"/>
            <a:ext cx="1966510" cy="1354626"/>
            <a:chOff x="5148957" y="736962"/>
            <a:chExt cx="1966510" cy="1354626"/>
          </a:xfrm>
        </p:grpSpPr>
        <p:sp>
          <p:nvSpPr>
            <p:cNvPr id="5" name="フローチャート : 直接アクセス記憶 4"/>
            <p:cNvSpPr/>
            <p:nvPr/>
          </p:nvSpPr>
          <p:spPr>
            <a:xfrm>
              <a:off x="5184671" y="1799007"/>
              <a:ext cx="207881" cy="70993"/>
            </a:xfrm>
            <a:prstGeom prst="flowChartMagneticDrum">
              <a:avLst/>
            </a:prstGeom>
            <a:solidFill>
              <a:srgbClr val="FFC0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0" name="フローチャート : 直接アクセス記憶 9"/>
            <p:cNvSpPr/>
            <p:nvPr/>
          </p:nvSpPr>
          <p:spPr>
            <a:xfrm>
              <a:off x="5148957" y="2020595"/>
              <a:ext cx="207881" cy="70993"/>
            </a:xfrm>
            <a:prstGeom prst="flowChartMagneticDrum">
              <a:avLst/>
            </a:prstGeom>
            <a:solidFill>
              <a:srgbClr val="FFC0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1" name="フローチャート : 直接アクセス記憶 10"/>
            <p:cNvSpPr/>
            <p:nvPr/>
          </p:nvSpPr>
          <p:spPr>
            <a:xfrm>
              <a:off x="5255168" y="1591590"/>
              <a:ext cx="207881" cy="70993"/>
            </a:xfrm>
            <a:prstGeom prst="flowChartMagneticDrum">
              <a:avLst/>
            </a:prstGeom>
            <a:solidFill>
              <a:srgbClr val="FFC0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2" name="フローチャート : 直接アクセス記憶 11"/>
            <p:cNvSpPr/>
            <p:nvPr/>
          </p:nvSpPr>
          <p:spPr>
            <a:xfrm>
              <a:off x="5443681" y="1282756"/>
              <a:ext cx="207881" cy="70993"/>
            </a:xfrm>
            <a:prstGeom prst="flowChartMagneticDrum">
              <a:avLst/>
            </a:prstGeom>
            <a:solidFill>
              <a:srgbClr val="FFC0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フローチャート : 直接アクセス記憶 12"/>
            <p:cNvSpPr/>
            <p:nvPr/>
          </p:nvSpPr>
          <p:spPr>
            <a:xfrm>
              <a:off x="5568225" y="1118235"/>
              <a:ext cx="207881" cy="70993"/>
            </a:xfrm>
            <a:prstGeom prst="flowChartMagneticDrum">
              <a:avLst/>
            </a:prstGeom>
            <a:solidFill>
              <a:srgbClr val="FFC0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4" name="フローチャート : 直接アクセス記憶 13"/>
            <p:cNvSpPr/>
            <p:nvPr/>
          </p:nvSpPr>
          <p:spPr>
            <a:xfrm>
              <a:off x="5676788" y="957983"/>
              <a:ext cx="207881" cy="70993"/>
            </a:xfrm>
            <a:prstGeom prst="flowChartMagneticDrum">
              <a:avLst/>
            </a:prstGeom>
            <a:solidFill>
              <a:srgbClr val="FFC0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5" name="フローチャート : 直接アクセス記憶 14"/>
            <p:cNvSpPr/>
            <p:nvPr/>
          </p:nvSpPr>
          <p:spPr>
            <a:xfrm>
              <a:off x="5720364" y="748446"/>
              <a:ext cx="207881" cy="70993"/>
            </a:xfrm>
            <a:prstGeom prst="flowChartMagneticDrum">
              <a:avLst/>
            </a:prstGeom>
            <a:solidFill>
              <a:srgbClr val="FFC0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29" name="右大かっこ 28"/>
            <p:cNvSpPr/>
            <p:nvPr/>
          </p:nvSpPr>
          <p:spPr>
            <a:xfrm>
              <a:off x="6026514" y="768178"/>
              <a:ext cx="121757" cy="260798"/>
            </a:xfrm>
            <a:prstGeom prst="rightBracket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30" name="テキスト ボックス 29"/>
            <p:cNvSpPr txBox="1"/>
            <p:nvPr/>
          </p:nvSpPr>
          <p:spPr>
            <a:xfrm>
              <a:off x="6251371" y="736962"/>
              <a:ext cx="864096" cy="30777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30</a:t>
              </a:r>
              <a:r>
                <a:rPr kumimoji="1" lang="ja-JP" altLang="en-US" sz="14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～</a:t>
              </a:r>
              <a:r>
                <a:rPr kumimoji="1" lang="en-US" altLang="ja-JP" sz="14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40m</a:t>
              </a:r>
              <a:endPara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28" name="右カーブ矢印 27"/>
          <p:cNvSpPr/>
          <p:nvPr/>
        </p:nvSpPr>
        <p:spPr>
          <a:xfrm rot="1283530">
            <a:off x="5165081" y="2213116"/>
            <a:ext cx="515048" cy="1510034"/>
          </a:xfrm>
          <a:prstGeom prst="curvedRightArrow">
            <a:avLst>
              <a:gd name="adj1" fmla="val 18799"/>
              <a:gd name="adj2" fmla="val 55077"/>
              <a:gd name="adj3" fmla="val 25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5" name="Picture 3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259" y="2891061"/>
            <a:ext cx="830419" cy="58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テキスト ボックス 35"/>
          <p:cNvSpPr txBox="1"/>
          <p:nvPr/>
        </p:nvSpPr>
        <p:spPr>
          <a:xfrm>
            <a:off x="2917482" y="3472678"/>
            <a:ext cx="3446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漁船の航行多い。</a:t>
            </a:r>
            <a:endParaRPr lang="en-US" altLang="ja-JP" sz="1600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6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シーアンカー投入は十分注意！</a:t>
            </a:r>
          </a:p>
        </p:txBody>
      </p:sp>
      <p:pic>
        <p:nvPicPr>
          <p:cNvPr id="38" name="Picture 3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00" y="2044772"/>
            <a:ext cx="634271" cy="4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50953">
            <a:off x="4423205" y="1881668"/>
            <a:ext cx="753711" cy="533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64485" flipV="1">
            <a:off x="3685519" y="953227"/>
            <a:ext cx="675541" cy="564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テキスト ボックス 36"/>
          <p:cNvSpPr txBox="1"/>
          <p:nvPr/>
        </p:nvSpPr>
        <p:spPr>
          <a:xfrm>
            <a:off x="5271284" y="2876110"/>
            <a:ext cx="789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竜飛</a:t>
            </a:r>
            <a:r>
              <a:rPr kumimoji="1" lang="ja-JP" altLang="en-US" sz="1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岬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334819" y="654599"/>
            <a:ext cx="866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solidFill>
                  <a:srgbClr val="FFFF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ダンブ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7939078" y="2676887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solidFill>
                  <a:srgbClr val="FFFF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投入中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8198" y="9734"/>
            <a:ext cx="9125802" cy="461665"/>
          </a:xfrm>
          <a:prstGeom prst="rect">
            <a:avLst/>
          </a:prstGeom>
          <a:solidFill>
            <a:srgbClr val="FF505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rgbClr val="FFFF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遊漁者の皆さんへ</a:t>
            </a:r>
            <a:r>
              <a:rPr kumimoji="1" lang="ja-JP" altLang="en-US" sz="2000" dirty="0">
                <a:solidFill>
                  <a:srgbClr val="FFFF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　：　竜飛崎周辺の漁業</a:t>
            </a:r>
            <a:r>
              <a:rPr lang="ja-JP" altLang="en-US" sz="2000" dirty="0">
                <a:solidFill>
                  <a:srgbClr val="FFFF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と遊漁の</a:t>
            </a:r>
            <a:r>
              <a:rPr kumimoji="1" lang="ja-JP" altLang="en-US" sz="2000" dirty="0">
                <a:solidFill>
                  <a:srgbClr val="FFFF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安全航行のために</a:t>
            </a:r>
          </a:p>
        </p:txBody>
      </p:sp>
      <p:sp>
        <p:nvSpPr>
          <p:cNvPr id="40" name="テキスト ボックス 1"/>
          <p:cNvSpPr txBox="1"/>
          <p:nvPr/>
        </p:nvSpPr>
        <p:spPr>
          <a:xfrm>
            <a:off x="2987824" y="625149"/>
            <a:ext cx="1997718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①ダンブ流し漁法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2827020" y="4034900"/>
            <a:ext cx="6316980" cy="2707416"/>
          </a:xfrm>
          <a:prstGeom prst="rect">
            <a:avLst/>
          </a:prstGeom>
          <a:solidFill>
            <a:srgbClr val="B8E2F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1" name="Picture 3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1362">
            <a:off x="3213179" y="4390329"/>
            <a:ext cx="1713515" cy="1213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直線コネクタ 24"/>
          <p:cNvCxnSpPr/>
          <p:nvPr/>
        </p:nvCxnSpPr>
        <p:spPr>
          <a:xfrm>
            <a:off x="4505479" y="5446172"/>
            <a:ext cx="1653521" cy="512986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/>
          <p:cNvCxnSpPr/>
          <p:nvPr/>
        </p:nvCxnSpPr>
        <p:spPr>
          <a:xfrm>
            <a:off x="4526584" y="5446172"/>
            <a:ext cx="1570345" cy="206723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フリーフォーム 54"/>
          <p:cNvSpPr/>
          <p:nvPr/>
        </p:nvSpPr>
        <p:spPr>
          <a:xfrm>
            <a:off x="5964700" y="5839134"/>
            <a:ext cx="2786076" cy="240048"/>
          </a:xfrm>
          <a:custGeom>
            <a:avLst/>
            <a:gdLst>
              <a:gd name="connsiteX0" fmla="*/ 0 w 1874520"/>
              <a:gd name="connsiteY0" fmla="*/ 152487 h 170744"/>
              <a:gd name="connsiteX1" fmla="*/ 365760 w 1874520"/>
              <a:gd name="connsiteY1" fmla="*/ 87 h 170744"/>
              <a:gd name="connsiteX2" fmla="*/ 624840 w 1874520"/>
              <a:gd name="connsiteY2" fmla="*/ 129627 h 170744"/>
              <a:gd name="connsiteX3" fmla="*/ 876300 w 1874520"/>
              <a:gd name="connsiteY3" fmla="*/ 68667 h 170744"/>
              <a:gd name="connsiteX4" fmla="*/ 1059180 w 1874520"/>
              <a:gd name="connsiteY4" fmla="*/ 7707 h 170744"/>
              <a:gd name="connsiteX5" fmla="*/ 1249680 w 1874520"/>
              <a:gd name="connsiteY5" fmla="*/ 129627 h 170744"/>
              <a:gd name="connsiteX6" fmla="*/ 1409700 w 1874520"/>
              <a:gd name="connsiteY6" fmla="*/ 167727 h 170744"/>
              <a:gd name="connsiteX7" fmla="*/ 1653540 w 1874520"/>
              <a:gd name="connsiteY7" fmla="*/ 61047 h 170744"/>
              <a:gd name="connsiteX8" fmla="*/ 1874520 w 1874520"/>
              <a:gd name="connsiteY8" fmla="*/ 137247 h 170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74520" h="170744">
                <a:moveTo>
                  <a:pt x="0" y="152487"/>
                </a:moveTo>
                <a:cubicBezTo>
                  <a:pt x="130810" y="78192"/>
                  <a:pt x="261620" y="3897"/>
                  <a:pt x="365760" y="87"/>
                </a:cubicBezTo>
                <a:cubicBezTo>
                  <a:pt x="469900" y="-3723"/>
                  <a:pt x="539750" y="118197"/>
                  <a:pt x="624840" y="129627"/>
                </a:cubicBezTo>
                <a:cubicBezTo>
                  <a:pt x="709930" y="141057"/>
                  <a:pt x="803910" y="88987"/>
                  <a:pt x="876300" y="68667"/>
                </a:cubicBezTo>
                <a:cubicBezTo>
                  <a:pt x="948690" y="48347"/>
                  <a:pt x="996950" y="-2453"/>
                  <a:pt x="1059180" y="7707"/>
                </a:cubicBezTo>
                <a:cubicBezTo>
                  <a:pt x="1121410" y="17867"/>
                  <a:pt x="1191260" y="102957"/>
                  <a:pt x="1249680" y="129627"/>
                </a:cubicBezTo>
                <a:cubicBezTo>
                  <a:pt x="1308100" y="156297"/>
                  <a:pt x="1342390" y="179157"/>
                  <a:pt x="1409700" y="167727"/>
                </a:cubicBezTo>
                <a:cubicBezTo>
                  <a:pt x="1477010" y="156297"/>
                  <a:pt x="1576070" y="66127"/>
                  <a:pt x="1653540" y="61047"/>
                </a:cubicBezTo>
                <a:cubicBezTo>
                  <a:pt x="1731010" y="55967"/>
                  <a:pt x="1802765" y="96607"/>
                  <a:pt x="1874520" y="137247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1" name="直線コネクタ 60"/>
          <p:cNvCxnSpPr/>
          <p:nvPr/>
        </p:nvCxnSpPr>
        <p:spPr>
          <a:xfrm>
            <a:off x="6159000" y="5959158"/>
            <a:ext cx="733850" cy="206146"/>
          </a:xfrm>
          <a:prstGeom prst="line">
            <a:avLst/>
          </a:prstGeom>
          <a:ln w="317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フリーフォーム 72"/>
          <p:cNvSpPr/>
          <p:nvPr/>
        </p:nvSpPr>
        <p:spPr>
          <a:xfrm>
            <a:off x="5833841" y="5589240"/>
            <a:ext cx="2624697" cy="127310"/>
          </a:xfrm>
          <a:custGeom>
            <a:avLst/>
            <a:gdLst>
              <a:gd name="connsiteX0" fmla="*/ 0 w 1874520"/>
              <a:gd name="connsiteY0" fmla="*/ 152487 h 170744"/>
              <a:gd name="connsiteX1" fmla="*/ 365760 w 1874520"/>
              <a:gd name="connsiteY1" fmla="*/ 87 h 170744"/>
              <a:gd name="connsiteX2" fmla="*/ 624840 w 1874520"/>
              <a:gd name="connsiteY2" fmla="*/ 129627 h 170744"/>
              <a:gd name="connsiteX3" fmla="*/ 876300 w 1874520"/>
              <a:gd name="connsiteY3" fmla="*/ 68667 h 170744"/>
              <a:gd name="connsiteX4" fmla="*/ 1059180 w 1874520"/>
              <a:gd name="connsiteY4" fmla="*/ 7707 h 170744"/>
              <a:gd name="connsiteX5" fmla="*/ 1249680 w 1874520"/>
              <a:gd name="connsiteY5" fmla="*/ 129627 h 170744"/>
              <a:gd name="connsiteX6" fmla="*/ 1409700 w 1874520"/>
              <a:gd name="connsiteY6" fmla="*/ 167727 h 170744"/>
              <a:gd name="connsiteX7" fmla="*/ 1653540 w 1874520"/>
              <a:gd name="connsiteY7" fmla="*/ 61047 h 170744"/>
              <a:gd name="connsiteX8" fmla="*/ 1874520 w 1874520"/>
              <a:gd name="connsiteY8" fmla="*/ 137247 h 170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74520" h="170744">
                <a:moveTo>
                  <a:pt x="0" y="152487"/>
                </a:moveTo>
                <a:cubicBezTo>
                  <a:pt x="130810" y="78192"/>
                  <a:pt x="261620" y="3897"/>
                  <a:pt x="365760" y="87"/>
                </a:cubicBezTo>
                <a:cubicBezTo>
                  <a:pt x="469900" y="-3723"/>
                  <a:pt x="539750" y="118197"/>
                  <a:pt x="624840" y="129627"/>
                </a:cubicBezTo>
                <a:cubicBezTo>
                  <a:pt x="709930" y="141057"/>
                  <a:pt x="803910" y="88987"/>
                  <a:pt x="876300" y="68667"/>
                </a:cubicBezTo>
                <a:cubicBezTo>
                  <a:pt x="948690" y="48347"/>
                  <a:pt x="996950" y="-2453"/>
                  <a:pt x="1059180" y="7707"/>
                </a:cubicBezTo>
                <a:cubicBezTo>
                  <a:pt x="1121410" y="17867"/>
                  <a:pt x="1191260" y="102957"/>
                  <a:pt x="1249680" y="129627"/>
                </a:cubicBezTo>
                <a:cubicBezTo>
                  <a:pt x="1308100" y="156297"/>
                  <a:pt x="1342390" y="179157"/>
                  <a:pt x="1409700" y="167727"/>
                </a:cubicBezTo>
                <a:cubicBezTo>
                  <a:pt x="1477010" y="156297"/>
                  <a:pt x="1576070" y="66127"/>
                  <a:pt x="1653540" y="61047"/>
                </a:cubicBezTo>
                <a:cubicBezTo>
                  <a:pt x="1731010" y="55967"/>
                  <a:pt x="1802765" y="96607"/>
                  <a:pt x="1874520" y="137247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8" name="直線コネクタ 77"/>
          <p:cNvCxnSpPr/>
          <p:nvPr/>
        </p:nvCxnSpPr>
        <p:spPr>
          <a:xfrm>
            <a:off x="6876256" y="6165304"/>
            <a:ext cx="1800200" cy="105542"/>
          </a:xfrm>
          <a:prstGeom prst="line">
            <a:avLst/>
          </a:prstGeom>
          <a:ln w="317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4" name="直線矢印コネクタ 1043"/>
          <p:cNvCxnSpPr/>
          <p:nvPr/>
        </p:nvCxnSpPr>
        <p:spPr>
          <a:xfrm>
            <a:off x="7452320" y="5839134"/>
            <a:ext cx="0" cy="378941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6" name="テキスト ボックス 1045"/>
          <p:cNvSpPr txBox="1"/>
          <p:nvPr/>
        </p:nvSpPr>
        <p:spPr>
          <a:xfrm>
            <a:off x="7559898" y="5874715"/>
            <a:ext cx="12838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水深１～２ｍ</a:t>
            </a:r>
          </a:p>
        </p:txBody>
      </p:sp>
      <p:pic>
        <p:nvPicPr>
          <p:cNvPr id="105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434" y="6028604"/>
            <a:ext cx="539105" cy="539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2" name="直線コネクタ 101"/>
          <p:cNvCxnSpPr/>
          <p:nvPr/>
        </p:nvCxnSpPr>
        <p:spPr>
          <a:xfrm>
            <a:off x="4777830" y="4291620"/>
            <a:ext cx="6250" cy="504056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コネクタ 103"/>
          <p:cNvCxnSpPr/>
          <p:nvPr/>
        </p:nvCxnSpPr>
        <p:spPr>
          <a:xfrm flipH="1">
            <a:off x="8843726" y="4291620"/>
            <a:ext cx="25322" cy="1926455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矢印コネクタ 67"/>
          <p:cNvCxnSpPr/>
          <p:nvPr/>
        </p:nvCxnSpPr>
        <p:spPr>
          <a:xfrm>
            <a:off x="4788480" y="4538724"/>
            <a:ext cx="4080568" cy="0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テキスト ボックス 107"/>
          <p:cNvSpPr txBox="1"/>
          <p:nvPr/>
        </p:nvSpPr>
        <p:spPr>
          <a:xfrm>
            <a:off x="2895591" y="6376993"/>
            <a:ext cx="60819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u="sng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船尾側を横断する際は</a:t>
            </a:r>
            <a:r>
              <a:rPr lang="ja-JP" altLang="en-US" sz="2000" b="1" u="sng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ラインの長さ、深さに十分注意！</a:t>
            </a:r>
            <a:endParaRPr lang="en-US" altLang="ja-JP" sz="2000" b="1" u="sng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9" name="テキスト ボックス 1"/>
          <p:cNvSpPr txBox="1"/>
          <p:nvPr/>
        </p:nvSpPr>
        <p:spPr>
          <a:xfrm>
            <a:off x="2939428" y="4218759"/>
            <a:ext cx="1483215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②曳釣り漁法</a:t>
            </a: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59407" y="548680"/>
            <a:ext cx="2766443" cy="618630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kumimoji="1"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r>
              <a:rPr kumimoji="1"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竜飛岬周辺では、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漁船　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が、ダンプ流しや曳釣り　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などの漁法でクロマグロ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漁を行っています。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みなさんが、クロマグ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ロの魚群を見つけ安易に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近づけば、</a:t>
            </a:r>
            <a:r>
              <a:rPr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衝突事故や漁</a:t>
            </a:r>
            <a:endParaRPr lang="en-US" altLang="ja-JP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船との間でトラブルが発</a:t>
            </a:r>
            <a:endParaRPr lang="en-US" altLang="ja-JP" sz="16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6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生するおそれ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があります。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　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乗船者が楽しく、釣り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を楽しむために、海上で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のマナーを守り、安全な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航行をお願いします。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◎漁法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　ダンブ流し漁法</a:t>
            </a:r>
            <a:endParaRPr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　１隻当り最大７個</a:t>
            </a:r>
            <a:endParaRPr kumimoji="1"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　マグロがヒットした漁船</a:t>
            </a:r>
            <a:endParaRPr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はハロゲン灯を点灯</a:t>
            </a:r>
            <a:endParaRPr lang="en-US" altLang="ja-JP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　曳釣り漁法</a:t>
            </a:r>
            <a:endParaRPr lang="en-US" altLang="ja-JP" sz="1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　操業</a:t>
            </a:r>
            <a:r>
              <a:rPr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針を投入して航行</a:t>
            </a:r>
            <a:r>
              <a:rPr lang="en-US" altLang="ja-JP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</a:p>
          <a:p>
            <a:r>
              <a:rPr lang="ja-JP" altLang="en-US" sz="1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中は回転灯を点灯</a:t>
            </a:r>
            <a:endParaRPr lang="en-US" altLang="ja-JP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3" name="テキスト ボックス 112"/>
          <p:cNvSpPr txBox="1"/>
          <p:nvPr/>
        </p:nvSpPr>
        <p:spPr>
          <a:xfrm>
            <a:off x="5577762" y="4202161"/>
            <a:ext cx="2860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ラインの長さ　</a:t>
            </a:r>
            <a:r>
              <a:rPr lang="en-US" altLang="ja-JP" sz="16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120</a:t>
            </a:r>
            <a:r>
              <a:rPr lang="ja-JP" altLang="en-US" sz="16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～</a:t>
            </a:r>
            <a:r>
              <a:rPr lang="en-US" altLang="ja-JP" sz="16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150</a:t>
            </a:r>
            <a:r>
              <a:rPr lang="ja-JP" altLang="en-US" sz="1600" b="1" dirty="0" err="1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ｍ</a:t>
            </a:r>
            <a:endParaRPr lang="en-US" altLang="ja-JP" sz="1600" b="1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57" name="直線コネクタ 56"/>
          <p:cNvCxnSpPr/>
          <p:nvPr/>
        </p:nvCxnSpPr>
        <p:spPr>
          <a:xfrm>
            <a:off x="6060447" y="5652895"/>
            <a:ext cx="465478" cy="10307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/>
          <p:nvPr/>
        </p:nvCxnSpPr>
        <p:spPr>
          <a:xfrm>
            <a:off x="6525925" y="5753758"/>
            <a:ext cx="1790491" cy="5661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248" y="5603732"/>
            <a:ext cx="475450" cy="47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4" name="直線矢印コネクタ 43"/>
          <p:cNvCxnSpPr/>
          <p:nvPr/>
        </p:nvCxnSpPr>
        <p:spPr>
          <a:xfrm flipH="1">
            <a:off x="5489640" y="1830264"/>
            <a:ext cx="803546" cy="6811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乗算記号 33"/>
          <p:cNvSpPr/>
          <p:nvPr/>
        </p:nvSpPr>
        <p:spPr>
          <a:xfrm>
            <a:off x="5882128" y="1638546"/>
            <a:ext cx="356637" cy="397057"/>
          </a:xfrm>
          <a:prstGeom prst="mathMultiply">
            <a:avLst>
              <a:gd name="adj1" fmla="val 1203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円/楕円 63"/>
          <p:cNvSpPr/>
          <p:nvPr/>
        </p:nvSpPr>
        <p:spPr>
          <a:xfrm>
            <a:off x="4069755" y="1379737"/>
            <a:ext cx="72008" cy="70106"/>
          </a:xfrm>
          <a:prstGeom prst="ellipse">
            <a:avLst/>
          </a:prstGeom>
          <a:solidFill>
            <a:srgbClr val="FFC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円/楕円 80"/>
          <p:cNvSpPr/>
          <p:nvPr/>
        </p:nvSpPr>
        <p:spPr>
          <a:xfrm>
            <a:off x="4105683" y="1314179"/>
            <a:ext cx="72008" cy="70106"/>
          </a:xfrm>
          <a:prstGeom prst="ellipse">
            <a:avLst/>
          </a:prstGeom>
          <a:solidFill>
            <a:srgbClr val="FFC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1" name="直線矢印コネクタ 30"/>
          <p:cNvCxnSpPr/>
          <p:nvPr/>
        </p:nvCxnSpPr>
        <p:spPr>
          <a:xfrm flipH="1">
            <a:off x="3923928" y="994297"/>
            <a:ext cx="566900" cy="1398491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フローチャート : 直接アクセス記憶 19"/>
          <p:cNvSpPr/>
          <p:nvPr/>
        </p:nvSpPr>
        <p:spPr>
          <a:xfrm rot="18456469">
            <a:off x="4215020" y="1475942"/>
            <a:ext cx="157190" cy="70993"/>
          </a:xfrm>
          <a:prstGeom prst="flowChartMagneticDrum">
            <a:avLst/>
          </a:prstGeom>
          <a:solidFill>
            <a:srgbClr val="FFC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爆発: 14 pt 7">
            <a:extLst>
              <a:ext uri="{FF2B5EF4-FFF2-40B4-BE49-F238E27FC236}">
                <a16:creationId xmlns:a16="http://schemas.microsoft.com/office/drawing/2014/main" id="{3AF9B83A-915A-4AB0-9459-4207AD65AAFC}"/>
              </a:ext>
            </a:extLst>
          </p:cNvPr>
          <p:cNvSpPr/>
          <p:nvPr/>
        </p:nvSpPr>
        <p:spPr>
          <a:xfrm>
            <a:off x="323528" y="599416"/>
            <a:ext cx="2241796" cy="778882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>
                <a:solidFill>
                  <a:srgbClr val="FF0000"/>
                </a:solidFill>
              </a:rPr>
              <a:t>険危</a:t>
            </a:r>
          </a:p>
        </p:txBody>
      </p:sp>
    </p:spTree>
    <p:extLst>
      <p:ext uri="{BB962C8B-B14F-4D97-AF65-F5344CB8AC3E}">
        <p14:creationId xmlns:p14="http://schemas.microsoft.com/office/powerpoint/2010/main" val="2264062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 dirty="0" smtClean="0">
            <a:solidFill>
              <a:srgbClr val="FF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218</Words>
  <Application>Microsoft Office PowerPoint</Application>
  <PresentationFormat>画面に合わせる (4:3)</PresentationFormat>
  <Paragraphs>40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HGS創英角ﾎﾟｯﾌﾟ体</vt:lpstr>
      <vt:lpstr>HG創英角ｺﾞｼｯｸUB</vt:lpstr>
      <vt:lpstr>ＭＳ 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saibaig4</dc:creator>
  <cp:lastModifiedBy>201op</cp:lastModifiedBy>
  <cp:revision>32</cp:revision>
  <cp:lastPrinted>2026-10-15T06:18:50Z</cp:lastPrinted>
  <dcterms:created xsi:type="dcterms:W3CDTF">2015-07-16T00:07:12Z</dcterms:created>
  <dcterms:modified xsi:type="dcterms:W3CDTF">2026-10-15T06:23:53Z</dcterms:modified>
</cp:coreProperties>
</file>