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7"/>
  </p:notesMasterIdLst>
  <p:sldIdLst>
    <p:sldId id="256" r:id="rId5"/>
    <p:sldId id="257" r:id="rId6"/>
  </p:sldIdLst>
  <p:sldSz cx="6858000" cy="9144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5256" autoAdjust="0"/>
  </p:normalViewPr>
  <p:slideViewPr>
    <p:cSldViewPr snapToGrid="0">
      <p:cViewPr>
        <p:scale>
          <a:sx n="72" d="100"/>
          <a:sy n="72" d="100"/>
        </p:scale>
        <p:origin x="3084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川原 大輝(KAWAHARA Daiki)" userId="88e3cd63-e0cc-4df1-9e37-6ddf706ef2b6" providerId="ADAL" clId="{B99941C1-07B4-491A-B39B-9A794451206C}"/>
    <pc:docChg chg="modSld">
      <pc:chgData name="川原 大輝(KAWAHARA Daiki)" userId="88e3cd63-e0cc-4df1-9e37-6ddf706ef2b6" providerId="ADAL" clId="{B99941C1-07B4-491A-B39B-9A794451206C}" dt="2026-01-08T05:58:06.676" v="5" actId="20577"/>
      <pc:docMkLst>
        <pc:docMk/>
      </pc:docMkLst>
      <pc:sldChg chg="modSp mod">
        <pc:chgData name="川原 大輝(KAWAHARA Daiki)" userId="88e3cd63-e0cc-4df1-9e37-6ddf706ef2b6" providerId="ADAL" clId="{B99941C1-07B4-491A-B39B-9A794451206C}" dt="2026-01-08T05:58:00.531" v="2" actId="20577"/>
        <pc:sldMkLst>
          <pc:docMk/>
          <pc:sldMk cId="183308264" sldId="256"/>
        </pc:sldMkLst>
        <pc:spChg chg="mod">
          <ac:chgData name="川原 大輝(KAWAHARA Daiki)" userId="88e3cd63-e0cc-4df1-9e37-6ddf706ef2b6" providerId="ADAL" clId="{B99941C1-07B4-491A-B39B-9A794451206C}" dt="2026-01-08T05:58:00.531" v="2" actId="20577"/>
          <ac:spMkLst>
            <pc:docMk/>
            <pc:sldMk cId="183308264" sldId="256"/>
            <ac:spMk id="5" creationId="{2A35B10D-503A-41F4-864B-689613E5687B}"/>
          </ac:spMkLst>
        </pc:spChg>
      </pc:sldChg>
      <pc:sldChg chg="modSp mod">
        <pc:chgData name="川原 大輝(KAWAHARA Daiki)" userId="88e3cd63-e0cc-4df1-9e37-6ddf706ef2b6" providerId="ADAL" clId="{B99941C1-07B4-491A-B39B-9A794451206C}" dt="2026-01-08T05:58:06.676" v="5" actId="20577"/>
        <pc:sldMkLst>
          <pc:docMk/>
          <pc:sldMk cId="1978365252" sldId="257"/>
        </pc:sldMkLst>
        <pc:spChg chg="mod">
          <ac:chgData name="川原 大輝(KAWAHARA Daiki)" userId="88e3cd63-e0cc-4df1-9e37-6ddf706ef2b6" providerId="ADAL" clId="{B99941C1-07B4-491A-B39B-9A794451206C}" dt="2026-01-08T05:58:06.676" v="5" actId="20577"/>
          <ac:spMkLst>
            <pc:docMk/>
            <pc:sldMk cId="1978365252" sldId="257"/>
            <ac:spMk id="5" creationId="{2A35B10D-503A-41F4-864B-689613E5687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4F6F23-EC90-430F-AB07-82A815264850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46300" y="1243013"/>
            <a:ext cx="25146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CA5380-A424-48A4-93EA-0B3CBC8225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2372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A5380-A424-48A4-93EA-0B3CBC8225A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90943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A5380-A424-48A4-93EA-0B3CBC8225A9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90943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0DED3-ADA9-44B2-8657-57A5EF067B6F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5D786-5342-4198-BE16-5F8DFD5CAF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0266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0DED3-ADA9-44B2-8657-57A5EF067B6F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5D786-5342-4198-BE16-5F8DFD5CAF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8863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0DED3-ADA9-44B2-8657-57A5EF067B6F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5D786-5342-4198-BE16-5F8DFD5CAF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1637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0DED3-ADA9-44B2-8657-57A5EF067B6F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5D786-5342-4198-BE16-5F8DFD5CAF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281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0DED3-ADA9-44B2-8657-57A5EF067B6F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5D786-5342-4198-BE16-5F8DFD5CAF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9702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0DED3-ADA9-44B2-8657-57A5EF067B6F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5D786-5342-4198-BE16-5F8DFD5CAF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302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0DED3-ADA9-44B2-8657-57A5EF067B6F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5D786-5342-4198-BE16-5F8DFD5CAF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6024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0DED3-ADA9-44B2-8657-57A5EF067B6F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5D786-5342-4198-BE16-5F8DFD5CAF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3460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0DED3-ADA9-44B2-8657-57A5EF067B6F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5D786-5342-4198-BE16-5F8DFD5CAF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0128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0DED3-ADA9-44B2-8657-57A5EF067B6F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5D786-5342-4198-BE16-5F8DFD5CAF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2492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0DED3-ADA9-44B2-8657-57A5EF067B6F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5D786-5342-4198-BE16-5F8DFD5CAF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7831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00DED3-ADA9-44B2-8657-57A5EF067B6F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85D786-5342-4198-BE16-5F8DFD5CAF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8555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A35B10D-503A-41F4-864B-689613E5687B}"/>
              </a:ext>
            </a:extLst>
          </p:cNvPr>
          <p:cNvSpPr txBox="1"/>
          <p:nvPr/>
        </p:nvSpPr>
        <p:spPr>
          <a:xfrm>
            <a:off x="38944" y="44387"/>
            <a:ext cx="6779947" cy="107721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●●●●●●</a:t>
            </a:r>
            <a:endParaRPr kumimoji="1" lang="en-US" altLang="ja-JP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r>
              <a:rPr kumimoji="1" lang="ja-JP" alt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●●●　</a:t>
            </a:r>
            <a:r>
              <a:rPr kumimoji="1" lang="en-US" altLang="ja-JP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※</a:t>
            </a:r>
            <a:r>
              <a:rPr kumimoji="1" lang="ja-JP" alt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取組内容を簡潔に記載すること</a:t>
            </a:r>
            <a:endParaRPr kumimoji="1" lang="en-US" altLang="ja-JP" sz="1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r>
              <a:rPr kumimoji="1" lang="ja-JP" altLang="en-US" sz="12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令和８年度都道府県戦略に基づく取組　　　株式会社〇〇　</a:t>
            </a:r>
            <a:r>
              <a:rPr kumimoji="1" lang="en-US" altLang="ja-JP" sz="12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×</a:t>
            </a:r>
            <a:r>
              <a:rPr kumimoji="1" lang="ja-JP" altLang="en-US" sz="12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〇〇県</a:t>
            </a:r>
            <a:endParaRPr kumimoji="1" lang="en-US" altLang="ja-JP" sz="1200" dirty="0">
              <a:solidFill>
                <a:schemeClr val="bg1"/>
              </a:solidFill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endParaRPr kumimoji="1" lang="ja-JP" altLang="en-US" sz="400" dirty="0">
              <a:solidFill>
                <a:schemeClr val="bg1"/>
              </a:solidFill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  <p:sp>
        <p:nvSpPr>
          <p:cNvPr id="6" name="四角形: メモ 5">
            <a:extLst>
              <a:ext uri="{FF2B5EF4-FFF2-40B4-BE49-F238E27FC236}">
                <a16:creationId xmlns:a16="http://schemas.microsoft.com/office/drawing/2014/main" id="{942112D5-6857-4E5D-B6C7-F5EFE7E629BB}"/>
              </a:ext>
            </a:extLst>
          </p:cNvPr>
          <p:cNvSpPr/>
          <p:nvPr/>
        </p:nvSpPr>
        <p:spPr>
          <a:xfrm>
            <a:off x="51729" y="1564404"/>
            <a:ext cx="3273356" cy="1396313"/>
          </a:xfrm>
          <a:prstGeom prst="foldedCorner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四角形: メモ 6">
            <a:extLst>
              <a:ext uri="{FF2B5EF4-FFF2-40B4-BE49-F238E27FC236}">
                <a16:creationId xmlns:a16="http://schemas.microsoft.com/office/drawing/2014/main" id="{DC1D0340-B7DA-4D7F-AF60-598F8E47B382}"/>
              </a:ext>
            </a:extLst>
          </p:cNvPr>
          <p:cNvSpPr/>
          <p:nvPr/>
        </p:nvSpPr>
        <p:spPr>
          <a:xfrm>
            <a:off x="3511956" y="1564404"/>
            <a:ext cx="3295269" cy="1396313"/>
          </a:xfrm>
          <a:prstGeom prst="foldedCorner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BB91DDB-F323-4D96-8665-575469C0E175}"/>
              </a:ext>
            </a:extLst>
          </p:cNvPr>
          <p:cNvSpPr txBox="1"/>
          <p:nvPr/>
        </p:nvSpPr>
        <p:spPr>
          <a:xfrm>
            <a:off x="37585" y="1296674"/>
            <a:ext cx="1722038" cy="276999"/>
          </a:xfrm>
          <a:prstGeom prst="rect">
            <a:avLst/>
          </a:prstGeom>
          <a:solidFill>
            <a:srgbClr val="92D050"/>
          </a:solidFill>
          <a:ln w="1270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事業実施主体の概要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EC2A05D-1624-4F86-9C9E-7320FAE6C70C}"/>
              </a:ext>
            </a:extLst>
          </p:cNvPr>
          <p:cNvSpPr txBox="1"/>
          <p:nvPr/>
        </p:nvSpPr>
        <p:spPr>
          <a:xfrm>
            <a:off x="3498621" y="1296674"/>
            <a:ext cx="1779373" cy="276999"/>
          </a:xfrm>
          <a:prstGeom prst="rect">
            <a:avLst/>
          </a:prstGeom>
          <a:solidFill>
            <a:srgbClr val="92D050"/>
          </a:solidFill>
          <a:ln w="1270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〇〇県の概要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A031E0D5-12C4-4725-9037-2A6C49BB769D}"/>
              </a:ext>
            </a:extLst>
          </p:cNvPr>
          <p:cNvSpPr/>
          <p:nvPr/>
        </p:nvSpPr>
        <p:spPr>
          <a:xfrm>
            <a:off x="48244" y="7030995"/>
            <a:ext cx="6758980" cy="2054496"/>
          </a:xfrm>
          <a:prstGeom prst="rect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1D8A4C4A-5F20-417A-8C7E-9E29F3D54B0A}"/>
              </a:ext>
            </a:extLst>
          </p:cNvPr>
          <p:cNvSpPr/>
          <p:nvPr/>
        </p:nvSpPr>
        <p:spPr>
          <a:xfrm>
            <a:off x="38944" y="6720937"/>
            <a:ext cx="1825670" cy="321276"/>
          </a:xfrm>
          <a:prstGeom prst="rect">
            <a:avLst/>
          </a:prstGeom>
          <a:solidFill>
            <a:srgbClr val="92D050"/>
          </a:solidFill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連携体系</a:t>
            </a:r>
            <a:endParaRPr kumimoji="1" lang="ja-JP" altLang="en-US" sz="1200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B2F118E1-4D12-460A-A9F7-6576EB7A723D}"/>
              </a:ext>
            </a:extLst>
          </p:cNvPr>
          <p:cNvSpPr/>
          <p:nvPr/>
        </p:nvSpPr>
        <p:spPr>
          <a:xfrm>
            <a:off x="49637" y="3385795"/>
            <a:ext cx="3273356" cy="3196281"/>
          </a:xfrm>
          <a:prstGeom prst="rect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B64F055E-2BCD-43A6-949F-1E2A1A30324C}"/>
              </a:ext>
            </a:extLst>
          </p:cNvPr>
          <p:cNvSpPr/>
          <p:nvPr/>
        </p:nvSpPr>
        <p:spPr>
          <a:xfrm>
            <a:off x="3533869" y="3399590"/>
            <a:ext cx="3273356" cy="3157070"/>
          </a:xfrm>
          <a:prstGeom prst="rect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6" name="矢印: 左右 15">
            <a:extLst>
              <a:ext uri="{FF2B5EF4-FFF2-40B4-BE49-F238E27FC236}">
                <a16:creationId xmlns:a16="http://schemas.microsoft.com/office/drawing/2014/main" id="{DDD24781-B215-4D65-9A1E-6257861A5EEB}"/>
              </a:ext>
            </a:extLst>
          </p:cNvPr>
          <p:cNvSpPr/>
          <p:nvPr/>
        </p:nvSpPr>
        <p:spPr>
          <a:xfrm>
            <a:off x="2828544" y="5663348"/>
            <a:ext cx="1207295" cy="684050"/>
          </a:xfrm>
          <a:prstGeom prst="leftRightArrow">
            <a:avLst>
              <a:gd name="adj1" fmla="val 50000"/>
              <a:gd name="adj2" fmla="val 57129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B4FFACCF-AF6D-41C3-AF92-F8DC305E03B7}"/>
              </a:ext>
            </a:extLst>
          </p:cNvPr>
          <p:cNvSpPr txBox="1"/>
          <p:nvPr/>
        </p:nvSpPr>
        <p:spPr>
          <a:xfrm>
            <a:off x="35134" y="3122160"/>
            <a:ext cx="1825670" cy="276999"/>
          </a:xfrm>
          <a:prstGeom prst="rect">
            <a:avLst/>
          </a:prstGeom>
          <a:solidFill>
            <a:srgbClr val="92D050"/>
          </a:solidFill>
          <a:ln w="1270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事業実施主体の取組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6FE532D0-2541-46D9-85A1-10F9B1BD4637}"/>
              </a:ext>
            </a:extLst>
          </p:cNvPr>
          <p:cNvSpPr txBox="1"/>
          <p:nvPr/>
        </p:nvSpPr>
        <p:spPr>
          <a:xfrm>
            <a:off x="3524148" y="3130373"/>
            <a:ext cx="1825670" cy="276999"/>
          </a:xfrm>
          <a:prstGeom prst="rect">
            <a:avLst/>
          </a:prstGeom>
          <a:solidFill>
            <a:srgbClr val="92D050"/>
          </a:solidFill>
          <a:ln w="1270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〇〇県の政策方針等</a:t>
            </a:r>
          </a:p>
        </p:txBody>
      </p:sp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F056554A-3096-48D4-953B-C13ADE15A6F2}"/>
              </a:ext>
            </a:extLst>
          </p:cNvPr>
          <p:cNvGrpSpPr/>
          <p:nvPr/>
        </p:nvGrpSpPr>
        <p:grpSpPr>
          <a:xfrm>
            <a:off x="106389" y="5297550"/>
            <a:ext cx="2711958" cy="1230757"/>
            <a:chOff x="339608" y="5419343"/>
            <a:chExt cx="2386829" cy="1085089"/>
          </a:xfrm>
        </p:grpSpPr>
        <p:sp>
          <p:nvSpPr>
            <p:cNvPr id="18" name="正方形/長方形 17">
              <a:extLst>
                <a:ext uri="{FF2B5EF4-FFF2-40B4-BE49-F238E27FC236}">
                  <a16:creationId xmlns:a16="http://schemas.microsoft.com/office/drawing/2014/main" id="{F888D36D-A5F8-42AC-94EE-CE691555C03C}"/>
                </a:ext>
              </a:extLst>
            </p:cNvPr>
            <p:cNvSpPr/>
            <p:nvPr/>
          </p:nvSpPr>
          <p:spPr>
            <a:xfrm>
              <a:off x="339608" y="5663349"/>
              <a:ext cx="2386829" cy="841083"/>
            </a:xfrm>
            <a:prstGeom prst="rect">
              <a:avLst/>
            </a:prstGeom>
            <a:solidFill>
              <a:srgbClr val="FFFFCC"/>
            </a:solidFill>
            <a:ln w="1905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5" name="正方形/長方形 24">
              <a:extLst>
                <a:ext uri="{FF2B5EF4-FFF2-40B4-BE49-F238E27FC236}">
                  <a16:creationId xmlns:a16="http://schemas.microsoft.com/office/drawing/2014/main" id="{031987C5-02A9-48DC-B27F-1D519938590D}"/>
                </a:ext>
              </a:extLst>
            </p:cNvPr>
            <p:cNvSpPr/>
            <p:nvPr/>
          </p:nvSpPr>
          <p:spPr>
            <a:xfrm>
              <a:off x="339608" y="5419343"/>
              <a:ext cx="2386829" cy="273735"/>
            </a:xfrm>
            <a:prstGeom prst="rect">
              <a:avLst/>
            </a:prstGeom>
            <a:solidFill>
              <a:srgbClr val="FFC000"/>
            </a:solidFill>
            <a:ln w="1905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tx1"/>
                  </a:solidFill>
                  <a:latin typeface="ＤＨＰ特太ゴシック体" panose="020B0500000000000000" pitchFamily="50" charset="-128"/>
                  <a:ea typeface="ＤＨＰ特太ゴシック体" panose="020B0500000000000000" pitchFamily="50" charset="-128"/>
                </a:rPr>
                <a:t>事業実施計画における目標</a:t>
              </a:r>
            </a:p>
          </p:txBody>
        </p:sp>
      </p:grpSp>
      <p:grpSp>
        <p:nvGrpSpPr>
          <p:cNvPr id="31" name="グループ化 30">
            <a:extLst>
              <a:ext uri="{FF2B5EF4-FFF2-40B4-BE49-F238E27FC236}">
                <a16:creationId xmlns:a16="http://schemas.microsoft.com/office/drawing/2014/main" id="{7D8985A5-5AD0-4070-A050-AAF908916DC6}"/>
              </a:ext>
            </a:extLst>
          </p:cNvPr>
          <p:cNvGrpSpPr/>
          <p:nvPr/>
        </p:nvGrpSpPr>
        <p:grpSpPr>
          <a:xfrm>
            <a:off x="4035841" y="5297550"/>
            <a:ext cx="2715770" cy="1206881"/>
            <a:chOff x="4008118" y="5261139"/>
            <a:chExt cx="2715770" cy="1206881"/>
          </a:xfrm>
        </p:grpSpPr>
        <p:sp>
          <p:nvSpPr>
            <p:cNvPr id="22" name="正方形/長方形 21">
              <a:extLst>
                <a:ext uri="{FF2B5EF4-FFF2-40B4-BE49-F238E27FC236}">
                  <a16:creationId xmlns:a16="http://schemas.microsoft.com/office/drawing/2014/main" id="{390DFEB8-11A5-4172-8CB3-9A294F1A8C7F}"/>
                </a:ext>
              </a:extLst>
            </p:cNvPr>
            <p:cNvSpPr/>
            <p:nvPr/>
          </p:nvSpPr>
          <p:spPr>
            <a:xfrm>
              <a:off x="4008118" y="5574708"/>
              <a:ext cx="2715769" cy="893312"/>
            </a:xfrm>
            <a:prstGeom prst="rect">
              <a:avLst/>
            </a:prstGeom>
            <a:solidFill>
              <a:srgbClr val="FFFFCC"/>
            </a:solidFill>
            <a:ln w="1905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4A84F379-806F-4C57-B35F-80CD7E1CB8AE}"/>
                </a:ext>
              </a:extLst>
            </p:cNvPr>
            <p:cNvSpPr/>
            <p:nvPr/>
          </p:nvSpPr>
          <p:spPr>
            <a:xfrm>
              <a:off x="4008119" y="5261139"/>
              <a:ext cx="2715769" cy="313569"/>
            </a:xfrm>
            <a:prstGeom prst="rect">
              <a:avLst/>
            </a:prstGeom>
            <a:solidFill>
              <a:srgbClr val="FFC000"/>
            </a:solidFill>
            <a:ln w="1905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tx1"/>
                  </a:solidFill>
                  <a:latin typeface="ＤＨＰ特太ゴシック体" panose="020B0500000000000000" pitchFamily="50" charset="-128"/>
                  <a:ea typeface="ＤＨＰ特太ゴシック体" panose="020B0500000000000000" pitchFamily="50" charset="-128"/>
                </a:rPr>
                <a:t>都道府県戦略の策定</a:t>
              </a:r>
            </a:p>
          </p:txBody>
        </p:sp>
      </p:grp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5058FC02-2BE1-4107-9975-529FBF2F4B45}"/>
              </a:ext>
            </a:extLst>
          </p:cNvPr>
          <p:cNvSpPr/>
          <p:nvPr/>
        </p:nvSpPr>
        <p:spPr>
          <a:xfrm>
            <a:off x="5891703" y="202377"/>
            <a:ext cx="765130" cy="7612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（都道府）県章</a:t>
            </a:r>
            <a:endParaRPr kumimoji="1" lang="ja-JP" altLang="en-US" sz="12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BED619B4-6C08-4B2C-86DF-C7FBF7C8B4AC}"/>
              </a:ext>
            </a:extLst>
          </p:cNvPr>
          <p:cNvSpPr/>
          <p:nvPr/>
        </p:nvSpPr>
        <p:spPr>
          <a:xfrm>
            <a:off x="5675996" y="1793180"/>
            <a:ext cx="903732" cy="85897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自県の</a:t>
            </a:r>
            <a:endParaRPr kumimoji="1" lang="en-US" altLang="ja-JP" dirty="0"/>
          </a:p>
          <a:p>
            <a:pPr algn="ctr"/>
            <a:r>
              <a:rPr kumimoji="1" lang="ja-JP" altLang="en-US" dirty="0"/>
              <a:t>位置図</a:t>
            </a:r>
          </a:p>
        </p:txBody>
      </p:sp>
    </p:spTree>
    <p:extLst>
      <p:ext uri="{BB962C8B-B14F-4D97-AF65-F5344CB8AC3E}">
        <p14:creationId xmlns:p14="http://schemas.microsoft.com/office/powerpoint/2010/main" val="183308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A35B10D-503A-41F4-864B-689613E5687B}"/>
              </a:ext>
            </a:extLst>
          </p:cNvPr>
          <p:cNvSpPr txBox="1"/>
          <p:nvPr/>
        </p:nvSpPr>
        <p:spPr>
          <a:xfrm>
            <a:off x="38944" y="44387"/>
            <a:ext cx="6779947" cy="107721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●●●●●●</a:t>
            </a:r>
            <a:endParaRPr kumimoji="1" lang="en-US" altLang="ja-JP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r>
              <a:rPr kumimoji="1" lang="ja-JP" alt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●●●　</a:t>
            </a:r>
            <a:r>
              <a:rPr kumimoji="1" lang="en-US" altLang="ja-JP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※</a:t>
            </a:r>
            <a:r>
              <a:rPr kumimoji="1" lang="ja-JP" alt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取組内容を簡潔に記載すること</a:t>
            </a:r>
            <a:endParaRPr kumimoji="1" lang="en-US" altLang="ja-JP" sz="1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r>
              <a:rPr kumimoji="1" lang="ja-JP" altLang="en-US" sz="12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令和８年度市町村戦略に基づく取組　　株式会社〇〇　</a:t>
            </a:r>
            <a:r>
              <a:rPr kumimoji="1" lang="en-US" altLang="ja-JP" sz="12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×</a:t>
            </a:r>
            <a:r>
              <a:rPr kumimoji="1" lang="ja-JP" altLang="en-US" sz="12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〇〇県〇〇市</a:t>
            </a:r>
            <a:endParaRPr kumimoji="1" lang="en-US" altLang="ja-JP" sz="1200" dirty="0">
              <a:solidFill>
                <a:schemeClr val="bg1"/>
              </a:solidFill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endParaRPr kumimoji="1" lang="ja-JP" altLang="en-US" sz="400" dirty="0">
              <a:solidFill>
                <a:schemeClr val="bg1"/>
              </a:solidFill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  <p:sp>
        <p:nvSpPr>
          <p:cNvPr id="6" name="四角形: メモ 5">
            <a:extLst>
              <a:ext uri="{FF2B5EF4-FFF2-40B4-BE49-F238E27FC236}">
                <a16:creationId xmlns:a16="http://schemas.microsoft.com/office/drawing/2014/main" id="{942112D5-6857-4E5D-B6C7-F5EFE7E629BB}"/>
              </a:ext>
            </a:extLst>
          </p:cNvPr>
          <p:cNvSpPr/>
          <p:nvPr/>
        </p:nvSpPr>
        <p:spPr>
          <a:xfrm>
            <a:off x="51729" y="1564404"/>
            <a:ext cx="3273356" cy="1396313"/>
          </a:xfrm>
          <a:prstGeom prst="foldedCorner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四角形: メモ 6">
            <a:extLst>
              <a:ext uri="{FF2B5EF4-FFF2-40B4-BE49-F238E27FC236}">
                <a16:creationId xmlns:a16="http://schemas.microsoft.com/office/drawing/2014/main" id="{DC1D0340-B7DA-4D7F-AF60-598F8E47B382}"/>
              </a:ext>
            </a:extLst>
          </p:cNvPr>
          <p:cNvSpPr/>
          <p:nvPr/>
        </p:nvSpPr>
        <p:spPr>
          <a:xfrm>
            <a:off x="3511956" y="1564404"/>
            <a:ext cx="3295269" cy="1396313"/>
          </a:xfrm>
          <a:prstGeom prst="foldedCorner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BB91DDB-F323-4D96-8665-575469C0E175}"/>
              </a:ext>
            </a:extLst>
          </p:cNvPr>
          <p:cNvSpPr txBox="1"/>
          <p:nvPr/>
        </p:nvSpPr>
        <p:spPr>
          <a:xfrm>
            <a:off x="37585" y="1296674"/>
            <a:ext cx="1722038" cy="276999"/>
          </a:xfrm>
          <a:prstGeom prst="rect">
            <a:avLst/>
          </a:prstGeom>
          <a:solidFill>
            <a:srgbClr val="92D050"/>
          </a:solidFill>
          <a:ln w="1270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事業実施主体の概要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EC2A05D-1624-4F86-9C9E-7320FAE6C70C}"/>
              </a:ext>
            </a:extLst>
          </p:cNvPr>
          <p:cNvSpPr txBox="1"/>
          <p:nvPr/>
        </p:nvSpPr>
        <p:spPr>
          <a:xfrm>
            <a:off x="3498621" y="1296674"/>
            <a:ext cx="1779373" cy="276999"/>
          </a:xfrm>
          <a:prstGeom prst="rect">
            <a:avLst/>
          </a:prstGeom>
          <a:solidFill>
            <a:srgbClr val="92D050"/>
          </a:solidFill>
          <a:ln w="1270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〇〇市の概要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A031E0D5-12C4-4725-9037-2A6C49BB769D}"/>
              </a:ext>
            </a:extLst>
          </p:cNvPr>
          <p:cNvSpPr/>
          <p:nvPr/>
        </p:nvSpPr>
        <p:spPr>
          <a:xfrm>
            <a:off x="48244" y="7030995"/>
            <a:ext cx="6758980" cy="2054496"/>
          </a:xfrm>
          <a:prstGeom prst="rect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1D8A4C4A-5F20-417A-8C7E-9E29F3D54B0A}"/>
              </a:ext>
            </a:extLst>
          </p:cNvPr>
          <p:cNvSpPr/>
          <p:nvPr/>
        </p:nvSpPr>
        <p:spPr>
          <a:xfrm>
            <a:off x="38944" y="6720937"/>
            <a:ext cx="1825670" cy="321276"/>
          </a:xfrm>
          <a:prstGeom prst="rect">
            <a:avLst/>
          </a:prstGeom>
          <a:solidFill>
            <a:srgbClr val="92D050"/>
          </a:solidFill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連携体系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B2F118E1-4D12-460A-A9F7-6576EB7A723D}"/>
              </a:ext>
            </a:extLst>
          </p:cNvPr>
          <p:cNvSpPr/>
          <p:nvPr/>
        </p:nvSpPr>
        <p:spPr>
          <a:xfrm>
            <a:off x="49637" y="3385795"/>
            <a:ext cx="3273356" cy="3196281"/>
          </a:xfrm>
          <a:prstGeom prst="rect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B64F055E-2BCD-43A6-949F-1E2A1A30324C}"/>
              </a:ext>
            </a:extLst>
          </p:cNvPr>
          <p:cNvSpPr/>
          <p:nvPr/>
        </p:nvSpPr>
        <p:spPr>
          <a:xfrm>
            <a:off x="3533869" y="3399590"/>
            <a:ext cx="3273356" cy="3157070"/>
          </a:xfrm>
          <a:prstGeom prst="rect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6" name="矢印: 左右 15">
            <a:extLst>
              <a:ext uri="{FF2B5EF4-FFF2-40B4-BE49-F238E27FC236}">
                <a16:creationId xmlns:a16="http://schemas.microsoft.com/office/drawing/2014/main" id="{DDD24781-B215-4D65-9A1E-6257861A5EEB}"/>
              </a:ext>
            </a:extLst>
          </p:cNvPr>
          <p:cNvSpPr/>
          <p:nvPr/>
        </p:nvSpPr>
        <p:spPr>
          <a:xfrm>
            <a:off x="2828544" y="5663348"/>
            <a:ext cx="1207295" cy="684050"/>
          </a:xfrm>
          <a:prstGeom prst="leftRightArrow">
            <a:avLst>
              <a:gd name="adj1" fmla="val 50000"/>
              <a:gd name="adj2" fmla="val 57129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B4FFACCF-AF6D-41C3-AF92-F8DC305E03B7}"/>
              </a:ext>
            </a:extLst>
          </p:cNvPr>
          <p:cNvSpPr txBox="1"/>
          <p:nvPr/>
        </p:nvSpPr>
        <p:spPr>
          <a:xfrm>
            <a:off x="35134" y="3122160"/>
            <a:ext cx="1825670" cy="276999"/>
          </a:xfrm>
          <a:prstGeom prst="rect">
            <a:avLst/>
          </a:prstGeom>
          <a:solidFill>
            <a:srgbClr val="92D050"/>
          </a:solidFill>
          <a:ln w="1270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事業実施主体の取組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6FE532D0-2541-46D9-85A1-10F9B1BD4637}"/>
              </a:ext>
            </a:extLst>
          </p:cNvPr>
          <p:cNvSpPr txBox="1"/>
          <p:nvPr/>
        </p:nvSpPr>
        <p:spPr>
          <a:xfrm>
            <a:off x="3524148" y="3130373"/>
            <a:ext cx="1825670" cy="276999"/>
          </a:xfrm>
          <a:prstGeom prst="rect">
            <a:avLst/>
          </a:prstGeom>
          <a:solidFill>
            <a:srgbClr val="92D050"/>
          </a:solidFill>
          <a:ln w="1270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〇〇市の政策方針等</a:t>
            </a:r>
          </a:p>
        </p:txBody>
      </p:sp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F056554A-3096-48D4-953B-C13ADE15A6F2}"/>
              </a:ext>
            </a:extLst>
          </p:cNvPr>
          <p:cNvGrpSpPr/>
          <p:nvPr/>
        </p:nvGrpSpPr>
        <p:grpSpPr>
          <a:xfrm>
            <a:off x="106389" y="5297550"/>
            <a:ext cx="2711958" cy="1230757"/>
            <a:chOff x="339608" y="5419343"/>
            <a:chExt cx="2386829" cy="1085089"/>
          </a:xfrm>
        </p:grpSpPr>
        <p:sp>
          <p:nvSpPr>
            <p:cNvPr id="18" name="正方形/長方形 17">
              <a:extLst>
                <a:ext uri="{FF2B5EF4-FFF2-40B4-BE49-F238E27FC236}">
                  <a16:creationId xmlns:a16="http://schemas.microsoft.com/office/drawing/2014/main" id="{F888D36D-A5F8-42AC-94EE-CE691555C03C}"/>
                </a:ext>
              </a:extLst>
            </p:cNvPr>
            <p:cNvSpPr/>
            <p:nvPr/>
          </p:nvSpPr>
          <p:spPr>
            <a:xfrm>
              <a:off x="339608" y="5663349"/>
              <a:ext cx="2386829" cy="841083"/>
            </a:xfrm>
            <a:prstGeom prst="rect">
              <a:avLst/>
            </a:prstGeom>
            <a:solidFill>
              <a:srgbClr val="FFFFCC"/>
            </a:solidFill>
            <a:ln w="1905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5" name="正方形/長方形 24">
              <a:extLst>
                <a:ext uri="{FF2B5EF4-FFF2-40B4-BE49-F238E27FC236}">
                  <a16:creationId xmlns:a16="http://schemas.microsoft.com/office/drawing/2014/main" id="{031987C5-02A9-48DC-B27F-1D519938590D}"/>
                </a:ext>
              </a:extLst>
            </p:cNvPr>
            <p:cNvSpPr/>
            <p:nvPr/>
          </p:nvSpPr>
          <p:spPr>
            <a:xfrm>
              <a:off x="339608" y="5419343"/>
              <a:ext cx="2386829" cy="273735"/>
            </a:xfrm>
            <a:prstGeom prst="rect">
              <a:avLst/>
            </a:prstGeom>
            <a:solidFill>
              <a:srgbClr val="FFC000"/>
            </a:solidFill>
            <a:ln w="1905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tx1"/>
                  </a:solidFill>
                  <a:latin typeface="ＤＨＰ特太ゴシック体" panose="020B0500000000000000" pitchFamily="50" charset="-128"/>
                  <a:ea typeface="ＤＨＰ特太ゴシック体" panose="020B0500000000000000" pitchFamily="50" charset="-128"/>
                </a:rPr>
                <a:t>事業実施計画における目標</a:t>
              </a:r>
            </a:p>
          </p:txBody>
        </p:sp>
      </p:grpSp>
      <p:grpSp>
        <p:nvGrpSpPr>
          <p:cNvPr id="31" name="グループ化 30">
            <a:extLst>
              <a:ext uri="{FF2B5EF4-FFF2-40B4-BE49-F238E27FC236}">
                <a16:creationId xmlns:a16="http://schemas.microsoft.com/office/drawing/2014/main" id="{7D8985A5-5AD0-4070-A050-AAF908916DC6}"/>
              </a:ext>
            </a:extLst>
          </p:cNvPr>
          <p:cNvGrpSpPr/>
          <p:nvPr/>
        </p:nvGrpSpPr>
        <p:grpSpPr>
          <a:xfrm>
            <a:off x="4035841" y="5297550"/>
            <a:ext cx="2715770" cy="1206881"/>
            <a:chOff x="4008118" y="5261139"/>
            <a:chExt cx="2715770" cy="1206881"/>
          </a:xfrm>
        </p:grpSpPr>
        <p:sp>
          <p:nvSpPr>
            <p:cNvPr id="22" name="正方形/長方形 21">
              <a:extLst>
                <a:ext uri="{FF2B5EF4-FFF2-40B4-BE49-F238E27FC236}">
                  <a16:creationId xmlns:a16="http://schemas.microsoft.com/office/drawing/2014/main" id="{390DFEB8-11A5-4172-8CB3-9A294F1A8C7F}"/>
                </a:ext>
              </a:extLst>
            </p:cNvPr>
            <p:cNvSpPr/>
            <p:nvPr/>
          </p:nvSpPr>
          <p:spPr>
            <a:xfrm>
              <a:off x="4008118" y="5574708"/>
              <a:ext cx="2715769" cy="893312"/>
            </a:xfrm>
            <a:prstGeom prst="rect">
              <a:avLst/>
            </a:prstGeom>
            <a:solidFill>
              <a:srgbClr val="FFFFCC"/>
            </a:solidFill>
            <a:ln w="1905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4A84F379-806F-4C57-B35F-80CD7E1CB8AE}"/>
                </a:ext>
              </a:extLst>
            </p:cNvPr>
            <p:cNvSpPr/>
            <p:nvPr/>
          </p:nvSpPr>
          <p:spPr>
            <a:xfrm>
              <a:off x="4008119" y="5261139"/>
              <a:ext cx="2715769" cy="313569"/>
            </a:xfrm>
            <a:prstGeom prst="rect">
              <a:avLst/>
            </a:prstGeom>
            <a:solidFill>
              <a:srgbClr val="FFC000"/>
            </a:solidFill>
            <a:ln w="1905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tx1"/>
                  </a:solidFill>
                  <a:latin typeface="ＤＨＰ特太ゴシック体" panose="020B0500000000000000" pitchFamily="50" charset="-128"/>
                  <a:ea typeface="ＤＨＰ特太ゴシック体" panose="020B0500000000000000" pitchFamily="50" charset="-128"/>
                </a:rPr>
                <a:t>市町村戦略の策定</a:t>
              </a:r>
            </a:p>
          </p:txBody>
        </p:sp>
      </p:grp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5058FC02-2BE1-4107-9975-529FBF2F4B45}"/>
              </a:ext>
            </a:extLst>
          </p:cNvPr>
          <p:cNvSpPr/>
          <p:nvPr/>
        </p:nvSpPr>
        <p:spPr>
          <a:xfrm>
            <a:off x="5891703" y="202377"/>
            <a:ext cx="765130" cy="7612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市（町村）章</a:t>
            </a:r>
            <a:endParaRPr kumimoji="1" lang="ja-JP" altLang="en-US" sz="12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BED619B4-6C08-4B2C-86DF-C7FBF7C8B4AC}"/>
              </a:ext>
            </a:extLst>
          </p:cNvPr>
          <p:cNvSpPr/>
          <p:nvPr/>
        </p:nvSpPr>
        <p:spPr>
          <a:xfrm>
            <a:off x="5675996" y="1793180"/>
            <a:ext cx="903732" cy="85897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自県の</a:t>
            </a:r>
            <a:endParaRPr kumimoji="1" lang="en-US" altLang="ja-JP" dirty="0"/>
          </a:p>
          <a:p>
            <a:pPr algn="ctr"/>
            <a:r>
              <a:rPr kumimoji="1" lang="ja-JP" altLang="en-US" dirty="0"/>
              <a:t>位置図</a:t>
            </a:r>
          </a:p>
        </p:txBody>
      </p:sp>
    </p:spTree>
    <p:extLst>
      <p:ext uri="{BB962C8B-B14F-4D97-AF65-F5344CB8AC3E}">
        <p14:creationId xmlns:p14="http://schemas.microsoft.com/office/powerpoint/2010/main" val="19783652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kumimoji="1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4f5c__x6210__x65e5__x6642_ xmlns="93ab396b-18b0-40d7-90cd-c3332612347d" xsi:nil="true"/>
    <TaxCatchAll xmlns="85ec59af-1a16-40a0-b163-384e34c79a5c" xsi:nil="true"/>
    <lcf76f155ced4ddcb4097134ff3c332f xmlns="93ab396b-18b0-40d7-90cd-c3332612347d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9B70EA7AFC8281408A4F9DD1943F7325" ma:contentTypeVersion="15" ma:contentTypeDescription="新しいドキュメントを作成します。" ma:contentTypeScope="" ma:versionID="dbf3322b4a19d4d76abc2dfd202fe8db">
  <xsd:schema xmlns:xsd="http://www.w3.org/2001/XMLSchema" xmlns:xs="http://www.w3.org/2001/XMLSchema" xmlns:p="http://schemas.microsoft.com/office/2006/metadata/properties" xmlns:ns2="93ab396b-18b0-40d7-90cd-c3332612347d" xmlns:ns3="85ec59af-1a16-40a0-b163-384e34c79a5c" targetNamespace="http://schemas.microsoft.com/office/2006/metadata/properties" ma:root="true" ma:fieldsID="434486cf48c1d13b1241c05b03ae0500" ns2:_="" ns3:_="">
    <xsd:import namespace="93ab396b-18b0-40d7-90cd-c3332612347d"/>
    <xsd:import namespace="85ec59af-1a16-40a0-b163-384e34c79a5c"/>
    <xsd:element name="properties">
      <xsd:complexType>
        <xsd:sequence>
          <xsd:element name="documentManagement">
            <xsd:complexType>
              <xsd:all>
                <xsd:element ref="ns2:_x4f5c__x6210__x65e5__x6642_" minOccurs="0"/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ab396b-18b0-40d7-90cd-c3332612347d" elementFormDefault="qualified">
    <xsd:import namespace="http://schemas.microsoft.com/office/2006/documentManagement/types"/>
    <xsd:import namespace="http://schemas.microsoft.com/office/infopath/2007/PartnerControls"/>
    <xsd:element name="_x4f5c__x6210__x65e5__x6642_" ma:index="8" nillable="true" ma:displayName="作成日時" ma:default="" ma:description="" ma:format="DateTime" ma:internalName="_x4f5c__x6210__x65e5__x6642_">
      <xsd:simpleType>
        <xsd:restriction base="dms:DateTime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1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9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ec59af-1a16-40a0-b163-384e34c79a5c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d2872609-09d8-45fc-976e-aa44846e9e2c}" ma:internalName="TaxCatchAll" ma:showField="CatchAllData" ma:web="85ec59af-1a16-40a0-b163-384e34c79a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1B6B8DF-9EB2-40A2-A5C1-444BED78C36E}">
  <ds:schemaRefs>
    <ds:schemaRef ds:uri="http://www.w3.org/XML/1998/namespace"/>
    <ds:schemaRef ds:uri="http://schemas.openxmlformats.org/package/2006/metadata/core-properties"/>
    <ds:schemaRef ds:uri="http://purl.org/dc/elements/1.1/"/>
    <ds:schemaRef ds:uri="93ab396b-18b0-40d7-90cd-c3332612347d"/>
    <ds:schemaRef ds:uri="http://schemas.microsoft.com/office/2006/documentManagement/types"/>
    <ds:schemaRef ds:uri="http://purl.org/dc/terms/"/>
    <ds:schemaRef ds:uri="http://purl.org/dc/dcmitype/"/>
    <ds:schemaRef ds:uri="85ec59af-1a16-40a0-b163-384e34c79a5c"/>
    <ds:schemaRef ds:uri="http://schemas.microsoft.com/office/infopath/2007/PartnerControl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C038F63D-800E-4C74-B2B9-227AA946792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7AC2796-F279-4EBE-B241-1A71191CA9AC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241</TotalTime>
  <Words>141</Words>
  <PresentationFormat>画面に合わせる (4:3)</PresentationFormat>
  <Paragraphs>28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ＤＦ特太ゴシック体</vt:lpstr>
      <vt:lpstr>ＤＨＰ特太ゴシック体</vt:lpstr>
      <vt:lpstr>HGPｺﾞｼｯｸE</vt:lpstr>
      <vt:lpstr>HG創英角ｺﾞｼｯｸUB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2019-04-09T10:11:34Z</cp:lastPrinted>
  <dcterms:created xsi:type="dcterms:W3CDTF">2019-04-09T06:35:41Z</dcterms:created>
  <dcterms:modified xsi:type="dcterms:W3CDTF">2026-01-08T05:58:08Z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0x0101009B70EA7AFC8281408A4F9DD1943F7325</vt:lpwstr>
  </property>
  <property fmtid="{D5CDD505-2E9C-101B-9397-08002B2CF9AE}" pid="3" name="MediaServiceImageTags">
    <vt:lpwstr/>
  </property>
</Properties>
</file>