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12801600" cy="9601200" type="A3"/>
  <p:notesSz cx="6807200" cy="9939338"/>
  <p:defaultTextStyle>
    <a:defPPr>
      <a:defRPr lang="ja-JP"/>
    </a:defPPr>
    <a:lvl1pPr marL="0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 " initials="" lastIdx="1" clrIdx="0">
    <p:extLst>
      <p:ext uri="{19B8F6BF-5375-455C-9EA6-DF929625EA0E}">
        <p15:presenceInfo xmlns:p15="http://schemas.microsoft.com/office/powerpoint/2012/main" userId=" 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BFC"/>
    <a:srgbClr val="FFD9F9"/>
    <a:srgbClr val="FFFF66"/>
    <a:srgbClr val="CCFF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5000" autoAdjust="0"/>
    <p:restoredTop sz="95141" autoAdjust="0"/>
  </p:normalViewPr>
  <p:slideViewPr>
    <p:cSldViewPr snapToGrid="0">
      <p:cViewPr varScale="1">
        <p:scale>
          <a:sx n="82" d="100"/>
          <a:sy n="82" d="100"/>
        </p:scale>
        <p:origin x="2190" y="90"/>
      </p:cViewPr>
      <p:guideLst>
        <p:guide orient="horz" pos="3024"/>
        <p:guide pos="4032"/>
      </p:guideLst>
    </p:cSldViewPr>
  </p:slideViewPr>
  <p:outlineViewPr>
    <p:cViewPr>
      <p:scale>
        <a:sx n="20" d="100"/>
        <a:sy n="20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牧野 恒平(MAKINO Kouhei)" userId="b28eaf6b-3bde-423d-b363-00f8e021d3b1" providerId="ADAL" clId="{DBAB2142-2BD4-4A09-8325-ED6B6040DBCA}"/>
    <pc:docChg chg="modSld">
      <pc:chgData name="牧野 恒平(MAKINO Kouhei)" userId="b28eaf6b-3bde-423d-b363-00f8e021d3b1" providerId="ADAL" clId="{DBAB2142-2BD4-4A09-8325-ED6B6040DBCA}" dt="2024-01-19T02:32:13.103" v="307" actId="207"/>
      <pc:docMkLst>
        <pc:docMk/>
      </pc:docMkLst>
      <pc:sldChg chg="addSp modSp mod">
        <pc:chgData name="牧野 恒平(MAKINO Kouhei)" userId="b28eaf6b-3bde-423d-b363-00f8e021d3b1" providerId="ADAL" clId="{DBAB2142-2BD4-4A09-8325-ED6B6040DBCA}" dt="2024-01-19T02:32:13.103" v="307" actId="207"/>
        <pc:sldMkLst>
          <pc:docMk/>
          <pc:sldMk cId="1975567063" sldId="256"/>
        </pc:sldMkLst>
        <pc:spChg chg="add mod">
          <ac:chgData name="牧野 恒平(MAKINO Kouhei)" userId="b28eaf6b-3bde-423d-b363-00f8e021d3b1" providerId="ADAL" clId="{DBAB2142-2BD4-4A09-8325-ED6B6040DBCA}" dt="2024-01-19T02:32:07.233" v="306" actId="113"/>
          <ac:spMkLst>
            <pc:docMk/>
            <pc:sldMk cId="1975567063" sldId="256"/>
            <ac:spMk id="2" creationId="{F13B010D-327E-3A11-0EBE-6FF00C8D0C41}"/>
          </ac:spMkLst>
        </pc:spChg>
        <pc:spChg chg="mod">
          <ac:chgData name="牧野 恒平(MAKINO Kouhei)" userId="b28eaf6b-3bde-423d-b363-00f8e021d3b1" providerId="ADAL" clId="{DBAB2142-2BD4-4A09-8325-ED6B6040DBCA}" dt="2024-01-19T02:32:13.103" v="307" actId="207"/>
          <ac:spMkLst>
            <pc:docMk/>
            <pc:sldMk cId="1975567063" sldId="256"/>
            <ac:spMk id="40" creationId="{00000000-0000-0000-0000-000000000000}"/>
          </ac:spMkLst>
        </pc:spChg>
        <pc:spChg chg="mod">
          <ac:chgData name="牧野 恒平(MAKINO Kouhei)" userId="b28eaf6b-3bde-423d-b363-00f8e021d3b1" providerId="ADAL" clId="{DBAB2142-2BD4-4A09-8325-ED6B6040DBCA}" dt="2024-01-18T00:12:29.134" v="154" actId="20577"/>
          <ac:spMkLst>
            <pc:docMk/>
            <pc:sldMk cId="1975567063" sldId="256"/>
            <ac:spMk id="47" creationId="{9ABD9069-C722-4F85-AA1B-C74C5A9EA19A}"/>
          </ac:spMkLst>
        </pc:spChg>
        <pc:spChg chg="mod">
          <ac:chgData name="牧野 恒平(MAKINO Kouhei)" userId="b28eaf6b-3bde-423d-b363-00f8e021d3b1" providerId="ADAL" clId="{DBAB2142-2BD4-4A09-8325-ED6B6040DBCA}" dt="2024-01-18T00:10:22.930" v="39" actId="20577"/>
          <ac:spMkLst>
            <pc:docMk/>
            <pc:sldMk cId="1975567063" sldId="256"/>
            <ac:spMk id="49" creationId="{00000000-0000-0000-0000-000000000000}"/>
          </ac:spMkLst>
        </pc:spChg>
        <pc:spChg chg="mod">
          <ac:chgData name="牧野 恒平(MAKINO Kouhei)" userId="b28eaf6b-3bde-423d-b363-00f8e021d3b1" providerId="ADAL" clId="{DBAB2142-2BD4-4A09-8325-ED6B6040DBCA}" dt="2024-01-18T00:14:48.859" v="296" actId="1038"/>
          <ac:spMkLst>
            <pc:docMk/>
            <pc:sldMk cId="1975567063" sldId="256"/>
            <ac:spMk id="62" creationId="{254214FF-4578-4D9C-B9E4-084F39E094CE}"/>
          </ac:spMkLst>
        </pc:spChg>
        <pc:spChg chg="mod">
          <ac:chgData name="牧野 恒平(MAKINO Kouhei)" userId="b28eaf6b-3bde-423d-b363-00f8e021d3b1" providerId="ADAL" clId="{DBAB2142-2BD4-4A09-8325-ED6B6040DBCA}" dt="2024-01-18T00:14:51.896" v="304" actId="1038"/>
          <ac:spMkLst>
            <pc:docMk/>
            <pc:sldMk cId="1975567063" sldId="256"/>
            <ac:spMk id="67" creationId="{00000000-0000-0000-0000-000000000000}"/>
          </ac:spMkLst>
        </pc:spChg>
        <pc:spChg chg="mod">
          <ac:chgData name="牧野 恒平(MAKINO Kouhei)" userId="b28eaf6b-3bde-423d-b363-00f8e021d3b1" providerId="ADAL" clId="{DBAB2142-2BD4-4A09-8325-ED6B6040DBCA}" dt="2024-01-18T00:14:28.482" v="273" actId="1038"/>
          <ac:spMkLst>
            <pc:docMk/>
            <pc:sldMk cId="1975567063" sldId="256"/>
            <ac:spMk id="69" creationId="{00000000-0000-0000-0000-000000000000}"/>
          </ac:spMkLst>
        </pc:spChg>
        <pc:spChg chg="mod">
          <ac:chgData name="牧野 恒平(MAKINO Kouhei)" userId="b28eaf6b-3bde-423d-b363-00f8e021d3b1" providerId="ADAL" clId="{DBAB2142-2BD4-4A09-8325-ED6B6040DBCA}" dt="2024-01-18T00:14:33.715" v="291" actId="1038"/>
          <ac:spMkLst>
            <pc:docMk/>
            <pc:sldMk cId="1975567063" sldId="256"/>
            <ac:spMk id="88" creationId="{00000000-0000-0000-0000-000000000000}"/>
          </ac:spMkLst>
        </pc:spChg>
        <pc:spChg chg="mod">
          <ac:chgData name="牧野 恒平(MAKINO Kouhei)" userId="b28eaf6b-3bde-423d-b363-00f8e021d3b1" providerId="ADAL" clId="{DBAB2142-2BD4-4A09-8325-ED6B6040DBCA}" dt="2024-01-18T00:14:13.764" v="242" actId="1038"/>
          <ac:spMkLst>
            <pc:docMk/>
            <pc:sldMk cId="1975567063" sldId="256"/>
            <ac:spMk id="89" creationId="{00000000-0000-0000-0000-000000000000}"/>
          </ac:spMkLst>
        </pc:spChg>
        <pc:cxnChg chg="mod">
          <ac:chgData name="牧野 恒平(MAKINO Kouhei)" userId="b28eaf6b-3bde-423d-b363-00f8e021d3b1" providerId="ADAL" clId="{DBAB2142-2BD4-4A09-8325-ED6B6040DBCA}" dt="2024-01-18T00:14:23.917" v="257" actId="1038"/>
          <ac:cxnSpMkLst>
            <pc:docMk/>
            <pc:sldMk cId="1975567063" sldId="256"/>
            <ac:cxnSpMk id="64" creationId="{00000000-0000-0000-0000-000000000000}"/>
          </ac:cxnSpMkLst>
        </pc:cxnChg>
        <pc:cxnChg chg="mod">
          <ac:chgData name="牧野 恒平(MAKINO Kouhei)" userId="b28eaf6b-3bde-423d-b363-00f8e021d3b1" providerId="ADAL" clId="{DBAB2142-2BD4-4A09-8325-ED6B6040DBCA}" dt="2024-01-18T00:14:44.741" v="292" actId="14100"/>
          <ac:cxnSpMkLst>
            <pc:docMk/>
            <pc:sldMk cId="1975567063" sldId="256"/>
            <ac:cxnSpMk id="65" creationId="{00000000-0000-0000-0000-000000000000}"/>
          </ac:cxnSpMkLst>
        </pc:cxn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7" cy="498693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/>
            </a:lvl1pPr>
          </a:lstStyle>
          <a:p>
            <a:fld id="{FAD753EA-31DB-4925-9956-D39EF06166D8}" type="datetimeFigureOut">
              <a:rPr kumimoji="1" lang="ja-JP" altLang="en-US" smtClean="0"/>
              <a:t>2024/1/19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440647"/>
            <a:ext cx="2949787" cy="498692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/>
            </a:lvl1pPr>
          </a:lstStyle>
          <a:p>
            <a:fld id="{4685BCFF-E9A1-43D1-832A-DC30403541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980758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7" cy="498693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/>
            </a:lvl1pPr>
          </a:lstStyle>
          <a:p>
            <a:fld id="{0C0A1B91-8077-4786-BF7B-D26A91C0EE38}" type="datetimeFigureOut">
              <a:rPr kumimoji="1" lang="ja-JP" altLang="en-US" smtClean="0"/>
              <a:t>2024/1/19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36" tIns="46118" rIns="92236" bIns="4611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07"/>
            <a:ext cx="5445760" cy="3913615"/>
          </a:xfrm>
          <a:prstGeom prst="rect">
            <a:avLst/>
          </a:prstGeom>
        </p:spPr>
        <p:txBody>
          <a:bodyPr vert="horz" lIns="92236" tIns="46118" rIns="92236" bIns="4611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787" cy="498692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/>
            </a:lvl1pPr>
          </a:lstStyle>
          <a:p>
            <a:fld id="{7EBFDB9D-D991-4693-A415-C3116EC508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372753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168400" y="1243013"/>
            <a:ext cx="4470400" cy="33528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830619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600200" y="1571308"/>
            <a:ext cx="9601200" cy="334264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2024/1/19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2270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2024/1/19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5667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9161145" y="511175"/>
            <a:ext cx="2760345" cy="813657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80110" y="511175"/>
            <a:ext cx="8121015" cy="813657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2024/1/19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2666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2024/1/19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3644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73443" y="2393634"/>
            <a:ext cx="11041380" cy="399383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73443" y="6425249"/>
            <a:ext cx="11041380" cy="2100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2024/1/19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8978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2024/1/19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6682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81777" y="511176"/>
            <a:ext cx="11041380" cy="1855788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81778" y="2353628"/>
            <a:ext cx="5415676" cy="115347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81778" y="3507105"/>
            <a:ext cx="5415676" cy="515842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480810" y="2353628"/>
            <a:ext cx="5442347" cy="115347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480810" y="3507105"/>
            <a:ext cx="5442347" cy="515842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2024/1/19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994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2024/1/19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7191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2024/1/19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1832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442347" y="1382396"/>
            <a:ext cx="6480810" cy="68230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2024/1/19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3604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442347" y="1382396"/>
            <a:ext cx="6480810" cy="6823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2024/1/19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7089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80110" y="511176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8011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6DB68-4CF3-4EFC-BE39-68897B1D3B23}" type="datetimeFigureOut">
              <a:rPr kumimoji="1" lang="ja-JP" altLang="en-US" smtClean="0"/>
              <a:t>2024/1/19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240530" y="8898891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04113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0651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正方形/長方形 31"/>
          <p:cNvSpPr/>
          <p:nvPr/>
        </p:nvSpPr>
        <p:spPr>
          <a:xfrm>
            <a:off x="1407180" y="6408997"/>
            <a:ext cx="2421099" cy="296136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/>
            <a:endParaRPr lang="en-US" altLang="ja-JP" sz="2000" dirty="0">
              <a:solidFill>
                <a:prstClr val="black"/>
              </a:solidFill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408753" y="1239559"/>
            <a:ext cx="10319275" cy="73866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・現状　 ：　</a:t>
            </a:r>
            <a:r>
              <a:rPr lang="ja-JP" altLang="en-US" sz="1400" dirty="0"/>
              <a:t>（例：〇〇〇〇では、〇〇〇〇を生産。　〇〇〇〇を生産するとともに〇〇〇〇を製造・販売）</a:t>
            </a:r>
            <a:endParaRPr lang="en-US" altLang="ja-JP" sz="1400" dirty="0"/>
          </a:p>
          <a:p>
            <a:r>
              <a:rPr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・課題等：　</a:t>
            </a:r>
            <a:r>
              <a:rPr lang="ja-JP" altLang="en-US" sz="1400" dirty="0"/>
              <a:t>（例：国内の市場は、低価格化が進み、飽和状態。海外の日本食、日本酒ブームの中で〇〇の需要が高騰。海外、インバウン</a:t>
            </a:r>
            <a:endParaRPr lang="en-US" altLang="ja-JP" sz="1400" dirty="0"/>
          </a:p>
          <a:p>
            <a:r>
              <a:rPr lang="ja-JP" altLang="en-US" sz="1400" dirty="0"/>
              <a:t>　　　　　　　　ド需要に対応した新商品開発、販路確保が急務。）</a:t>
            </a:r>
            <a:endParaRPr lang="en-US" altLang="ja-JP" sz="1400" dirty="0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1412780" y="902528"/>
            <a:ext cx="1348858" cy="337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/>
              <a:t>＜現　行＞</a:t>
            </a: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1330650" y="3827059"/>
            <a:ext cx="28252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/>
              <a:t>＜本事業における取組後＞</a:t>
            </a: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1408753" y="4180729"/>
            <a:ext cx="10319274" cy="181588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・取組の概要　      ：</a:t>
            </a:r>
            <a:r>
              <a:rPr lang="ja-JP" altLang="en-US" sz="1400" dirty="0"/>
              <a:t>（例：〇〇需要に対応した新商品（〇〇〇〇）を製造するために必要な</a:t>
            </a:r>
            <a:r>
              <a:rPr lang="ja-JP" altLang="en-US" sz="1400" b="1" u="sng" dirty="0">
                <a:solidFill>
                  <a:srgbClr val="FF0000"/>
                </a:solidFill>
              </a:rPr>
              <a:t>（申請するハード内容）</a:t>
            </a:r>
            <a:r>
              <a:rPr lang="ja-JP" altLang="en-US" sz="1400" dirty="0"/>
              <a:t>の整備。）</a:t>
            </a:r>
            <a:endParaRPr lang="en-US" altLang="ja-JP" sz="1400" dirty="0"/>
          </a:p>
          <a:p>
            <a:r>
              <a:rPr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・新商品の特徴     ：</a:t>
            </a:r>
            <a:r>
              <a:rPr lang="ja-JP" altLang="en-US" sz="1400" dirty="0"/>
              <a:t>（例：新商品の特徴は、〇〇〇〇〇〇〇〇）。</a:t>
            </a:r>
            <a:endParaRPr lang="en-US" altLang="ja-JP" sz="1400" dirty="0"/>
          </a:p>
          <a:p>
            <a:r>
              <a:rPr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・販売戦略等        ：</a:t>
            </a:r>
            <a:r>
              <a:rPr lang="ja-JP" altLang="en-US" sz="1400" dirty="0"/>
              <a:t>（例：業務用に的を絞った国内市場の規模拡大を図るとともに、海外（主に中国、シンガポール）への輸出を展開。）</a:t>
            </a:r>
            <a:endParaRPr lang="en-US" altLang="ja-JP" sz="1400" dirty="0"/>
          </a:p>
          <a:p>
            <a:r>
              <a:rPr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・農福連携           ：</a:t>
            </a:r>
            <a:r>
              <a:rPr lang="ja-JP" altLang="en-US" sz="1400" dirty="0"/>
              <a:t>（例：障害者施設と連携して、新たに○人の障害者を雇用し、○○○○に従事。）</a:t>
            </a:r>
            <a:endParaRPr lang="en-US" altLang="ja-JP" sz="1400" dirty="0"/>
          </a:p>
          <a:p>
            <a:r>
              <a:rPr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・農泊連携　　　　　 ：</a:t>
            </a:r>
            <a:r>
              <a:rPr lang="ja-JP" altLang="en-US" sz="1400" dirty="0"/>
              <a:t>（例：○○協議会と連携して、農産加工体験の実施や宿泊施設への農産加工品の供給により、所得の向上等を</a:t>
            </a:r>
            <a:endParaRPr lang="en-US" altLang="ja-JP" sz="1400" dirty="0"/>
          </a:p>
          <a:p>
            <a:r>
              <a:rPr lang="ja-JP" altLang="en-US" sz="1400" dirty="0"/>
              <a:t>　　　　　　　　　　　　　　図る。）</a:t>
            </a:r>
            <a:endParaRPr lang="en-US" altLang="ja-JP" sz="1400" dirty="0"/>
          </a:p>
          <a:p>
            <a:r>
              <a:rPr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・地域に及ぼす効果：</a:t>
            </a:r>
            <a:r>
              <a:rPr lang="ja-JP" altLang="en-US" sz="1400" dirty="0"/>
              <a:t>（例：〇〇県が策定する「地域別農業振興計画（○○地域）」に基づき、地域の〇〇を活用した〇〇に取り組み、新た</a:t>
            </a:r>
            <a:endParaRPr lang="en-US" altLang="ja-JP" sz="1400" dirty="0"/>
          </a:p>
          <a:p>
            <a:r>
              <a:rPr lang="ja-JP" altLang="en-US" sz="1400" dirty="0"/>
              <a:t>　　　　　　　　　　　　　　な地域雇用を生み出すとともに、〇〇によって、地域交流人口の増加に貢献。）</a:t>
            </a:r>
            <a:endParaRPr lang="en-US" altLang="ja-JP" sz="1400" dirty="0"/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864316" y="230832"/>
            <a:ext cx="1145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dirty="0"/>
              <a:t>〇〇〇〇〇における○○○○の取組　</a:t>
            </a:r>
            <a:r>
              <a:rPr lang="en-US" altLang="ja-JP" sz="2000" dirty="0"/>
              <a:t>【</a:t>
            </a:r>
            <a:r>
              <a:rPr lang="ja-JP" altLang="en-US" sz="2000" dirty="0"/>
              <a:t>○○県○○市</a:t>
            </a:r>
            <a:r>
              <a:rPr lang="en-US" altLang="ja-JP" sz="2000" dirty="0"/>
              <a:t>】</a:t>
            </a:r>
            <a:endParaRPr lang="ja-JP" altLang="en-US" sz="2000" dirty="0"/>
          </a:p>
        </p:txBody>
      </p:sp>
      <p:sp>
        <p:nvSpPr>
          <p:cNvPr id="53" name="正方形/長方形 52"/>
          <p:cNvSpPr/>
          <p:nvPr/>
        </p:nvSpPr>
        <p:spPr>
          <a:xfrm>
            <a:off x="1674112" y="7500989"/>
            <a:ext cx="1892093" cy="73137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chemeClr val="tx1"/>
                </a:solidFill>
              </a:rPr>
              <a:t>〇〇の製造　</a:t>
            </a:r>
            <a:endParaRPr lang="en-US" altLang="ja-JP" sz="1600" b="1" dirty="0">
              <a:solidFill>
                <a:schemeClr val="tx1"/>
              </a:solidFill>
            </a:endParaRPr>
          </a:p>
        </p:txBody>
      </p:sp>
      <p:sp>
        <p:nvSpPr>
          <p:cNvPr id="57" name="角丸四角形 56"/>
          <p:cNvSpPr/>
          <p:nvPr/>
        </p:nvSpPr>
        <p:spPr>
          <a:xfrm>
            <a:off x="1330650" y="6117970"/>
            <a:ext cx="2553687" cy="3351022"/>
          </a:xfrm>
          <a:prstGeom prst="roundRect">
            <a:avLst>
              <a:gd name="adj" fmla="val 0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cxnSp>
        <p:nvCxnSpPr>
          <p:cNvPr id="64" name="直線矢印コネクタ 63"/>
          <p:cNvCxnSpPr/>
          <p:nvPr/>
        </p:nvCxnSpPr>
        <p:spPr>
          <a:xfrm flipV="1">
            <a:off x="9348544" y="7753603"/>
            <a:ext cx="681422" cy="118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テキスト ボックス 68"/>
          <p:cNvSpPr txBox="1"/>
          <p:nvPr/>
        </p:nvSpPr>
        <p:spPr>
          <a:xfrm>
            <a:off x="9181653" y="7445826"/>
            <a:ext cx="9360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dirty="0"/>
              <a:t>販売</a:t>
            </a: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254214FF-4578-4D9C-B9E4-084F39E094CE}"/>
              </a:ext>
            </a:extLst>
          </p:cNvPr>
          <p:cNvSpPr txBox="1"/>
          <p:nvPr/>
        </p:nvSpPr>
        <p:spPr>
          <a:xfrm>
            <a:off x="3876743" y="7835869"/>
            <a:ext cx="32743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b="1" dirty="0">
                <a:solidFill>
                  <a:srgbClr val="FF0000"/>
                </a:solidFill>
              </a:rPr>
              <a:t>うち本事業に係る売上目標　〇〇〇〇千円／年</a:t>
            </a:r>
            <a:endParaRPr lang="en-US" altLang="ja-JP" sz="1200" b="1" dirty="0">
              <a:solidFill>
                <a:srgbClr val="FF0000"/>
              </a:solidFill>
            </a:endParaRPr>
          </a:p>
        </p:txBody>
      </p:sp>
      <p:cxnSp>
        <p:nvCxnSpPr>
          <p:cNvPr id="65" name="直線矢印コネクタ 64"/>
          <p:cNvCxnSpPr>
            <a:cxnSpLocks/>
          </p:cNvCxnSpPr>
          <p:nvPr/>
        </p:nvCxnSpPr>
        <p:spPr>
          <a:xfrm>
            <a:off x="3829852" y="7751134"/>
            <a:ext cx="3382571" cy="0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テキスト ボックス 66"/>
          <p:cNvSpPr txBox="1"/>
          <p:nvPr/>
        </p:nvSpPr>
        <p:spPr>
          <a:xfrm>
            <a:off x="4249686" y="7426385"/>
            <a:ext cx="25153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dirty="0"/>
              <a:t>売上目標〇〇〇〇千円／年</a:t>
            </a:r>
          </a:p>
        </p:txBody>
      </p:sp>
      <p:grpSp>
        <p:nvGrpSpPr>
          <p:cNvPr id="28" name="グループ化 27"/>
          <p:cNvGrpSpPr/>
          <p:nvPr/>
        </p:nvGrpSpPr>
        <p:grpSpPr>
          <a:xfrm>
            <a:off x="1678593" y="2217754"/>
            <a:ext cx="9661536" cy="1230296"/>
            <a:chOff x="1341002" y="1687078"/>
            <a:chExt cx="9661536" cy="1230296"/>
          </a:xfrm>
        </p:grpSpPr>
        <p:sp>
          <p:nvSpPr>
            <p:cNvPr id="6" name="正方形/長方形 5"/>
            <p:cNvSpPr/>
            <p:nvPr/>
          </p:nvSpPr>
          <p:spPr>
            <a:xfrm>
              <a:off x="1422429" y="2027835"/>
              <a:ext cx="1998349" cy="72701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ja-JP" altLang="en-US" sz="2000" dirty="0">
                <a:solidFill>
                  <a:schemeClr val="tx1"/>
                </a:solidFill>
              </a:endParaRPr>
            </a:p>
          </p:txBody>
        </p:sp>
        <p:cxnSp>
          <p:nvCxnSpPr>
            <p:cNvPr id="25" name="直線矢印コネクタ 24"/>
            <p:cNvCxnSpPr/>
            <p:nvPr/>
          </p:nvCxnSpPr>
          <p:spPr>
            <a:xfrm>
              <a:off x="8170866" y="2402699"/>
              <a:ext cx="944344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正方形/長方形 6"/>
            <p:cNvSpPr/>
            <p:nvPr/>
          </p:nvSpPr>
          <p:spPr>
            <a:xfrm>
              <a:off x="6381427" y="2115171"/>
              <a:ext cx="1777282" cy="639679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800" dirty="0">
                  <a:solidFill>
                    <a:schemeClr val="tx1"/>
                  </a:solidFill>
                </a:rPr>
                <a:t>主に</a:t>
              </a:r>
              <a:r>
                <a:rPr lang="en-US" altLang="ja-JP" sz="1800" dirty="0">
                  <a:solidFill>
                    <a:schemeClr val="tx1"/>
                  </a:solidFill>
                </a:rPr>
                <a:t>JA</a:t>
              </a:r>
              <a:r>
                <a:rPr lang="ja-JP" altLang="en-US" sz="1800" dirty="0">
                  <a:solidFill>
                    <a:schemeClr val="tx1"/>
                  </a:solidFill>
                </a:rPr>
                <a:t>、市場</a:t>
              </a:r>
            </a:p>
          </p:txBody>
        </p:sp>
        <p:sp>
          <p:nvSpPr>
            <p:cNvPr id="8" name="正方形/長方形 7"/>
            <p:cNvSpPr/>
            <p:nvPr/>
          </p:nvSpPr>
          <p:spPr>
            <a:xfrm>
              <a:off x="9115210" y="2059043"/>
              <a:ext cx="1887328" cy="639679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800" dirty="0">
                  <a:solidFill>
                    <a:schemeClr val="tx1"/>
                  </a:solidFill>
                </a:rPr>
                <a:t>一般消費者等</a:t>
              </a:r>
            </a:p>
          </p:txBody>
        </p:sp>
        <p:cxnSp>
          <p:nvCxnSpPr>
            <p:cNvPr id="19" name="直線矢印コネクタ 18"/>
            <p:cNvCxnSpPr/>
            <p:nvPr/>
          </p:nvCxnSpPr>
          <p:spPr>
            <a:xfrm>
              <a:off x="3355338" y="2406993"/>
              <a:ext cx="300532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テキスト ボックス 21"/>
            <p:cNvSpPr txBox="1"/>
            <p:nvPr/>
          </p:nvSpPr>
          <p:spPr>
            <a:xfrm>
              <a:off x="4555611" y="2129878"/>
              <a:ext cx="67021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200" dirty="0"/>
                <a:t>出荷</a:t>
              </a:r>
            </a:p>
          </p:txBody>
        </p:sp>
        <p:sp>
          <p:nvSpPr>
            <p:cNvPr id="58" name="テキスト ボックス 57"/>
            <p:cNvSpPr txBox="1"/>
            <p:nvPr/>
          </p:nvSpPr>
          <p:spPr>
            <a:xfrm>
              <a:off x="3309757" y="2473028"/>
              <a:ext cx="314277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1400" dirty="0"/>
                <a:t>販売売上〇〇〇〇千円／年</a:t>
              </a:r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8283545" y="2065431"/>
              <a:ext cx="71898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1200" dirty="0"/>
                <a:t>販売</a:t>
              </a:r>
            </a:p>
          </p:txBody>
        </p:sp>
        <p:sp>
          <p:nvSpPr>
            <p:cNvPr id="42" name="角丸四角形 56">
              <a:extLst>
                <a:ext uri="{FF2B5EF4-FFF2-40B4-BE49-F238E27FC236}">
                  <a16:creationId xmlns:a16="http://schemas.microsoft.com/office/drawing/2014/main" id="{90835A9A-6577-4FD6-A744-43539FD43E6A}"/>
                </a:ext>
              </a:extLst>
            </p:cNvPr>
            <p:cNvSpPr/>
            <p:nvPr/>
          </p:nvSpPr>
          <p:spPr>
            <a:xfrm>
              <a:off x="1341002" y="1743075"/>
              <a:ext cx="2151259" cy="1174299"/>
            </a:xfrm>
            <a:prstGeom prst="roundRect">
              <a:avLst>
                <a:gd name="adj" fmla="val 0"/>
              </a:avLst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18" name="正方形/長方形 17"/>
            <p:cNvSpPr/>
            <p:nvPr/>
          </p:nvSpPr>
          <p:spPr>
            <a:xfrm>
              <a:off x="1754631" y="1687078"/>
              <a:ext cx="133882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ja-JP" altLang="en-US" sz="1800" dirty="0"/>
                <a:t>〇〇〇〇〇</a:t>
              </a:r>
            </a:p>
          </p:txBody>
        </p:sp>
        <p:sp>
          <p:nvSpPr>
            <p:cNvPr id="76" name="正方形/長方形 75"/>
            <p:cNvSpPr/>
            <p:nvPr/>
          </p:nvSpPr>
          <p:spPr>
            <a:xfrm>
              <a:off x="1531218" y="2202223"/>
              <a:ext cx="1785297" cy="378232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17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600" b="1" dirty="0">
                  <a:solidFill>
                    <a:schemeClr val="tx1"/>
                  </a:solidFill>
                </a:rPr>
                <a:t>〇〇の生産　</a:t>
              </a:r>
              <a:endParaRPr lang="en-US" altLang="ja-JP" sz="16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78" name="正方形/長方形 77"/>
          <p:cNvSpPr/>
          <p:nvPr/>
        </p:nvSpPr>
        <p:spPr>
          <a:xfrm>
            <a:off x="1832899" y="6087015"/>
            <a:ext cx="15696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800" dirty="0"/>
              <a:t>〇〇〇〇〇〇</a:t>
            </a:r>
          </a:p>
        </p:txBody>
      </p:sp>
      <p:sp>
        <p:nvSpPr>
          <p:cNvPr id="79" name="正方形/長方形 78"/>
          <p:cNvSpPr/>
          <p:nvPr/>
        </p:nvSpPr>
        <p:spPr>
          <a:xfrm>
            <a:off x="1678593" y="6529879"/>
            <a:ext cx="1895797" cy="7381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chemeClr val="tx1"/>
                </a:solidFill>
              </a:rPr>
              <a:t>〇〇の生産　</a:t>
            </a:r>
            <a:endParaRPr lang="en-US" altLang="ja-JP" sz="1600" b="1" dirty="0">
              <a:solidFill>
                <a:schemeClr val="tx1"/>
              </a:solidFill>
            </a:endParaRPr>
          </a:p>
        </p:txBody>
      </p:sp>
      <p:sp>
        <p:nvSpPr>
          <p:cNvPr id="80" name="正方形/長方形 79"/>
          <p:cNvSpPr/>
          <p:nvPr/>
        </p:nvSpPr>
        <p:spPr>
          <a:xfrm>
            <a:off x="1669551" y="8347761"/>
            <a:ext cx="1873908" cy="8169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chemeClr val="tx1"/>
                </a:solidFill>
              </a:rPr>
              <a:t>直売所及び</a:t>
            </a:r>
            <a:endParaRPr lang="en-US" altLang="ja-JP" sz="1600" b="1" dirty="0">
              <a:solidFill>
                <a:schemeClr val="tx1"/>
              </a:solidFill>
            </a:endParaRPr>
          </a:p>
          <a:p>
            <a:pPr algn="ctr"/>
            <a:r>
              <a:rPr lang="ja-JP" altLang="en-US" sz="1600" b="1" dirty="0">
                <a:solidFill>
                  <a:schemeClr val="tx1"/>
                </a:solidFill>
              </a:rPr>
              <a:t>レストラン　</a:t>
            </a:r>
            <a:endParaRPr lang="en-US" altLang="ja-JP" sz="1600" b="1" dirty="0">
              <a:solidFill>
                <a:schemeClr val="tx1"/>
              </a:solidFill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7212423" y="7308334"/>
            <a:ext cx="2124398" cy="8244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1800" dirty="0">
              <a:solidFill>
                <a:schemeClr val="tx1"/>
              </a:solidFill>
            </a:endParaRPr>
          </a:p>
          <a:p>
            <a:pPr algn="ctr"/>
            <a:r>
              <a:rPr lang="ja-JP" altLang="en-US" sz="1800" dirty="0">
                <a:solidFill>
                  <a:schemeClr val="tx1"/>
                </a:solidFill>
              </a:rPr>
              <a:t>国内卸・小売店</a:t>
            </a:r>
            <a:endParaRPr lang="en-US" altLang="ja-JP" sz="1800" dirty="0">
              <a:solidFill>
                <a:schemeClr val="tx1"/>
              </a:solidFill>
            </a:endParaRPr>
          </a:p>
          <a:p>
            <a:pPr algn="ctr"/>
            <a:r>
              <a:rPr lang="ja-JP" altLang="en-US" sz="1800" dirty="0">
                <a:solidFill>
                  <a:schemeClr val="tx1"/>
                </a:solidFill>
              </a:rPr>
              <a:t>海外バイヤー</a:t>
            </a:r>
            <a:endParaRPr lang="en-US" altLang="ja-JP" sz="1800" dirty="0">
              <a:solidFill>
                <a:schemeClr val="tx1"/>
              </a:solidFill>
            </a:endParaRPr>
          </a:p>
          <a:p>
            <a:pPr algn="ctr"/>
            <a:endParaRPr lang="ja-JP" altLang="en-US" sz="1800" dirty="0">
              <a:solidFill>
                <a:schemeClr val="tx1"/>
              </a:solidFill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10021583" y="7292214"/>
            <a:ext cx="1887328" cy="84056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00" dirty="0">
                <a:solidFill>
                  <a:schemeClr val="tx1"/>
                </a:solidFill>
              </a:rPr>
              <a:t>国内市場</a:t>
            </a:r>
            <a:endParaRPr lang="en-US" altLang="ja-JP" sz="1800" dirty="0">
              <a:solidFill>
                <a:schemeClr val="tx1"/>
              </a:solidFill>
            </a:endParaRPr>
          </a:p>
          <a:p>
            <a:pPr algn="ctr"/>
            <a:r>
              <a:rPr lang="ja-JP" altLang="en-US" sz="1800" dirty="0">
                <a:solidFill>
                  <a:schemeClr val="tx1"/>
                </a:solidFill>
              </a:rPr>
              <a:t>海外市場</a:t>
            </a:r>
          </a:p>
        </p:txBody>
      </p:sp>
      <p:sp>
        <p:nvSpPr>
          <p:cNvPr id="44" name="正方形/長方形 43"/>
          <p:cNvSpPr/>
          <p:nvPr/>
        </p:nvSpPr>
        <p:spPr>
          <a:xfrm>
            <a:off x="6734326" y="8472819"/>
            <a:ext cx="2804396" cy="44179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00" dirty="0">
                <a:solidFill>
                  <a:schemeClr val="tx1"/>
                </a:solidFill>
              </a:rPr>
              <a:t>インバウンドや国内観光客</a:t>
            </a:r>
          </a:p>
        </p:txBody>
      </p:sp>
      <p:cxnSp>
        <p:nvCxnSpPr>
          <p:cNvPr id="50" name="直線矢印コネクタ 49"/>
          <p:cNvCxnSpPr/>
          <p:nvPr/>
        </p:nvCxnSpPr>
        <p:spPr>
          <a:xfrm flipH="1">
            <a:off x="3829853" y="8656009"/>
            <a:ext cx="2868396" cy="0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テキスト ボックス 51"/>
          <p:cNvSpPr txBox="1"/>
          <p:nvPr/>
        </p:nvSpPr>
        <p:spPr>
          <a:xfrm>
            <a:off x="4203691" y="8348232"/>
            <a:ext cx="25153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dirty="0"/>
              <a:t>交流人口〇〇〇〇人増加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1498697" y="7383446"/>
            <a:ext cx="2241211" cy="1896668"/>
          </a:xfrm>
          <a:prstGeom prst="rect">
            <a:avLst/>
          </a:prstGeom>
          <a:noFill/>
          <a:ln w="476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4" name="直線矢印コネクタ 13"/>
          <p:cNvCxnSpPr>
            <a:cxnSpLocks/>
          </p:cNvCxnSpPr>
          <p:nvPr/>
        </p:nvCxnSpPr>
        <p:spPr>
          <a:xfrm flipH="1" flipV="1">
            <a:off x="3739908" y="9152743"/>
            <a:ext cx="673596" cy="127371"/>
          </a:xfrm>
          <a:prstGeom prst="straightConnector1">
            <a:avLst/>
          </a:prstGeom>
          <a:ln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/>
          <p:cNvSpPr txBox="1"/>
          <p:nvPr/>
        </p:nvSpPr>
        <p:spPr>
          <a:xfrm>
            <a:off x="6698249" y="8182575"/>
            <a:ext cx="49129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solidFill>
                  <a:schemeClr val="accent5">
                    <a:lumMod val="75000"/>
                  </a:schemeClr>
                </a:solidFill>
              </a:rPr>
              <a:t>交付金事業により整備した加工・販売施設等に係る売上高を入力</a:t>
            </a: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A266A758-24A0-463D-B1D4-3B7BC7711D6F}"/>
              </a:ext>
            </a:extLst>
          </p:cNvPr>
          <p:cNvSpPr txBox="1"/>
          <p:nvPr/>
        </p:nvSpPr>
        <p:spPr>
          <a:xfrm>
            <a:off x="4893202" y="6483945"/>
            <a:ext cx="5503386" cy="52322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b="1" dirty="0"/>
              <a:t>〇〇の製造・販売に係る機械・直売施設</a:t>
            </a:r>
            <a:endParaRPr lang="en-US" altLang="ja-JP" sz="1400" b="1" dirty="0"/>
          </a:p>
          <a:p>
            <a:pPr algn="ctr"/>
            <a:r>
              <a:rPr lang="ja-JP" altLang="en-US" sz="1400" b="1" dirty="0"/>
              <a:t>（</a:t>
            </a:r>
            <a:r>
              <a:rPr kumimoji="1" lang="ja-JP" altLang="en-US" sz="1400" b="1" dirty="0"/>
              <a:t>事業費：○○○○千円　交付金：○○○○千円）</a:t>
            </a:r>
          </a:p>
        </p:txBody>
      </p:sp>
      <p:cxnSp>
        <p:nvCxnSpPr>
          <p:cNvPr id="46" name="直線矢印コネクタ 45">
            <a:extLst>
              <a:ext uri="{FF2B5EF4-FFF2-40B4-BE49-F238E27FC236}">
                <a16:creationId xmlns:a16="http://schemas.microsoft.com/office/drawing/2014/main" id="{C2B5085A-E100-4C07-AAD6-9F78DA864BAB}"/>
              </a:ext>
            </a:extLst>
          </p:cNvPr>
          <p:cNvCxnSpPr>
            <a:cxnSpLocks/>
            <a:stCxn id="45" idx="1"/>
          </p:cNvCxnSpPr>
          <p:nvPr/>
        </p:nvCxnSpPr>
        <p:spPr>
          <a:xfrm flipH="1">
            <a:off x="3744640" y="6745555"/>
            <a:ext cx="1148562" cy="680714"/>
          </a:xfrm>
          <a:prstGeom prst="straightConnector1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9ABD9069-C722-4F85-AA1B-C74C5A9EA19A}"/>
              </a:ext>
            </a:extLst>
          </p:cNvPr>
          <p:cNvSpPr txBox="1"/>
          <p:nvPr/>
        </p:nvSpPr>
        <p:spPr>
          <a:xfrm>
            <a:off x="87496" y="7685449"/>
            <a:ext cx="16005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solidFill>
                  <a:schemeClr val="accent5">
                    <a:lumMod val="75000"/>
                  </a:schemeClr>
                </a:solidFill>
              </a:rPr>
              <a:t>生産：緑系</a:t>
            </a:r>
            <a:endParaRPr kumimoji="1" lang="en-US" altLang="ja-JP" sz="1200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ja-JP" altLang="en-US" sz="1200" dirty="0">
                <a:solidFill>
                  <a:schemeClr val="accent5">
                    <a:lumMod val="75000"/>
                  </a:schemeClr>
                </a:solidFill>
              </a:rPr>
              <a:t>加工：青系</a:t>
            </a:r>
            <a:endParaRPr lang="en-US" altLang="ja-JP" sz="1200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kumimoji="1" lang="ja-JP" altLang="en-US" sz="1200" dirty="0">
                <a:solidFill>
                  <a:schemeClr val="accent5">
                    <a:lumMod val="75000"/>
                  </a:schemeClr>
                </a:solidFill>
              </a:rPr>
              <a:t>販売・サービス</a:t>
            </a:r>
            <a:endParaRPr kumimoji="1" lang="en-US" altLang="ja-JP" sz="1200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kumimoji="1" lang="ja-JP" altLang="en-US" sz="1200" dirty="0">
                <a:solidFill>
                  <a:schemeClr val="accent5">
                    <a:lumMod val="75000"/>
                  </a:schemeClr>
                </a:solidFill>
              </a:rPr>
              <a:t>：オレンジ系</a:t>
            </a: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1317CAAD-EBCB-4565-93F0-9C05687FDF7F}"/>
              </a:ext>
            </a:extLst>
          </p:cNvPr>
          <p:cNvSpPr txBox="1"/>
          <p:nvPr/>
        </p:nvSpPr>
        <p:spPr>
          <a:xfrm>
            <a:off x="10546620" y="6085162"/>
            <a:ext cx="2362814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solidFill>
                  <a:schemeClr val="accent5">
                    <a:lumMod val="75000"/>
                  </a:schemeClr>
                </a:solidFill>
              </a:rPr>
              <a:t>導入予定の機械、施設を記載</a:t>
            </a:r>
            <a:endParaRPr kumimoji="1" lang="en-US" altLang="ja-JP" sz="1200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ja-JP" altLang="en-US" sz="1100" dirty="0">
                <a:solidFill>
                  <a:schemeClr val="accent5">
                    <a:lumMod val="75000"/>
                  </a:schemeClr>
                </a:solidFill>
              </a:rPr>
              <a:t>（食肉加工機械、貯蔵施設、直売施設等、具体的に記載）</a:t>
            </a:r>
            <a:endParaRPr kumimoji="1" lang="ja-JP" altLang="en-US" sz="1100" dirty="0">
              <a:solidFill>
                <a:schemeClr val="accent5">
                  <a:lumMod val="75000"/>
                </a:schemeClr>
              </a:solidFill>
            </a:endParaRPr>
          </a:p>
        </p:txBody>
      </p:sp>
      <p:cxnSp>
        <p:nvCxnSpPr>
          <p:cNvPr id="55" name="直線矢印コネクタ 54">
            <a:extLst>
              <a:ext uri="{FF2B5EF4-FFF2-40B4-BE49-F238E27FC236}">
                <a16:creationId xmlns:a16="http://schemas.microsoft.com/office/drawing/2014/main" id="{6057D2BD-6573-4397-A78F-326CD3C4DCC8}"/>
              </a:ext>
            </a:extLst>
          </p:cNvPr>
          <p:cNvCxnSpPr>
            <a:cxnSpLocks/>
          </p:cNvCxnSpPr>
          <p:nvPr/>
        </p:nvCxnSpPr>
        <p:spPr>
          <a:xfrm flipH="1">
            <a:off x="9229344" y="6242304"/>
            <a:ext cx="1317276" cy="287575"/>
          </a:xfrm>
          <a:prstGeom prst="straightConnector1">
            <a:avLst/>
          </a:prstGeom>
          <a:ln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D69531DC-4257-466B-9A5F-7383AB77F9B9}"/>
              </a:ext>
            </a:extLst>
          </p:cNvPr>
          <p:cNvSpPr txBox="1"/>
          <p:nvPr/>
        </p:nvSpPr>
        <p:spPr>
          <a:xfrm>
            <a:off x="4401156" y="9141614"/>
            <a:ext cx="17796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solidFill>
                  <a:schemeClr val="accent5">
                    <a:lumMod val="75000"/>
                  </a:schemeClr>
                </a:solidFill>
              </a:rPr>
              <a:t>ハード部分を赤線で囲む</a:t>
            </a:r>
          </a:p>
        </p:txBody>
      </p:sp>
      <p:cxnSp>
        <p:nvCxnSpPr>
          <p:cNvPr id="60" name="直線矢印コネクタ 59">
            <a:extLst>
              <a:ext uri="{FF2B5EF4-FFF2-40B4-BE49-F238E27FC236}">
                <a16:creationId xmlns:a16="http://schemas.microsoft.com/office/drawing/2014/main" id="{4D4CA656-CB6E-4124-82D7-28E501CCF244}"/>
              </a:ext>
            </a:extLst>
          </p:cNvPr>
          <p:cNvCxnSpPr>
            <a:cxnSpLocks/>
          </p:cNvCxnSpPr>
          <p:nvPr/>
        </p:nvCxnSpPr>
        <p:spPr>
          <a:xfrm flipH="1" flipV="1">
            <a:off x="6180850" y="8116973"/>
            <a:ext cx="538168" cy="115387"/>
          </a:xfrm>
          <a:prstGeom prst="straightConnector1">
            <a:avLst/>
          </a:prstGeom>
          <a:ln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13B010D-327E-3A11-0EBE-6FF00C8D0C41}"/>
              </a:ext>
            </a:extLst>
          </p:cNvPr>
          <p:cNvSpPr txBox="1"/>
          <p:nvPr/>
        </p:nvSpPr>
        <p:spPr>
          <a:xfrm>
            <a:off x="5963184" y="57479"/>
            <a:ext cx="35755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/>
              <a:t>※</a:t>
            </a:r>
            <a:r>
              <a:rPr kumimoji="1" lang="ja-JP" altLang="en-US" sz="1200" dirty="0"/>
              <a:t>取組内容を簡潔に記載する</a:t>
            </a:r>
          </a:p>
        </p:txBody>
      </p:sp>
    </p:spTree>
    <p:extLst>
      <p:ext uri="{BB962C8B-B14F-4D97-AF65-F5344CB8AC3E}">
        <p14:creationId xmlns:p14="http://schemas.microsoft.com/office/powerpoint/2010/main" val="19755670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B4CC9FC6-ADA1-4DF5-8D46-A7933BBA8BB9}" vid="{F0B1E447-E586-460F-BED1-AB25B9200A9F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9B70EA7AFC8281408A4F9DD1943F7325" ma:contentTypeVersion="15" ma:contentTypeDescription="新しいドキュメントを作成します。" ma:contentTypeScope="" ma:versionID="dbf3322b4a19d4d76abc2dfd202fe8db">
  <xsd:schema xmlns:xsd="http://www.w3.org/2001/XMLSchema" xmlns:xs="http://www.w3.org/2001/XMLSchema" xmlns:p="http://schemas.microsoft.com/office/2006/metadata/properties" xmlns:ns2="93ab396b-18b0-40d7-90cd-c3332612347d" xmlns:ns3="85ec59af-1a16-40a0-b163-384e34c79a5c" targetNamespace="http://schemas.microsoft.com/office/2006/metadata/properties" ma:root="true" ma:fieldsID="434486cf48c1d13b1241c05b03ae0500" ns2:_="" ns3:_="">
    <xsd:import namespace="93ab396b-18b0-40d7-90cd-c3332612347d"/>
    <xsd:import namespace="85ec59af-1a16-40a0-b163-384e34c79a5c"/>
    <xsd:element name="properties">
      <xsd:complexType>
        <xsd:sequence>
          <xsd:element name="documentManagement">
            <xsd:complexType>
              <xsd:all>
                <xsd:element ref="ns2:_x4f5c__x6210__x65e5__x6642_" minOccurs="0"/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ab396b-18b0-40d7-90cd-c3332612347d" elementFormDefault="qualified">
    <xsd:import namespace="http://schemas.microsoft.com/office/2006/documentManagement/types"/>
    <xsd:import namespace="http://schemas.microsoft.com/office/infopath/2007/PartnerControls"/>
    <xsd:element name="_x4f5c__x6210__x65e5__x6642_" ma:index="8" nillable="true" ma:displayName="作成日時" ma:default="" ma:description="" ma:format="DateTime" ma:internalName="_x4f5c__x6210__x65e5__x6642_">
      <xsd:simpleType>
        <xsd:restriction base="dms:DateTime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1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9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ec59af-1a16-40a0-b163-384e34c79a5c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d2872609-09d8-45fc-976e-aa44846e9e2c}" ma:internalName="TaxCatchAll" ma:showField="CatchAllData" ma:web="85ec59af-1a16-40a0-b163-384e34c79a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4f5c__x6210__x65e5__x6642_ xmlns="93ab396b-18b0-40d7-90cd-c3332612347d" xsi:nil="true"/>
    <TaxCatchAll xmlns="85ec59af-1a16-40a0-b163-384e34c79a5c" xsi:nil="true"/>
    <lcf76f155ced4ddcb4097134ff3c332f xmlns="93ab396b-18b0-40d7-90cd-c3332612347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B0C980A-AE55-4337-8006-AFDF480D7E77}"/>
</file>

<file path=customXml/itemProps2.xml><?xml version="1.0" encoding="utf-8"?>
<ds:datastoreItem xmlns:ds="http://schemas.openxmlformats.org/officeDocument/2006/customXml" ds:itemID="{EE0F5FAA-A77E-42CA-A97F-9B5D548B44F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7F4C48E-33FD-43D7-97AF-2661C32BB88C}">
  <ds:schemaRefs>
    <ds:schemaRef ds:uri="http://schemas.microsoft.com/office/2006/metadata/properties"/>
    <ds:schemaRef ds:uri="http://schemas.microsoft.com/office/infopath/2007/PartnerControls"/>
    <ds:schemaRef ds:uri="93ab396b-18b0-40d7-90cd-c3332612347d"/>
    <ds:schemaRef ds:uri="85ec59af-1a16-40a0-b163-384e34c79a5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443</TotalTime>
  <Words>469</Words>
  <PresentationFormat>A3 297x420 mm</PresentationFormat>
  <Paragraphs>47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HGP創英角ｺﾞｼｯｸUB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2021-04-08T05:11:29Z</cp:lastPrinted>
  <dcterms:modified xsi:type="dcterms:W3CDTF">2024-01-19T02:32:23Z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0x0101009B70EA7AFC8281408A4F9DD1943F7325</vt:lpwstr>
  </property>
  <property fmtid="{D5CDD505-2E9C-101B-9397-08002B2CF9AE}" pid="3" name="MediaServiceImageTags">
    <vt:lpwstr/>
  </property>
</Properties>
</file>