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7" r:id="rId3"/>
  </p:sldMasterIdLst>
  <p:notesMasterIdLst>
    <p:notesMasterId r:id="rId12"/>
  </p:notesMasterIdLst>
  <p:handoutMasterIdLst>
    <p:handoutMasterId r:id="rId13"/>
  </p:handoutMasterIdLst>
  <p:sldIdLst>
    <p:sldId id="256" r:id="rId4"/>
    <p:sldId id="257" r:id="rId5"/>
    <p:sldId id="260" r:id="rId6"/>
    <p:sldId id="261" r:id="rId7"/>
    <p:sldId id="258" r:id="rId8"/>
    <p:sldId id="262" r:id="rId9"/>
    <p:sldId id="263" r:id="rId10"/>
    <p:sldId id="264" r:id="rId11"/>
  </p:sldIdLst>
  <p:sldSz cx="18288000" cy="10287000"/>
  <p:notesSz cx="6807200" cy="9939338"/>
  <p:embeddedFontLst>
    <p:embeddedFont>
      <p:font typeface="HGS創英角ｺﾞｼｯｸUB" panose="020B0900000000000000" pitchFamily="50" charset="-128"/>
      <p:regular r:id="rId14"/>
    </p:embeddedFont>
    <p:embeddedFont>
      <p:font typeface="UD デジタル 教科書体 NK-B" panose="02020700000000000000" pitchFamily="18" charset="-128"/>
      <p:bold r:id="rId15"/>
    </p:embeddedFont>
    <p:embeddedFont>
      <p:font typeface="クックハンド" panose="020B0600070205080204" charset="-128"/>
      <p:regular r:id="rId16"/>
    </p:embeddedFont>
    <p:embeddedFont>
      <p:font typeface="けいふぉんと" panose="020B0600070205080204" charset="-128"/>
      <p:regular r:id="rId17"/>
    </p:embeddedFont>
    <p:embeddedFont>
      <p:font typeface="しねきゃぷしょん" panose="020B0600070205080204" charset="-128"/>
      <p:regular r:id="rId18"/>
    </p:embeddedFont>
    <p:embeddedFont>
      <p:font typeface="にくまる" panose="020B0600070205080204" charset="-128"/>
      <p:regular r:id="rId19"/>
    </p:embeddedFont>
    <p:embeddedFont>
      <p:font typeface="ほのかアンティーク丸" panose="020B0600070205080204" charset="-128"/>
      <p:regular r:id="rId20"/>
    </p:embeddedFont>
    <p:embeddedFont>
      <p:font typeface="みかちゃん" panose="020B0600070205080204" charset="-128"/>
      <p:regular r:id="rId21"/>
    </p:embeddedFont>
    <p:embeddedFont>
      <p:font typeface="桜鯰フォント" panose="02000600000000000000" charset="-128"/>
      <p:regular r:id="rId22"/>
    </p:embeddedFont>
    <p:embeddedFont>
      <p:font typeface="游ゴシック" panose="020B0400000000000000" pitchFamily="50" charset="-128"/>
      <p:regular r:id="rId23"/>
      <p:bold r:id="rId24"/>
    </p:embeddedFont>
    <p:embeddedFont>
      <p:font typeface="Moontime" panose="020B0600070205080204" charset="0"/>
      <p:regular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UD デジタル 教科書体 N" panose="02020400000000000000" pitchFamily="17" charset="-128"/>
      <p:regular r:id="rId30"/>
      <p:bold r:id="rId31"/>
    </p:embeddedFont>
    <p:embeddedFont>
      <p:font typeface="UD デジタル 教科書体 N-B" panose="02020700000000000000" pitchFamily="18" charset="-128"/>
      <p:bold r:id="rId32"/>
    </p:embeddedFont>
    <p:embeddedFont>
      <p:font typeface="UD デジタル 教科書体 NK" panose="02020400000000000000" pitchFamily="18" charset="-128"/>
      <p:regular r:id="rId33"/>
      <p:bold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AB"/>
    <a:srgbClr val="0000FF"/>
    <a:srgbClr val="E1E1FF"/>
    <a:srgbClr val="9CF890"/>
    <a:srgbClr val="0CF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2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310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ableStyles" Target="tableStyle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E018AB65-E4BF-8C91-D3D8-D417555CE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69069"/>
            <a:ext cx="49276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中学生用生活習慣病予防プログラム④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【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スライド教材</a:t>
            </a:r>
            <a:r>
              <a: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】</a:t>
            </a:r>
            <a:endParaRPr kumimoji="1" lang="ja-JP" altLang="en-US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44282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A5755-6C65-42C5-918C-092EFCC1289A}" type="datetimeFigureOut">
              <a:rPr kumimoji="1" lang="ja-JP" altLang="en-US" smtClean="0"/>
              <a:t>2026/2/13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53776-342E-4401-98F0-BC5D0DAC40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9323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70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67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2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45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8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90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7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732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37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1181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38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9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1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0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3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596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99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26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49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3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7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7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346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2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4822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25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2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04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2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85800" rtl="0" eaLnBrk="1" latinLnBrk="0" hangingPunct="1">
        <a:spcBef>
          <a:spcPct val="0"/>
        </a:spcBef>
        <a:buNone/>
        <a:defRPr kumimoji="1"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7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685800" rtl="0" eaLnBrk="1" latinLnBrk="0" hangingPunct="1">
        <a:spcBef>
          <a:spcPct val="0"/>
        </a:spcBef>
        <a:buNone/>
        <a:defRPr kumimoji="1"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2.wdp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34.png"/><Relationship Id="rId17" Type="http://schemas.microsoft.com/office/2007/relationships/hdphoto" Target="../media/hdphoto14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0.wdp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7636ABE9-771A-F824-D469-E6A37982039A}"/>
              </a:ext>
            </a:extLst>
          </p:cNvPr>
          <p:cNvSpPr/>
          <p:nvPr/>
        </p:nvSpPr>
        <p:spPr>
          <a:xfrm>
            <a:off x="990600" y="7761440"/>
            <a:ext cx="16416509" cy="2267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extBox 2"/>
          <p:cNvSpPr txBox="1"/>
          <p:nvPr/>
        </p:nvSpPr>
        <p:spPr>
          <a:xfrm>
            <a:off x="326145" y="258048"/>
            <a:ext cx="17635709" cy="129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63"/>
              </a:lnSpc>
            </a:pPr>
            <a:r>
              <a:rPr lang="en-US" sz="7717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「</a:t>
            </a:r>
            <a:r>
              <a:rPr lang="en-US" sz="7717" dirty="0" err="1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運動</a:t>
            </a:r>
            <a:r>
              <a:rPr lang="en-US" sz="7717" dirty="0" err="1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」を行う大切さとは</a:t>
            </a:r>
            <a:r>
              <a:rPr lang="en-US" sz="7717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・・・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54319C6-6955-4E04-567C-89892A7F49F3}"/>
              </a:ext>
            </a:extLst>
          </p:cNvPr>
          <p:cNvGrpSpPr/>
          <p:nvPr/>
        </p:nvGrpSpPr>
        <p:grpSpPr>
          <a:xfrm>
            <a:off x="1219200" y="1857720"/>
            <a:ext cx="16187909" cy="5595860"/>
            <a:chOff x="1447800" y="1816013"/>
            <a:chExt cx="16983418" cy="5595860"/>
          </a:xfrm>
        </p:grpSpPr>
        <p:sp>
          <p:nvSpPr>
            <p:cNvPr id="3" name="TextBox 3"/>
            <p:cNvSpPr txBox="1"/>
            <p:nvPr/>
          </p:nvSpPr>
          <p:spPr>
            <a:xfrm>
              <a:off x="1447800" y="1816013"/>
              <a:ext cx="16983418" cy="996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何をすることが運動になる</a:t>
              </a: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の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だろうか</a:t>
              </a:r>
              <a:endParaRPr lang="en-US" sz="6017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47800" y="2920104"/>
              <a:ext cx="16983418" cy="991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運動をすることでどんないいことがあるだろうか</a:t>
              </a:r>
              <a:endParaRPr lang="en-US" sz="6017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47800" y="4103239"/>
              <a:ext cx="16983418" cy="996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どうしたら自分が運動しようと思うだろうか</a:t>
              </a:r>
              <a:endParaRPr lang="en-US" sz="6017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47800" y="5259542"/>
              <a:ext cx="16983418" cy="996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どうしたら運動を継続できるだろうか</a:t>
              </a:r>
              <a:endParaRPr lang="en-US" sz="6017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47800" y="6415845"/>
              <a:ext cx="16983418" cy="996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003"/>
                </a:lnSpc>
              </a:pPr>
              <a:r>
                <a:rPr lang="ja-JP" altLang="en-US" sz="6017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6017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将来×運動の関係はあるのだろうか</a:t>
              </a:r>
              <a:endParaRPr lang="en-US" sz="6017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52291" y="7873467"/>
            <a:ext cx="16983418" cy="207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9"/>
              </a:lnSpc>
            </a:pPr>
            <a:r>
              <a:rPr lang="en-US" sz="6217" b="1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「</a:t>
            </a:r>
            <a:r>
              <a:rPr lang="en-US" sz="6217" b="1" dirty="0" err="1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運動」について考えることで</a:t>
            </a:r>
            <a:r>
              <a:rPr lang="en-US" sz="6217" b="1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、</a:t>
            </a:r>
          </a:p>
          <a:p>
            <a:pPr algn="ctr">
              <a:lnSpc>
                <a:spcPts val="8269"/>
              </a:lnSpc>
            </a:pPr>
            <a:r>
              <a:rPr lang="en-US" sz="6217" b="1" dirty="0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「</a:t>
            </a:r>
            <a:r>
              <a:rPr lang="en-US" sz="6217" b="1" dirty="0" err="1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運動」が必要であることを考えてみよう</a:t>
            </a:r>
            <a:r>
              <a:rPr lang="en-US" sz="6217" b="1" dirty="0">
                <a:solidFill>
                  <a:srgbClr val="FF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rPr>
              <a:t>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9869">
                <a:alpha val="100000"/>
              </a:srgbClr>
            </a:gs>
            <a:gs pos="100000">
              <a:srgbClr val="FFD2B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8380">
            <a:off x="4341075" y="335795"/>
            <a:ext cx="5237532" cy="4743688"/>
          </a:xfrm>
          <a:custGeom>
            <a:avLst/>
            <a:gdLst/>
            <a:ahLst/>
            <a:cxnLst/>
            <a:rect l="l" t="t" r="r" b="b"/>
            <a:pathLst>
              <a:path w="5237532" h="4743688">
                <a:moveTo>
                  <a:pt x="0" y="0"/>
                </a:moveTo>
                <a:lnTo>
                  <a:pt x="5237532" y="0"/>
                </a:lnTo>
                <a:lnTo>
                  <a:pt x="5237532" y="4743688"/>
                </a:lnTo>
                <a:lnTo>
                  <a:pt x="0" y="4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 rot="-941756">
            <a:off x="479908" y="213015"/>
            <a:ext cx="2744364" cy="2415041"/>
          </a:xfrm>
          <a:custGeom>
            <a:avLst/>
            <a:gdLst/>
            <a:ahLst/>
            <a:cxnLst/>
            <a:rect l="l" t="t" r="r" b="b"/>
            <a:pathLst>
              <a:path w="2744364" h="2415041">
                <a:moveTo>
                  <a:pt x="0" y="0"/>
                </a:moveTo>
                <a:lnTo>
                  <a:pt x="2744364" y="0"/>
                </a:lnTo>
                <a:lnTo>
                  <a:pt x="2744364" y="2415041"/>
                </a:lnTo>
                <a:lnTo>
                  <a:pt x="0" y="2415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 rot="1094402">
            <a:off x="13229332" y="5383626"/>
            <a:ext cx="5249551" cy="3703320"/>
          </a:xfrm>
          <a:custGeom>
            <a:avLst/>
            <a:gdLst/>
            <a:ahLst/>
            <a:cxnLst/>
            <a:rect l="l" t="t" r="r" b="b"/>
            <a:pathLst>
              <a:path w="5249551" h="3703320">
                <a:moveTo>
                  <a:pt x="0" y="0"/>
                </a:moveTo>
                <a:lnTo>
                  <a:pt x="5249551" y="0"/>
                </a:lnTo>
                <a:lnTo>
                  <a:pt x="5249551" y="3703320"/>
                </a:lnTo>
                <a:lnTo>
                  <a:pt x="0" y="370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1670512" y="2636201"/>
            <a:ext cx="8067240" cy="1982423"/>
            <a:chOff x="0" y="-95250"/>
            <a:chExt cx="10756320" cy="2643230"/>
          </a:xfrm>
        </p:grpSpPr>
        <p:sp>
          <p:nvSpPr>
            <p:cNvPr id="6" name="TextBox 6"/>
            <p:cNvSpPr txBox="1"/>
            <p:nvPr/>
          </p:nvSpPr>
          <p:spPr>
            <a:xfrm>
              <a:off x="0" y="1138705"/>
              <a:ext cx="10756320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753116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骨が丈夫になる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0512" y="3625760"/>
            <a:ext cx="9477912" cy="1982423"/>
            <a:chOff x="0" y="-95250"/>
            <a:chExt cx="12637216" cy="2643230"/>
          </a:xfrm>
        </p:grpSpPr>
        <p:sp>
          <p:nvSpPr>
            <p:cNvPr id="9" name="TextBox 9"/>
            <p:cNvSpPr txBox="1"/>
            <p:nvPr/>
          </p:nvSpPr>
          <p:spPr>
            <a:xfrm>
              <a:off x="0" y="1138705"/>
              <a:ext cx="12637216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2633451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関節や筋肉が柔らかくなる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0512" y="4583676"/>
            <a:ext cx="10128991" cy="1982423"/>
            <a:chOff x="0" y="-95250"/>
            <a:chExt cx="13505321" cy="264323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138705"/>
              <a:ext cx="13505321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3501297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筋肉が強くなり、疲れにくくなる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70512" y="5571177"/>
            <a:ext cx="12045160" cy="2252740"/>
            <a:chOff x="0" y="-95249"/>
            <a:chExt cx="16060213" cy="300365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138705"/>
              <a:ext cx="16060213" cy="1769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49"/>
              <a:ext cx="16055428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抵抗力がつき、病気にかかりにくくなる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70512" y="6554084"/>
            <a:ext cx="8940831" cy="1982423"/>
            <a:chOff x="0" y="-95250"/>
            <a:chExt cx="11921108" cy="2643230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138705"/>
              <a:ext cx="11921108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0"/>
              <a:ext cx="11917556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肥満の予防につながる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70512" y="7546029"/>
            <a:ext cx="9477912" cy="1982423"/>
            <a:chOff x="0" y="-95250"/>
            <a:chExt cx="12637216" cy="2643230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138705"/>
              <a:ext cx="12637216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0"/>
              <a:ext cx="12633451" cy="103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睡眠の質が向上する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70512" y="8440435"/>
            <a:ext cx="14760170" cy="2837517"/>
            <a:chOff x="0" y="-168575"/>
            <a:chExt cx="19680227" cy="3783355"/>
          </a:xfrm>
        </p:grpSpPr>
        <p:sp>
          <p:nvSpPr>
            <p:cNvPr id="24" name="TextBox 24"/>
            <p:cNvSpPr txBox="1"/>
            <p:nvPr/>
          </p:nvSpPr>
          <p:spPr>
            <a:xfrm>
              <a:off x="0" y="2205505"/>
              <a:ext cx="19680227" cy="140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328"/>
                </a:lnSpc>
              </a:pPr>
              <a:endParaRPr>
                <a:latin typeface="UD デジタル 教科書体 NK" panose="02020400000000000000" pitchFamily="18" charset="-128"/>
                <a:ea typeface="UD デジタル 教科書体 NK" panose="02020400000000000000" pitchFamily="18" charset="-128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68575"/>
              <a:ext cx="19674363" cy="2107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気分が晴れやかになり、ストレス解消につながる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  <a:p>
              <a:pPr algn="l">
                <a:lnSpc>
                  <a:spcPts val="6345"/>
                </a:lnSpc>
              </a:pPr>
              <a:r>
                <a:rPr lang="ja-JP" altLang="en-US" sz="4532" spc="203" dirty="0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◆</a:t>
              </a:r>
              <a:r>
                <a:rPr lang="en-US" sz="4532" spc="203" dirty="0" err="1">
                  <a:solidFill>
                    <a:srgbClr val="000000"/>
                  </a:solidFill>
                  <a:latin typeface="UD デジタル 教科書体 NK" panose="02020400000000000000" pitchFamily="18" charset="-128"/>
                  <a:ea typeface="UD デジタル 教科書体 NK" panose="02020400000000000000" pitchFamily="18" charset="-128"/>
                  <a:cs typeface="しねきゃぷしょん"/>
                  <a:sym typeface="しねきゃぷしょん"/>
                </a:rPr>
                <a:t>いきがいの向上につながる</a:t>
              </a:r>
              <a:endParaRPr lang="en-US" sz="4532" spc="203" dirty="0">
                <a:solidFill>
                  <a:srgbClr val="000000"/>
                </a:solidFill>
                <a:latin typeface="UD デジタル 教科書体 NK" panose="02020400000000000000" pitchFamily="18" charset="-128"/>
                <a:ea typeface="UD デジタル 教科書体 NK" panose="02020400000000000000" pitchFamily="18" charset="-128"/>
                <a:cs typeface="しねきゃぷしょん"/>
                <a:sym typeface="しねきゃぷしょん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902760">
            <a:off x="7953898" y="1181049"/>
            <a:ext cx="10656738" cy="3841355"/>
            <a:chOff x="0" y="0"/>
            <a:chExt cx="14405644" cy="5958262"/>
          </a:xfrm>
        </p:grpSpPr>
        <p:sp>
          <p:nvSpPr>
            <p:cNvPr id="27" name="TextBox 27"/>
            <p:cNvSpPr txBox="1"/>
            <p:nvPr/>
          </p:nvSpPr>
          <p:spPr>
            <a:xfrm>
              <a:off x="0" y="285750"/>
              <a:ext cx="14115623" cy="4871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23"/>
                </a:lnSpc>
              </a:pPr>
              <a:r>
                <a:rPr lang="en-US" sz="15797" dirty="0" err="1">
                  <a:solidFill>
                    <a:srgbClr val="CC0000"/>
                  </a:solidFill>
                  <a:latin typeface="クックハンド"/>
                  <a:ea typeface="クックハンド"/>
                  <a:cs typeface="クックハンド"/>
                  <a:sym typeface="クックハンド"/>
                </a:rPr>
                <a:t>運動</a:t>
              </a:r>
              <a:r>
                <a:rPr lang="en-US" sz="15797" dirty="0" err="1">
                  <a:solidFill>
                    <a:srgbClr val="000000"/>
                  </a:solidFill>
                  <a:latin typeface="クックハンド"/>
                  <a:ea typeface="クックハンド"/>
                  <a:cs typeface="クックハンド"/>
                  <a:sym typeface="クックハンド"/>
                </a:rPr>
                <a:t>の</a:t>
              </a:r>
              <a:r>
                <a:rPr lang="en-US" sz="15797" dirty="0" err="1">
                  <a:solidFill>
                    <a:srgbClr val="FF751F"/>
                  </a:solidFill>
                  <a:latin typeface="クックハンド"/>
                  <a:ea typeface="クックハンド"/>
                  <a:cs typeface="クックハンド"/>
                  <a:sym typeface="クックハンド"/>
                </a:rPr>
                <a:t>効果</a:t>
              </a:r>
              <a:endParaRPr lang="en-US" sz="15797" dirty="0">
                <a:solidFill>
                  <a:srgbClr val="FF751F"/>
                </a:solidFill>
                <a:latin typeface="クックハンド"/>
                <a:ea typeface="クックハンド"/>
                <a:cs typeface="クックハンド"/>
                <a:sym typeface="クックハンド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4333372" y="2883318"/>
              <a:ext cx="5546175" cy="3074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71"/>
                </a:lnSpc>
              </a:pPr>
              <a:r>
                <a:rPr lang="en-US" sz="12452" dirty="0">
                  <a:solidFill>
                    <a:srgbClr val="00BF63"/>
                  </a:solidFill>
                  <a:latin typeface="Moontime"/>
                  <a:ea typeface="Moontime"/>
                  <a:cs typeface="Moontime"/>
                  <a:sym typeface="Moontime"/>
                </a:rPr>
                <a:t>Let6's exercise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 rot="1049580">
            <a:off x="14080631" y="6444447"/>
            <a:ext cx="3067723" cy="13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7"/>
              </a:lnSpc>
            </a:pPr>
            <a:r>
              <a:rPr lang="en-US" sz="2405" dirty="0" err="1">
                <a:solidFill>
                  <a:srgbClr val="000000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rPr>
              <a:t>脳や心にも良い影響が</a:t>
            </a:r>
            <a:endParaRPr lang="en-US" sz="2405" dirty="0">
              <a:solidFill>
                <a:srgbClr val="000000"/>
              </a:solidFill>
              <a:latin typeface="しねきゃぷしょん"/>
              <a:ea typeface="しねきゃぷしょん"/>
              <a:cs typeface="しねきゃぷしょん"/>
              <a:sym typeface="しねきゃぷしょん"/>
            </a:endParaRPr>
          </a:p>
          <a:p>
            <a:pPr algn="ctr">
              <a:lnSpc>
                <a:spcPts val="3367"/>
              </a:lnSpc>
            </a:pPr>
            <a:r>
              <a:rPr lang="en-US" sz="2405" dirty="0" err="1">
                <a:solidFill>
                  <a:srgbClr val="000000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rPr>
              <a:t>あるんだね</a:t>
            </a:r>
            <a:r>
              <a:rPr lang="en-US" sz="2405" dirty="0">
                <a:solidFill>
                  <a:srgbClr val="000000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rPr>
              <a:t>！</a:t>
            </a:r>
          </a:p>
          <a:p>
            <a:pPr marL="0" lvl="0" indent="0" algn="ctr">
              <a:lnSpc>
                <a:spcPts val="3927"/>
              </a:lnSpc>
              <a:spcBef>
                <a:spcPct val="0"/>
              </a:spcBef>
            </a:pPr>
            <a:r>
              <a:rPr lang="en-US" sz="2805" dirty="0" err="1">
                <a:solidFill>
                  <a:srgbClr val="FF3131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rPr>
              <a:t>良いこと尽くし</a:t>
            </a:r>
            <a:r>
              <a:rPr lang="en-US" sz="2805" dirty="0">
                <a:solidFill>
                  <a:srgbClr val="FF3131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rPr>
              <a:t>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F8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447" y="1997269"/>
            <a:ext cx="8694082" cy="5431129"/>
          </a:xfrm>
          <a:custGeom>
            <a:avLst/>
            <a:gdLst/>
            <a:ahLst/>
            <a:cxnLst/>
            <a:rect l="l" t="t" r="r" b="b"/>
            <a:pathLst>
              <a:path w="8694082" h="5267945">
                <a:moveTo>
                  <a:pt x="0" y="0"/>
                </a:moveTo>
                <a:lnTo>
                  <a:pt x="8694082" y="0"/>
                </a:lnTo>
                <a:lnTo>
                  <a:pt x="8694082" y="5267945"/>
                </a:lnTo>
                <a:lnTo>
                  <a:pt x="0" y="5267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7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9394003" y="2027528"/>
            <a:ext cx="8551672" cy="5400870"/>
          </a:xfrm>
          <a:custGeom>
            <a:avLst/>
            <a:gdLst/>
            <a:ahLst/>
            <a:cxnLst/>
            <a:rect l="l" t="t" r="r" b="b"/>
            <a:pathLst>
              <a:path w="8551672" h="5290774">
                <a:moveTo>
                  <a:pt x="0" y="0"/>
                </a:moveTo>
                <a:lnTo>
                  <a:pt x="8551672" y="0"/>
                </a:lnTo>
                <a:lnTo>
                  <a:pt x="8551672" y="5290774"/>
                </a:lnTo>
                <a:lnTo>
                  <a:pt x="0" y="5290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TextBox 4"/>
          <p:cNvSpPr txBox="1"/>
          <p:nvPr/>
        </p:nvSpPr>
        <p:spPr>
          <a:xfrm>
            <a:off x="-372522" y="201750"/>
            <a:ext cx="18506326" cy="1092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</a:pPr>
            <a:r>
              <a:rPr lang="en-US" sz="6499" dirty="0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〝</a:t>
            </a:r>
            <a:r>
              <a:rPr lang="en-US" sz="6499" dirty="0" err="1">
                <a:solidFill>
                  <a:srgbClr val="FF751F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座っている時間</a:t>
            </a:r>
            <a:r>
              <a:rPr lang="en-US" sz="6499" dirty="0" err="1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〟を減らすことは健康につながる</a:t>
            </a:r>
            <a:r>
              <a:rPr lang="en-US" sz="6499" dirty="0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！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12430" y="7179672"/>
            <a:ext cx="5068482" cy="22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"/>
              </a:lnSpc>
            </a:pPr>
            <a:r>
              <a:rPr lang="en-US" sz="14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いろは角クラシック"/>
                <a:sym typeface="いろは角クラシック"/>
              </a:rPr>
              <a:t>令和６年度　</a:t>
            </a:r>
            <a:r>
              <a:rPr lang="en-US" sz="1400" dirty="0" err="1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いろは角クラシック"/>
                <a:sym typeface="いろは角クラシック"/>
              </a:rPr>
              <a:t>青森県体格、体力、ライフスタイル調査より</a:t>
            </a:r>
            <a:endParaRPr lang="en-US" sz="14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いろは角クラシック"/>
              <a:sym typeface="いろは角クラシック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39426" y="1300852"/>
            <a:ext cx="5809147" cy="659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0"/>
              </a:lnSpc>
            </a:pPr>
            <a:r>
              <a:rPr lang="en-US" sz="3917" dirty="0">
                <a:solidFill>
                  <a:srgbClr val="000000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〈</a:t>
            </a:r>
            <a:r>
              <a:rPr lang="en-US" sz="3917" dirty="0" err="1">
                <a:solidFill>
                  <a:srgbClr val="000000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青森県中学生の現状</a:t>
            </a:r>
            <a:r>
              <a:rPr lang="en-US" sz="3917" dirty="0">
                <a:solidFill>
                  <a:srgbClr val="000000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〉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0F25B0E-856C-4FFE-868A-0ED71DE5C628}"/>
              </a:ext>
            </a:extLst>
          </p:cNvPr>
          <p:cNvSpPr txBox="1"/>
          <p:nvPr/>
        </p:nvSpPr>
        <p:spPr>
          <a:xfrm>
            <a:off x="4190284" y="7179673"/>
            <a:ext cx="5068482" cy="22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8"/>
              </a:lnSpc>
            </a:pPr>
            <a:r>
              <a:rPr lang="en-US" sz="1400" dirty="0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いろは角クラシック"/>
                <a:sym typeface="いろは角クラシック"/>
              </a:rPr>
              <a:t>令和６年度　</a:t>
            </a:r>
            <a:r>
              <a:rPr lang="en-US" sz="1400" dirty="0" err="1">
                <a:solidFill>
                  <a:srgbClr val="00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いろは角クラシック"/>
                <a:sym typeface="いろは角クラシック"/>
              </a:rPr>
              <a:t>青森県体格、体力、ライフスタイル調査より</a:t>
            </a:r>
            <a:endParaRPr lang="en-US" sz="1400" dirty="0">
              <a:solidFill>
                <a:srgbClr val="0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いろは角クラシック"/>
              <a:sym typeface="いろは角クラシック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765AF0-59B5-E568-D3FB-EDD694A1C057}"/>
              </a:ext>
            </a:extLst>
          </p:cNvPr>
          <p:cNvSpPr txBox="1"/>
          <p:nvPr/>
        </p:nvSpPr>
        <p:spPr>
          <a:xfrm>
            <a:off x="501097" y="7855543"/>
            <a:ext cx="17444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１日平均６０分以上を目安に！</a:t>
            </a:r>
            <a:r>
              <a:rPr kumimoji="1"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自分でできる運動を選択し、強度や頻度、実施時間を少しずつ上げながら体を動かそう！スクリーンタイムを制限し、自主的に運動を行うことが将来の健康をつくりあげます。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D4AF44F-AE94-6CF6-371E-E29ADC760920}"/>
              </a:ext>
            </a:extLst>
          </p:cNvPr>
          <p:cNvSpPr txBox="1"/>
          <p:nvPr/>
        </p:nvSpPr>
        <p:spPr>
          <a:xfrm>
            <a:off x="1916404" y="289076"/>
            <a:ext cx="14455189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</a:pPr>
            <a:r>
              <a:rPr lang="en-US" sz="7817" dirty="0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『</a:t>
            </a:r>
            <a:r>
              <a:rPr lang="en-US" sz="7817" dirty="0" err="1">
                <a:solidFill>
                  <a:srgbClr val="FF313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メタボ</a:t>
            </a:r>
            <a:r>
              <a:rPr lang="en-US" sz="7817" dirty="0" err="1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』と『</a:t>
            </a:r>
            <a:r>
              <a:rPr lang="en-US" sz="7817" dirty="0" err="1">
                <a:solidFill>
                  <a:srgbClr val="1800AD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ロコモ</a:t>
            </a:r>
            <a:r>
              <a:rPr lang="en-US" sz="7817" dirty="0" err="1">
                <a:solidFill>
                  <a:srgbClr val="0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  <a:cs typeface="桜鯰フォント"/>
                <a:sym typeface="桜鯰フォント"/>
              </a:rPr>
              <a:t>』の関係</a:t>
            </a:r>
            <a:endParaRPr lang="en-US" sz="7817" dirty="0">
              <a:solidFill>
                <a:srgbClr val="0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  <a:cs typeface="桜鯰フォント"/>
              <a:sym typeface="桜鯰フォント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BA19B2-8D75-A7F6-638A-46B31A8C4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05855"/>
              </p:ext>
            </p:extLst>
          </p:nvPr>
        </p:nvGraphicFramePr>
        <p:xfrm>
          <a:off x="1028700" y="1880922"/>
          <a:ext cx="16230600" cy="4581525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4228">
                <a:tc>
                  <a:txBody>
                    <a:bodyPr/>
                    <a:lstStyle/>
                    <a:p>
                      <a:pPr algn="ctr">
                        <a:lnSpc>
                          <a:spcPts val="5879"/>
                        </a:lnSpc>
                        <a:defRPr/>
                      </a:pPr>
                      <a:r>
                        <a:rPr lang="en-US" sz="4199" b="1" dirty="0" err="1">
                          <a:solidFill>
                            <a:srgbClr val="FF0000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メタボリックシンドローム</a:t>
                      </a:r>
                      <a:endParaRPr lang="en-US" sz="1100" b="1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ctr">
                        <a:lnSpc>
                          <a:spcPts val="5879"/>
                        </a:lnSpc>
                      </a:pPr>
                      <a:r>
                        <a:rPr lang="en-US" sz="4199" b="1" dirty="0">
                          <a:solidFill>
                            <a:srgbClr val="FF0000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（</a:t>
                      </a:r>
                      <a:r>
                        <a:rPr lang="en-US" sz="4199" b="1" dirty="0" err="1">
                          <a:solidFill>
                            <a:srgbClr val="FF0000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メタボ</a:t>
                      </a:r>
                      <a:r>
                        <a:rPr lang="en-US" sz="4199" b="1" dirty="0">
                          <a:solidFill>
                            <a:srgbClr val="FF0000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）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740"/>
                        </a:lnSpc>
                        <a:defRPr/>
                      </a:pPr>
                      <a:r>
                        <a:rPr lang="en-US" sz="4100" b="1" dirty="0" err="1">
                          <a:solidFill>
                            <a:srgbClr val="1800AD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ロコモティブシンドローム</a:t>
                      </a:r>
                      <a:endParaRPr lang="en-US" sz="1100" b="1" dirty="0">
                        <a:latin typeface="HGS創英角ｺﾞｼｯｸUB" panose="020B0900000000000000" pitchFamily="50" charset="-128"/>
                        <a:ea typeface="HGS創英角ｺﾞｼｯｸUB" panose="020B0900000000000000" pitchFamily="50" charset="-128"/>
                      </a:endParaRPr>
                    </a:p>
                    <a:p>
                      <a:pPr algn="ctr">
                        <a:lnSpc>
                          <a:spcPts val="5740"/>
                        </a:lnSpc>
                      </a:pPr>
                      <a:r>
                        <a:rPr lang="en-US" sz="4100" b="1" dirty="0">
                          <a:solidFill>
                            <a:srgbClr val="1800AD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（</a:t>
                      </a:r>
                      <a:r>
                        <a:rPr lang="en-US" sz="4100" b="1" dirty="0" err="1">
                          <a:solidFill>
                            <a:srgbClr val="1800AD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ロコモ</a:t>
                      </a:r>
                      <a:r>
                        <a:rPr lang="en-US" sz="4100" b="1" dirty="0">
                          <a:solidFill>
                            <a:srgbClr val="1800AD"/>
                          </a:solidFill>
                          <a:latin typeface="HGS創英角ｺﾞｼｯｸUB" panose="020B0900000000000000" pitchFamily="50" charset="-128"/>
                          <a:ea typeface="HGS創英角ｺﾞｼｯｸUB" panose="020B0900000000000000" pitchFamily="50" charset="-128"/>
                          <a:cs typeface="Source Han Serif JP Bold"/>
                          <a:sym typeface="Source Han Serif JP Bold"/>
                        </a:rPr>
                        <a:t>）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297"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UD デジタル 教科書体 N" panose="02020400000000000000" pitchFamily="17" charset="-128"/>
                          <a:ea typeface="UD デジタル 教科書体 N" panose="02020400000000000000" pitchFamily="17" charset="-128"/>
                          <a:cs typeface="ほのかアンティーク丸"/>
                          <a:sym typeface="ほのかアンティーク丸"/>
                        </a:rPr>
                        <a:t>肥満が原因。糖尿病、高血圧、心疾患</a:t>
                      </a:r>
                      <a:endParaRPr lang="en-US" sz="3200" dirty="0">
                        <a:solidFill>
                          <a:srgbClr val="000000"/>
                        </a:solidFill>
                        <a:latin typeface="UD デジタル 教科書体 N" panose="02020400000000000000" pitchFamily="17" charset="-128"/>
                        <a:ea typeface="UD デジタル 教科書体 N" panose="02020400000000000000" pitchFamily="17" charset="-128"/>
                        <a:cs typeface="ほのかアンティーク丸"/>
                        <a:sym typeface="ほのかアンティーク丸"/>
                      </a:endParaRPr>
                    </a:p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UD デジタル 教科書体 N" panose="02020400000000000000" pitchFamily="17" charset="-128"/>
                          <a:ea typeface="UD デジタル 教科書体 N" panose="02020400000000000000" pitchFamily="17" charset="-128"/>
                          <a:cs typeface="ほのかアンティーク丸"/>
                          <a:sym typeface="ほのかアンティーク丸"/>
                        </a:rPr>
                        <a:t>などの生活習慣病のリスクを高める状態</a:t>
                      </a:r>
                      <a:endParaRPr lang="en-US" sz="1050" dirty="0">
                        <a:latin typeface="UD デジタル 教科書体 N" panose="02020400000000000000" pitchFamily="17" charset="-128"/>
                        <a:ea typeface="UD デジタル 教科書体 N" panose="02020400000000000000" pitchFamily="17" charset="-12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UD デジタル 教科書体 N" panose="02020400000000000000" pitchFamily="17" charset="-128"/>
                          <a:ea typeface="UD デジタル 教科書体 N" panose="02020400000000000000" pitchFamily="17" charset="-128"/>
                          <a:cs typeface="ほのかアンティーク丸"/>
                          <a:sym typeface="ほのかアンティーク丸"/>
                        </a:rPr>
                        <a:t>筋肉、骨、関節の機能の低下が見られ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UD デジタル 教科書体 N" panose="02020400000000000000" pitchFamily="17" charset="-128"/>
                          <a:ea typeface="UD デジタル 教科書体 N" panose="02020400000000000000" pitchFamily="17" charset="-128"/>
                          <a:cs typeface="ほのかアンティーク丸"/>
                          <a:sym typeface="ほのかアンティーク丸"/>
                        </a:rPr>
                        <a:t>、</a:t>
                      </a:r>
                    </a:p>
                    <a:p>
                      <a:pPr algn="ctr">
                        <a:lnSpc>
                          <a:spcPts val="4759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UD デジタル 教科書体 N" panose="02020400000000000000" pitchFamily="17" charset="-128"/>
                          <a:ea typeface="UD デジタル 教科書体 N" panose="02020400000000000000" pitchFamily="17" charset="-128"/>
                          <a:cs typeface="ほのかアンティーク丸"/>
                          <a:sym typeface="ほのかアンティーク丸"/>
                        </a:rPr>
                        <a:t>運動器の障害を引き起こす状態</a:t>
                      </a:r>
                      <a:endParaRPr lang="en-US" sz="1050" dirty="0">
                        <a:latin typeface="UD デジタル 教科書体 N" panose="02020400000000000000" pitchFamily="17" charset="-128"/>
                        <a:ea typeface="UD デジタル 教科書体 N" panose="02020400000000000000" pitchFamily="17" charset="-128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5">
            <a:extLst>
              <a:ext uri="{FF2B5EF4-FFF2-40B4-BE49-F238E27FC236}">
                <a16:creationId xmlns:a16="http://schemas.microsoft.com/office/drawing/2014/main" id="{C3CD44E8-C106-6FFC-E34B-84FD2D3E41CF}"/>
              </a:ext>
            </a:extLst>
          </p:cNvPr>
          <p:cNvSpPr txBox="1"/>
          <p:nvPr/>
        </p:nvSpPr>
        <p:spPr>
          <a:xfrm>
            <a:off x="914400" y="6656142"/>
            <a:ext cx="17086118" cy="1015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ja-JP" altLang="en-US" sz="6499" dirty="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　　</a:t>
            </a:r>
            <a:r>
              <a:rPr lang="en-US" sz="6499" dirty="0" err="1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原因は</a:t>
            </a:r>
            <a:r>
              <a:rPr lang="en-US" sz="6499" dirty="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・・</a:t>
            </a:r>
            <a:r>
              <a:rPr lang="ja-JP" altLang="en-US" sz="6499" dirty="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・　　</a:t>
            </a:r>
            <a:r>
              <a:rPr lang="en-US" sz="6499" dirty="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『</a:t>
            </a:r>
            <a:r>
              <a:rPr lang="en-US" sz="6499" dirty="0" err="1">
                <a:solidFill>
                  <a:srgbClr val="00BF63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食生活＆運動不足</a:t>
            </a:r>
            <a:r>
              <a:rPr lang="en-US" sz="6499" dirty="0"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ロゴたいぷゴシック"/>
                <a:sym typeface="ロゴたいぷゴシック"/>
              </a:rPr>
              <a:t>』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5939DC7-62DE-FFD7-9CA7-5CBF240C7C25}"/>
              </a:ext>
            </a:extLst>
          </p:cNvPr>
          <p:cNvSpPr txBox="1"/>
          <p:nvPr/>
        </p:nvSpPr>
        <p:spPr>
          <a:xfrm>
            <a:off x="1486675" y="8286452"/>
            <a:ext cx="153146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4400" b="1" dirty="0" err="1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子どもの頃の生活</a:t>
            </a:r>
            <a:r>
              <a:rPr lang="ja-JP" altLang="en-US" sz="4400" b="1" dirty="0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・</a:t>
            </a:r>
            <a:r>
              <a:rPr lang="en-US" sz="4400" b="1" dirty="0" err="1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運動習慣によって</a:t>
            </a:r>
            <a:r>
              <a:rPr lang="ja-JP" altLang="en-US" sz="4400" b="1" dirty="0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、</a:t>
            </a:r>
            <a:endParaRPr lang="en-US" altLang="ja-JP" sz="4400" b="1" dirty="0">
              <a:solidFill>
                <a:srgbClr val="000000"/>
              </a:solidFill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Source Han Serif JP Bold"/>
              <a:sym typeface="Source Han Serif JP Bold"/>
            </a:endParaRPr>
          </a:p>
          <a:p>
            <a:pPr algn="ctr">
              <a:lnSpc>
                <a:spcPts val="5179"/>
              </a:lnSpc>
            </a:pPr>
            <a:r>
              <a:rPr lang="en-US" sz="4400" b="1" dirty="0" err="1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将来大きな病気にかかりやすく</a:t>
            </a:r>
            <a:r>
              <a:rPr lang="en-US" sz="4400" b="1" dirty="0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、</a:t>
            </a:r>
          </a:p>
          <a:p>
            <a:pPr algn="ctr">
              <a:lnSpc>
                <a:spcPts val="5179"/>
              </a:lnSpc>
            </a:pPr>
            <a:r>
              <a:rPr lang="en-US" sz="4400" b="1" dirty="0" err="1">
                <a:solidFill>
                  <a:srgbClr val="000000"/>
                </a:solidFill>
                <a:latin typeface="UD デジタル 教科書体 N" panose="02020400000000000000" pitchFamily="17" charset="-128"/>
                <a:ea typeface="UD デジタル 教科書体 N" panose="02020400000000000000" pitchFamily="17" charset="-128"/>
                <a:cs typeface="Source Han Serif JP Bold"/>
                <a:sym typeface="Source Han Serif JP Bold"/>
              </a:rPr>
              <a:t>筋力が衰え、骨折や歩行困難になる可能性が大きいのです</a:t>
            </a:r>
            <a:endParaRPr lang="en-US" sz="4400" b="1" dirty="0">
              <a:solidFill>
                <a:srgbClr val="000000"/>
              </a:solidFill>
              <a:latin typeface="UD デジタル 教科書体 N" panose="02020400000000000000" pitchFamily="17" charset="-128"/>
              <a:ea typeface="UD デジタル 教科書体 N" panose="02020400000000000000" pitchFamily="17" charset="-128"/>
              <a:cs typeface="Source Han Serif JP Bold"/>
              <a:sym typeface="Source Han Serif JP Bold"/>
            </a:endParaRPr>
          </a:p>
        </p:txBody>
      </p:sp>
      <p:sp>
        <p:nvSpPr>
          <p:cNvPr id="6" name="Freeform 3"/>
          <p:cNvSpPr/>
          <p:nvPr/>
        </p:nvSpPr>
        <p:spPr>
          <a:xfrm rot="5400000">
            <a:off x="8250453" y="6667644"/>
            <a:ext cx="1787088" cy="1024801"/>
          </a:xfrm>
          <a:custGeom>
            <a:avLst/>
            <a:gdLst/>
            <a:ahLst/>
            <a:cxnLst/>
            <a:rect l="l" t="t" r="r" b="b"/>
            <a:pathLst>
              <a:path w="2282063" h="1614041">
                <a:moveTo>
                  <a:pt x="0" y="0"/>
                </a:moveTo>
                <a:lnTo>
                  <a:pt x="2282064" y="0"/>
                </a:lnTo>
                <a:lnTo>
                  <a:pt x="2282064" y="1614041"/>
                </a:lnTo>
                <a:lnTo>
                  <a:pt x="0" y="16140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529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3896" y="1257633"/>
            <a:ext cx="4225540" cy="8270630"/>
          </a:xfrm>
          <a:custGeom>
            <a:avLst/>
            <a:gdLst/>
            <a:ahLst/>
            <a:cxnLst/>
            <a:rect l="l" t="t" r="r" b="b"/>
            <a:pathLst>
              <a:path w="4225540" h="8270630">
                <a:moveTo>
                  <a:pt x="0" y="0"/>
                </a:moveTo>
                <a:lnTo>
                  <a:pt x="4225541" y="0"/>
                </a:lnTo>
                <a:lnTo>
                  <a:pt x="4225541" y="8270630"/>
                </a:lnTo>
                <a:lnTo>
                  <a:pt x="0" y="827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AutoShape 3"/>
          <p:cNvSpPr/>
          <p:nvPr/>
        </p:nvSpPr>
        <p:spPr>
          <a:xfrm flipV="1">
            <a:off x="3494499" y="3105752"/>
            <a:ext cx="646337" cy="40827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" name="AutoShape 4"/>
          <p:cNvSpPr/>
          <p:nvPr/>
        </p:nvSpPr>
        <p:spPr>
          <a:xfrm flipV="1">
            <a:off x="3170708" y="2358955"/>
            <a:ext cx="790963" cy="54781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AutoShape 5"/>
          <p:cNvSpPr/>
          <p:nvPr/>
        </p:nvSpPr>
        <p:spPr>
          <a:xfrm flipV="1">
            <a:off x="2755253" y="1806482"/>
            <a:ext cx="656511" cy="113959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AutoShape 6"/>
          <p:cNvSpPr/>
          <p:nvPr/>
        </p:nvSpPr>
        <p:spPr>
          <a:xfrm>
            <a:off x="2837987" y="6410901"/>
            <a:ext cx="808911" cy="20130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" name="AutoShape 7"/>
          <p:cNvSpPr/>
          <p:nvPr/>
        </p:nvSpPr>
        <p:spPr>
          <a:xfrm flipH="1">
            <a:off x="1256277" y="4612741"/>
            <a:ext cx="1024602" cy="12054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Freeform 8"/>
          <p:cNvSpPr/>
          <p:nvPr/>
        </p:nvSpPr>
        <p:spPr>
          <a:xfrm>
            <a:off x="6860424" y="2184168"/>
            <a:ext cx="10726793" cy="2467162"/>
          </a:xfrm>
          <a:custGeom>
            <a:avLst/>
            <a:gdLst/>
            <a:ahLst/>
            <a:cxnLst/>
            <a:rect l="l" t="t" r="r" b="b"/>
            <a:pathLst>
              <a:path w="10726793" h="2467162">
                <a:moveTo>
                  <a:pt x="0" y="0"/>
                </a:moveTo>
                <a:lnTo>
                  <a:pt x="10726792" y="0"/>
                </a:lnTo>
                <a:lnTo>
                  <a:pt x="10726792" y="2467162"/>
                </a:lnTo>
                <a:lnTo>
                  <a:pt x="0" y="2467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9" name="AutoShape 9"/>
          <p:cNvSpPr/>
          <p:nvPr/>
        </p:nvSpPr>
        <p:spPr>
          <a:xfrm flipV="1">
            <a:off x="2755632" y="7505196"/>
            <a:ext cx="891267" cy="1904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AutoShape 10"/>
          <p:cNvSpPr/>
          <p:nvPr/>
        </p:nvSpPr>
        <p:spPr>
          <a:xfrm>
            <a:off x="2833009" y="7991166"/>
            <a:ext cx="813512" cy="1615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AutoShape 11"/>
          <p:cNvSpPr/>
          <p:nvPr/>
        </p:nvSpPr>
        <p:spPr>
          <a:xfrm>
            <a:off x="2515197" y="8257666"/>
            <a:ext cx="1131323" cy="29063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" name="AutoShape 12"/>
          <p:cNvSpPr/>
          <p:nvPr/>
        </p:nvSpPr>
        <p:spPr>
          <a:xfrm>
            <a:off x="1441244" y="2358955"/>
            <a:ext cx="667531" cy="25631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" name="AutoShape 13"/>
          <p:cNvSpPr/>
          <p:nvPr/>
        </p:nvSpPr>
        <p:spPr>
          <a:xfrm flipV="1">
            <a:off x="3899136" y="4243946"/>
            <a:ext cx="6303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" name="AutoShape 14"/>
          <p:cNvSpPr/>
          <p:nvPr/>
        </p:nvSpPr>
        <p:spPr>
          <a:xfrm>
            <a:off x="3825686" y="4481230"/>
            <a:ext cx="832918" cy="38868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" name="Freeform 15"/>
          <p:cNvSpPr/>
          <p:nvPr/>
        </p:nvSpPr>
        <p:spPr>
          <a:xfrm>
            <a:off x="5293564" y="5083340"/>
            <a:ext cx="6478203" cy="4367611"/>
          </a:xfrm>
          <a:custGeom>
            <a:avLst/>
            <a:gdLst/>
            <a:ahLst/>
            <a:cxnLst/>
            <a:rect l="l" t="t" r="r" b="b"/>
            <a:pathLst>
              <a:path w="6478203" h="4367611">
                <a:moveTo>
                  <a:pt x="0" y="0"/>
                </a:moveTo>
                <a:lnTo>
                  <a:pt x="6478203" y="0"/>
                </a:lnTo>
                <a:lnTo>
                  <a:pt x="6478203" y="4367611"/>
                </a:lnTo>
                <a:lnTo>
                  <a:pt x="0" y="4367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sp>
        <p:nvSpPr>
          <p:cNvPr id="16" name="Freeform 16"/>
          <p:cNvSpPr/>
          <p:nvPr/>
        </p:nvSpPr>
        <p:spPr>
          <a:xfrm>
            <a:off x="12024294" y="5041855"/>
            <a:ext cx="6129188" cy="5137374"/>
          </a:xfrm>
          <a:custGeom>
            <a:avLst/>
            <a:gdLst/>
            <a:ahLst/>
            <a:cxnLst/>
            <a:rect l="l" t="t" r="r" b="b"/>
            <a:pathLst>
              <a:path w="6129188" h="5137374">
                <a:moveTo>
                  <a:pt x="0" y="0"/>
                </a:moveTo>
                <a:lnTo>
                  <a:pt x="6129188" y="0"/>
                </a:lnTo>
                <a:lnTo>
                  <a:pt x="6129188" y="5137374"/>
                </a:lnTo>
                <a:lnTo>
                  <a:pt x="0" y="5137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Freeform 17"/>
          <p:cNvSpPr/>
          <p:nvPr/>
        </p:nvSpPr>
        <p:spPr>
          <a:xfrm>
            <a:off x="16893562" y="6799528"/>
            <a:ext cx="731476" cy="734146"/>
          </a:xfrm>
          <a:custGeom>
            <a:avLst/>
            <a:gdLst/>
            <a:ahLst/>
            <a:cxnLst/>
            <a:rect l="l" t="t" r="r" b="b"/>
            <a:pathLst>
              <a:path w="731476" h="734146">
                <a:moveTo>
                  <a:pt x="0" y="0"/>
                </a:moveTo>
                <a:lnTo>
                  <a:pt x="731476" y="0"/>
                </a:lnTo>
                <a:lnTo>
                  <a:pt x="731476" y="734146"/>
                </a:lnTo>
                <a:lnTo>
                  <a:pt x="0" y="7341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8" name="TextBox 18"/>
          <p:cNvSpPr txBox="1"/>
          <p:nvPr/>
        </p:nvSpPr>
        <p:spPr>
          <a:xfrm>
            <a:off x="6526175" y="1431112"/>
            <a:ext cx="12037176" cy="52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9"/>
              </a:lnSpc>
            </a:pPr>
            <a:r>
              <a:rPr lang="en-US" sz="3371" dirty="0" err="1">
                <a:solidFill>
                  <a:srgbClr val="FF3131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筋肉</a:t>
            </a:r>
            <a:r>
              <a:rPr lang="en-US" sz="3371" dirty="0" err="1">
                <a:solidFill>
                  <a:srgbClr val="00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とは</a:t>
            </a:r>
            <a:r>
              <a:rPr lang="ja-JP" altLang="en-US" sz="3371" dirty="0">
                <a:solidFill>
                  <a:srgbClr val="00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・・・</a:t>
            </a:r>
            <a:r>
              <a:rPr lang="ja-JP" altLang="en-US" sz="3371" b="1" dirty="0">
                <a:solidFill>
                  <a:srgbClr val="FF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様々な器官を動かす</a:t>
            </a:r>
            <a:r>
              <a:rPr lang="en-US" sz="3371" dirty="0" err="1">
                <a:solidFill>
                  <a:srgbClr val="00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重要な役割を果たしている</a:t>
            </a:r>
            <a:endParaRPr lang="en-US" sz="3371" dirty="0">
              <a:solidFill>
                <a:srgbClr val="000000"/>
              </a:solidFill>
              <a:latin typeface="みかちゃん"/>
              <a:ea typeface="みかちゃん"/>
              <a:cs typeface="みかちゃん"/>
              <a:sym typeface="みかちゃ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854704" y="68943"/>
            <a:ext cx="12298778" cy="117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6917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体の</a:t>
            </a:r>
            <a:r>
              <a:rPr lang="en-US" sz="6917">
                <a:solidFill>
                  <a:srgbClr val="FF3131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筋肉</a:t>
            </a:r>
            <a:r>
              <a:rPr lang="en-US" sz="6917">
                <a:solidFill>
                  <a:srgbClr val="000000"/>
                </a:solidFill>
                <a:latin typeface="桜鯰フォント"/>
                <a:ea typeface="桜鯰フォント"/>
                <a:cs typeface="桜鯰フォント"/>
                <a:sym typeface="桜鯰フォント"/>
              </a:rPr>
              <a:t>はどうなっているの？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70708" y="1212788"/>
            <a:ext cx="1096492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大胸筋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61671" y="1927155"/>
            <a:ext cx="1202667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三角筋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044357" y="2644705"/>
            <a:ext cx="1818764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上腕二頭筋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735766" y="6367729"/>
            <a:ext cx="1746050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大腿四頭筋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52510" y="5898478"/>
            <a:ext cx="1024602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腹直筋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57621" y="2705333"/>
            <a:ext cx="2569970" cy="1493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4"/>
              </a:lnSpc>
            </a:pPr>
            <a:r>
              <a:rPr lang="en-US" sz="6096" b="1" dirty="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骨格筋</a:t>
            </a:r>
            <a:endParaRPr lang="en-US" sz="6096" b="1" dirty="0">
              <a:solidFill>
                <a:srgbClr val="000000"/>
              </a:solidFill>
              <a:latin typeface="にくまる"/>
              <a:ea typeface="にくまる"/>
              <a:cs typeface="にくまる"/>
              <a:sym typeface="にくまる"/>
            </a:endParaRPr>
          </a:p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dirty="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体を動かす筋肉</a:t>
            </a:r>
            <a:endParaRPr lang="en-US" sz="2300" dirty="0">
              <a:solidFill>
                <a:srgbClr val="000000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599417" y="2705333"/>
            <a:ext cx="3345183" cy="1493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4"/>
              </a:lnSpc>
            </a:pPr>
            <a:r>
              <a:rPr lang="en-US" sz="6096" b="1" dirty="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心筋</a:t>
            </a:r>
            <a:endParaRPr lang="en-US" sz="6096" b="1" dirty="0">
              <a:solidFill>
                <a:srgbClr val="000000"/>
              </a:solidFill>
              <a:latin typeface="にくまる"/>
              <a:ea typeface="にくまる"/>
              <a:cs typeface="にくまる"/>
              <a:sym typeface="にくまる"/>
            </a:endParaRPr>
          </a:p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296" dirty="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胃や腸、血管にある筋肉</a:t>
            </a:r>
            <a:endParaRPr lang="en-US" sz="2296" dirty="0">
              <a:solidFill>
                <a:srgbClr val="000000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230212" y="2705333"/>
            <a:ext cx="2663349" cy="14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4"/>
              </a:lnSpc>
            </a:pPr>
            <a:r>
              <a:rPr lang="ja-JP" altLang="en-US" sz="6096" b="1" dirty="0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平滑</a:t>
            </a:r>
            <a:r>
              <a:rPr lang="en-US" sz="6096" b="1" dirty="0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筋</a:t>
            </a:r>
          </a:p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296" dirty="0" err="1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心臓だけにある筋肉</a:t>
            </a:r>
            <a:endParaRPr lang="en-US" sz="2296" dirty="0">
              <a:solidFill>
                <a:srgbClr val="000000"/>
              </a:solidFill>
              <a:latin typeface="にくまる"/>
              <a:ea typeface="にくまる"/>
              <a:cs typeface="にくまる"/>
              <a:sym typeface="にくまる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785459" y="2236943"/>
            <a:ext cx="2701941" cy="423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4"/>
              </a:lnSpc>
              <a:spcBef>
                <a:spcPct val="0"/>
              </a:spcBef>
            </a:pPr>
            <a:r>
              <a:rPr lang="en-US" sz="2696" dirty="0">
                <a:solidFill>
                  <a:srgbClr val="00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3つの筋肉の種類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-38710" y="9604463"/>
            <a:ext cx="5753395" cy="42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4"/>
              </a:lnSpc>
              <a:spcBef>
                <a:spcPct val="0"/>
              </a:spcBef>
            </a:pPr>
            <a:r>
              <a:rPr lang="en-US" sz="2496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細い筋繊維の集まりでできている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894536" y="7260721"/>
            <a:ext cx="1500820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前脛骨筋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802961" y="7846657"/>
            <a:ext cx="1385286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長趾伸筋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899640" y="8432592"/>
            <a:ext cx="1076444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ヒラメ筋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03896" y="2049618"/>
            <a:ext cx="1054662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僧帽筋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658603" y="3999472"/>
            <a:ext cx="937749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伸筋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755281" y="4625436"/>
            <a:ext cx="726535" cy="423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 err="1">
                <a:solidFill>
                  <a:srgbClr val="000000"/>
                </a:solidFill>
                <a:latin typeface="ほのかアンティーク丸"/>
                <a:ea typeface="ほのかアンティーク丸"/>
                <a:cs typeface="ほのかアンティーク丸"/>
                <a:sym typeface="ほのかアンティーク丸"/>
              </a:rPr>
              <a:t>屈筋</a:t>
            </a:r>
            <a:endParaRPr lang="en-US" sz="2500" dirty="0">
              <a:solidFill>
                <a:srgbClr val="000000"/>
              </a:solidFill>
              <a:latin typeface="ほのかアンティーク丸"/>
              <a:ea typeface="ほのかアンティーク丸"/>
              <a:cs typeface="ほのかアンティーク丸"/>
              <a:sym typeface="ほのかアンティーク丸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6409466" y="6377092"/>
            <a:ext cx="4953840" cy="61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4"/>
              </a:lnSpc>
            </a:pPr>
            <a:r>
              <a:rPr lang="en-US" sz="3600" spc="21" dirty="0" err="1">
                <a:solidFill>
                  <a:srgbClr val="FF751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体温を調節する</a:t>
            </a:r>
            <a:endParaRPr lang="en-US" sz="3600" spc="21" dirty="0">
              <a:solidFill>
                <a:srgbClr val="FF751F"/>
              </a:solidFill>
              <a:latin typeface="けいふぉんと"/>
              <a:ea typeface="けいふぉんと"/>
              <a:cs typeface="けいふぉんと"/>
              <a:sym typeface="けいふぉんと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528923" y="7869912"/>
            <a:ext cx="6580066" cy="60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1"/>
              </a:lnSpc>
            </a:pPr>
            <a:r>
              <a:rPr lang="en-US" sz="3612" spc="21">
                <a:solidFill>
                  <a:srgbClr val="FF751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血液の循環を助ける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96353" y="7128408"/>
            <a:ext cx="6580066" cy="60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1"/>
              </a:lnSpc>
            </a:pPr>
            <a:r>
              <a:rPr lang="en-US" sz="3612" spc="21" dirty="0" err="1">
                <a:solidFill>
                  <a:srgbClr val="FF751F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骨を強くする</a:t>
            </a:r>
            <a:endParaRPr lang="en-US" sz="3612" spc="21" dirty="0">
              <a:solidFill>
                <a:srgbClr val="FF751F"/>
              </a:solidFill>
              <a:latin typeface="けいふぉんと"/>
              <a:ea typeface="けいふぉんと"/>
              <a:cs typeface="けいふぉんと"/>
              <a:sym typeface="けいふぉんと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419123" y="5758823"/>
            <a:ext cx="2808468" cy="465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4"/>
              </a:lnSpc>
              <a:spcBef>
                <a:spcPct val="0"/>
              </a:spcBef>
            </a:pPr>
            <a:r>
              <a:rPr lang="en-US" sz="2996" dirty="0" err="1">
                <a:solidFill>
                  <a:srgbClr val="000000"/>
                </a:solidFill>
                <a:latin typeface="みかちゃん"/>
                <a:ea typeface="みかちゃん"/>
                <a:cs typeface="みかちゃん"/>
                <a:sym typeface="みかちゃん"/>
              </a:rPr>
              <a:t>筋肉のはたらき</a:t>
            </a:r>
            <a:endParaRPr lang="en-US" sz="2996" dirty="0">
              <a:solidFill>
                <a:srgbClr val="000000"/>
              </a:solidFill>
              <a:latin typeface="みかちゃん"/>
              <a:ea typeface="みかちゃん"/>
              <a:cs typeface="みかちゃん"/>
              <a:sym typeface="みかちゃん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377416" y="5329732"/>
            <a:ext cx="5422943" cy="181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2"/>
              </a:lnSpc>
            </a:pPr>
            <a:r>
              <a:rPr lang="en-US" sz="3497" spc="20">
                <a:solidFill>
                  <a:srgbClr val="FF3131"/>
                </a:solidFill>
                <a:latin typeface="にくまる"/>
                <a:ea typeface="にくまる"/>
                <a:cs typeface="にくまる"/>
                <a:sym typeface="にくまる"/>
              </a:rPr>
              <a:t>筋力トレーニングで</a:t>
            </a:r>
          </a:p>
          <a:p>
            <a:pPr algn="ctr">
              <a:lnSpc>
                <a:spcPts val="4862"/>
              </a:lnSpc>
            </a:pPr>
            <a:r>
              <a:rPr lang="en-US" sz="3497" spc="20">
                <a:solidFill>
                  <a:srgbClr val="FF3131"/>
                </a:solidFill>
                <a:latin typeface="にくまる"/>
                <a:ea typeface="にくまる"/>
                <a:cs typeface="にくまる"/>
                <a:sym typeface="にくまる"/>
              </a:rPr>
              <a:t>様々な部位の筋力を向上！</a:t>
            </a:r>
          </a:p>
          <a:p>
            <a:pPr algn="ctr">
              <a:lnSpc>
                <a:spcPts val="4862"/>
              </a:lnSpc>
            </a:pPr>
            <a:r>
              <a:rPr lang="en-US" sz="3497" spc="20">
                <a:solidFill>
                  <a:srgbClr val="FF3131"/>
                </a:solidFill>
                <a:latin typeface="にくまる"/>
                <a:ea typeface="にくまる"/>
                <a:cs typeface="にくまる"/>
                <a:sym typeface="にくまる"/>
              </a:rPr>
              <a:t>  健康維持！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449665" y="7172138"/>
            <a:ext cx="5278446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にくまる"/>
                <a:ea typeface="にくまる"/>
                <a:cs typeface="にくまる"/>
                <a:sym typeface="にくまる"/>
              </a:rPr>
              <a:t>週2～3回でＯＫ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449665" y="7828728"/>
            <a:ext cx="5278446" cy="993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>
                <a:solidFill>
                  <a:srgbClr val="000000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筋繊維が伸縮し、繰り返し行うと</a:t>
            </a:r>
          </a:p>
          <a:p>
            <a:pPr algn="ctr">
              <a:lnSpc>
                <a:spcPts val="3990"/>
              </a:lnSpc>
            </a:pPr>
            <a:r>
              <a:rPr lang="en-US" sz="2850">
                <a:solidFill>
                  <a:srgbClr val="000000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筋肉がつきます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44D70F-EC57-5C16-A148-AAD1915397D6}"/>
              </a:ext>
            </a:extLst>
          </p:cNvPr>
          <p:cNvSpPr txBox="1"/>
          <p:nvPr/>
        </p:nvSpPr>
        <p:spPr>
          <a:xfrm>
            <a:off x="4485687" y="303934"/>
            <a:ext cx="931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/>
              <a:t>【</a:t>
            </a:r>
            <a:r>
              <a:rPr kumimoji="1" lang="ja-JP" altLang="en-US" sz="4800" dirty="0"/>
              <a:t>日常の運動に関する参考資料</a:t>
            </a:r>
            <a:r>
              <a:rPr kumimoji="1" lang="en-US" altLang="ja-JP" sz="4800" dirty="0"/>
              <a:t>】</a:t>
            </a:r>
            <a:endParaRPr kumimoji="1" lang="ja-JP" altLang="en-US" sz="48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BB88EFC-CBD6-5735-CB80-42BECAC4E4F5}"/>
              </a:ext>
            </a:extLst>
          </p:cNvPr>
          <p:cNvGrpSpPr/>
          <p:nvPr/>
        </p:nvGrpSpPr>
        <p:grpSpPr>
          <a:xfrm>
            <a:off x="990599" y="1398916"/>
            <a:ext cx="16611600" cy="1236381"/>
            <a:chOff x="990600" y="1253586"/>
            <a:chExt cx="16611600" cy="1236381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54BC547-3B34-3A53-ECA9-B269EE70FD16}"/>
                </a:ext>
              </a:extLst>
            </p:cNvPr>
            <p:cNvSpPr txBox="1"/>
            <p:nvPr/>
          </p:nvSpPr>
          <p:spPr>
            <a:xfrm>
              <a:off x="990600" y="1253586"/>
              <a:ext cx="1234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/>
                <a:t>◆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健康づくりのための身体・運動ガイド２０２３（厚生労働省）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4DF81940-AAE2-2545-ADBD-CAEA1C4DD480}"/>
                </a:ext>
              </a:extLst>
            </p:cNvPr>
            <p:cNvSpPr txBox="1"/>
            <p:nvPr/>
          </p:nvSpPr>
          <p:spPr>
            <a:xfrm>
              <a:off x="1524000" y="1905192"/>
              <a:ext cx="16078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https://www.mhlw.go.jp/stf/seisakunitsuite/bunya/kenkou_iryou/kenkou/undou/index.html</a:t>
              </a:r>
              <a:endParaRPr lang="ja-JP" altLang="en-US" sz="3200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E4E9234-5051-BC97-1BB5-2E39A55149C9}"/>
              </a:ext>
            </a:extLst>
          </p:cNvPr>
          <p:cNvGrpSpPr/>
          <p:nvPr/>
        </p:nvGrpSpPr>
        <p:grpSpPr>
          <a:xfrm>
            <a:off x="990598" y="3192651"/>
            <a:ext cx="16611601" cy="1236381"/>
            <a:chOff x="990599" y="1253586"/>
            <a:chExt cx="16611601" cy="123638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2A71989-3AE3-736B-8773-A5A6F5AE0C40}"/>
                </a:ext>
              </a:extLst>
            </p:cNvPr>
            <p:cNvSpPr txBox="1"/>
            <p:nvPr/>
          </p:nvSpPr>
          <p:spPr>
            <a:xfrm>
              <a:off x="990599" y="1253586"/>
              <a:ext cx="16456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/>
                <a:t>◆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数字で見る！スポーツで身体に起こる気になる「</a:t>
              </a:r>
              <a:r>
                <a:rPr kumimoji="1" lang="en-US" altLang="ja-JP" sz="3600" dirty="0">
                  <a:highlight>
                    <a:srgbClr val="FFEBAB"/>
                  </a:highlight>
                </a:rPr>
                <a:t>6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」つのデータ（スポーツ庁）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B7E2D0-4668-F547-F483-92BFC63C0A7F}"/>
                </a:ext>
              </a:extLst>
            </p:cNvPr>
            <p:cNvSpPr txBox="1"/>
            <p:nvPr/>
          </p:nvSpPr>
          <p:spPr>
            <a:xfrm>
              <a:off x="1524000" y="1905192"/>
              <a:ext cx="16078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https://sports.go.jp/special/value-sports/post-29.html</a:t>
              </a:r>
              <a:endParaRPr lang="ja-JP" altLang="en-US" sz="3200" dirty="0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BC644A0-662E-4E55-3B48-46E04870222F}"/>
              </a:ext>
            </a:extLst>
          </p:cNvPr>
          <p:cNvGrpSpPr/>
          <p:nvPr/>
        </p:nvGrpSpPr>
        <p:grpSpPr>
          <a:xfrm>
            <a:off x="990598" y="4803987"/>
            <a:ext cx="16611601" cy="1236381"/>
            <a:chOff x="990599" y="1253586"/>
            <a:chExt cx="16611601" cy="1236381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295F80F-99C4-A750-0892-DA11F119B432}"/>
                </a:ext>
              </a:extLst>
            </p:cNvPr>
            <p:cNvSpPr txBox="1"/>
            <p:nvPr/>
          </p:nvSpPr>
          <p:spPr>
            <a:xfrm>
              <a:off x="990599" y="1253586"/>
              <a:ext cx="16456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/>
                <a:t>◆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プラス「</a:t>
              </a:r>
              <a:r>
                <a:rPr kumimoji="1" lang="en-US" altLang="ja-JP" sz="3600" dirty="0">
                  <a:highlight>
                    <a:srgbClr val="FFEBAB"/>
                  </a:highlight>
                </a:rPr>
                <a:t>10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」分のウォーキングから始めるストレス対策（スポーツ庁）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32A7F9B-A6A9-2BD6-0660-B159C8A349D0}"/>
                </a:ext>
              </a:extLst>
            </p:cNvPr>
            <p:cNvSpPr txBox="1"/>
            <p:nvPr/>
          </p:nvSpPr>
          <p:spPr>
            <a:xfrm>
              <a:off x="1524000" y="1905192"/>
              <a:ext cx="16078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https://sports.go.jp/special/value-sports/plus-10-minutes-walking.html</a:t>
              </a:r>
              <a:endParaRPr lang="ja-JP" altLang="en-US" sz="3200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AD4013B-4FA3-5806-BB0E-7034D06A7F6D}"/>
              </a:ext>
            </a:extLst>
          </p:cNvPr>
          <p:cNvGrpSpPr/>
          <p:nvPr/>
        </p:nvGrpSpPr>
        <p:grpSpPr>
          <a:xfrm>
            <a:off x="990598" y="6415323"/>
            <a:ext cx="16611601" cy="1236381"/>
            <a:chOff x="990599" y="1253586"/>
            <a:chExt cx="16611601" cy="1236381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AC154CB3-72CD-6F91-841F-52EA0D9DEE7B}"/>
                </a:ext>
              </a:extLst>
            </p:cNvPr>
            <p:cNvSpPr txBox="1"/>
            <p:nvPr/>
          </p:nvSpPr>
          <p:spPr>
            <a:xfrm>
              <a:off x="990599" y="1253586"/>
              <a:ext cx="16456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/>
                <a:t>◆</a:t>
              </a:r>
              <a:r>
                <a:rPr kumimoji="1" lang="ja-JP" altLang="en-US" sz="3600" dirty="0">
                  <a:highlight>
                    <a:srgbClr val="FFEBAB"/>
                  </a:highlight>
                </a:rPr>
                <a:t>運動プログラム（青森県教育庁スポーツ健康課）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9D1E79B-036C-B3D1-12AA-FC880F0612E5}"/>
                </a:ext>
              </a:extLst>
            </p:cNvPr>
            <p:cNvSpPr txBox="1"/>
            <p:nvPr/>
          </p:nvSpPr>
          <p:spPr>
            <a:xfrm>
              <a:off x="1524000" y="1905192"/>
              <a:ext cx="160782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3200" dirty="0"/>
                <a:t>https://www.pref.aomori.lg.jp/soshiki/kyoiku/e-sports/exerciseprogram.html</a:t>
              </a:r>
              <a:endParaRPr lang="ja-JP" altLang="en-US" sz="3200" dirty="0"/>
            </a:p>
          </p:txBody>
        </p:sp>
      </p:grpSp>
      <p:pic>
        <p:nvPicPr>
          <p:cNvPr id="18" name="図 17" descr="ロゴ&#10;&#10;AI 生成コンテンツは誤りを含む可能性があります。">
            <a:extLst>
              <a:ext uri="{FF2B5EF4-FFF2-40B4-BE49-F238E27FC236}">
                <a16:creationId xmlns:a16="http://schemas.microsoft.com/office/drawing/2014/main" id="{CD8F1F8F-284F-34AE-73D7-BA78203B6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468" y="6066743"/>
            <a:ext cx="2707066" cy="3919831"/>
          </a:xfrm>
          <a:prstGeom prst="rect">
            <a:avLst/>
          </a:prstGeom>
        </p:spPr>
      </p:pic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86E4B477-5DFE-87F6-D921-9529CC67CFCF}"/>
              </a:ext>
            </a:extLst>
          </p:cNvPr>
          <p:cNvSpPr/>
          <p:nvPr/>
        </p:nvSpPr>
        <p:spPr>
          <a:xfrm>
            <a:off x="1273368" y="8236478"/>
            <a:ext cx="13854330" cy="1577460"/>
          </a:xfrm>
          <a:prstGeom prst="wedgeRectCallout">
            <a:avLst>
              <a:gd name="adj1" fmla="val 53342"/>
              <a:gd name="adj2" fmla="val -3256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B9C7DC5-B61D-F5CD-D979-8FCCAA106253}"/>
              </a:ext>
            </a:extLst>
          </p:cNvPr>
          <p:cNvSpPr txBox="1"/>
          <p:nvPr/>
        </p:nvSpPr>
        <p:spPr>
          <a:xfrm>
            <a:off x="1552134" y="8301933"/>
            <a:ext cx="133350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00FF"/>
                </a:solidFill>
              </a:rPr>
              <a:t>「運動を行うことの大切さ」</a:t>
            </a:r>
            <a:r>
              <a:rPr kumimoji="1" lang="ja-JP" altLang="en-US" sz="4400" dirty="0"/>
              <a:t>や</a:t>
            </a:r>
            <a:r>
              <a:rPr kumimoji="1" lang="ja-JP" altLang="en-US" sz="4400" b="1" dirty="0">
                <a:solidFill>
                  <a:srgbClr val="0000FF"/>
                </a:solidFill>
              </a:rPr>
              <a:t>「なぜ運動が必要なのか」</a:t>
            </a:r>
            <a:r>
              <a:rPr kumimoji="1" lang="ja-JP" altLang="en-US" sz="4400" dirty="0"/>
              <a:t>について調べてみよう！！</a:t>
            </a:r>
          </a:p>
        </p:txBody>
      </p:sp>
    </p:spTree>
    <p:extLst>
      <p:ext uri="{BB962C8B-B14F-4D97-AF65-F5344CB8AC3E}">
        <p14:creationId xmlns:p14="http://schemas.microsoft.com/office/powerpoint/2010/main" val="192181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9F570-C9C5-442F-82CC-8FB7D044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40" y="571958"/>
            <a:ext cx="15880521" cy="1386891"/>
          </a:xfr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anchor="ctr" anchorCtr="0"/>
          <a:lstStyle/>
          <a:p>
            <a:r>
              <a:rPr kumimoji="1"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少し息が上がる程度以上の身体活動を１日</a:t>
            </a:r>
            <a:r>
              <a:rPr kumimoji="1" lang="en-US" altLang="ja-JP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60</a:t>
            </a:r>
            <a:r>
              <a:rPr kumimoji="1"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分以上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1B9B6F6-AE1E-4755-A456-1EA168116079}"/>
              </a:ext>
            </a:extLst>
          </p:cNvPr>
          <p:cNvSpPr/>
          <p:nvPr/>
        </p:nvSpPr>
        <p:spPr>
          <a:xfrm>
            <a:off x="1203737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軽い筋トレ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5B8C759-5985-4354-8B96-8B3ABBAAB7FF}"/>
              </a:ext>
            </a:extLst>
          </p:cNvPr>
          <p:cNvSpPr/>
          <p:nvPr/>
        </p:nvSpPr>
        <p:spPr>
          <a:xfrm>
            <a:off x="1203737" y="6866336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自転車に乗る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84E3E95-496C-4E7C-8A3B-8F49897F226C}"/>
              </a:ext>
            </a:extLst>
          </p:cNvPr>
          <p:cNvSpPr/>
          <p:nvPr/>
        </p:nvSpPr>
        <p:spPr>
          <a:xfrm>
            <a:off x="13877779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卓球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1EB2100-B9F5-42FB-BFA9-7AE4BA5447B8}"/>
              </a:ext>
            </a:extLst>
          </p:cNvPr>
          <p:cNvSpPr/>
          <p:nvPr/>
        </p:nvSpPr>
        <p:spPr>
          <a:xfrm>
            <a:off x="9564203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バレーボール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995767F-70BA-4FFE-A34D-C4DD1E0E1098}"/>
              </a:ext>
            </a:extLst>
          </p:cNvPr>
          <p:cNvSpPr/>
          <p:nvPr/>
        </p:nvSpPr>
        <p:spPr>
          <a:xfrm>
            <a:off x="5383969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テニス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368BEC4-F050-4C95-A295-241AAED564D3}"/>
              </a:ext>
            </a:extLst>
          </p:cNvPr>
          <p:cNvSpPr/>
          <p:nvPr/>
        </p:nvSpPr>
        <p:spPr>
          <a:xfrm>
            <a:off x="5383969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散歩</a:t>
            </a:r>
            <a:endParaRPr kumimoji="1" lang="en-US" altLang="ja-JP" sz="36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徒歩通学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981CA01-9E6C-44CA-9549-3A177217D771}"/>
              </a:ext>
            </a:extLst>
          </p:cNvPr>
          <p:cNvSpPr/>
          <p:nvPr/>
        </p:nvSpPr>
        <p:spPr>
          <a:xfrm>
            <a:off x="9564200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風呂そうじ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89A7C09-7C60-43C3-93C1-A3D1F3682E52}"/>
              </a:ext>
            </a:extLst>
          </p:cNvPr>
          <p:cNvSpPr/>
          <p:nvPr/>
        </p:nvSpPr>
        <p:spPr>
          <a:xfrm>
            <a:off x="13877779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ダンス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B38B77-A96F-41C0-A048-7C0A54A030EB}"/>
              </a:ext>
            </a:extLst>
          </p:cNvPr>
          <p:cNvSpPr/>
          <p:nvPr/>
        </p:nvSpPr>
        <p:spPr>
          <a:xfrm>
            <a:off x="1204537" y="2269970"/>
            <a:ext cx="9729908" cy="78483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ja-JP" alt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少し息が上がる程度以上の身体活動の例</a:t>
            </a:r>
          </a:p>
        </p:txBody>
      </p:sp>
      <p:sp>
        <p:nvSpPr>
          <p:cNvPr id="4" name="AutoShape 2" descr="泳ぐ棒人間のイラスト（水中）">
            <a:extLst>
              <a:ext uri="{FF2B5EF4-FFF2-40B4-BE49-F238E27FC236}">
                <a16:creationId xmlns:a16="http://schemas.microsoft.com/office/drawing/2014/main" id="{DB0CCF12-B850-4D89-A1C7-01F808848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ja-JP" altLang="en-US" sz="2700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EA434BC8-6E7F-414F-83C9-C31D59043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43" b="75098" l="18457" r="81055">
                        <a14:foregroundMark x1="27539" y1="43848" x2="27539" y2="43848"/>
                        <a14:foregroundMark x1="22754" y1="43066" x2="22754" y2="43066"/>
                        <a14:foregroundMark x1="24316" y1="40625" x2="24316" y2="40625"/>
                        <a14:foregroundMark x1="27539" y1="41406" x2="27539" y2="41406"/>
                        <a14:foregroundMark x1="27539" y1="45410" x2="27539" y2="45410"/>
                        <a14:foregroundMark x1="23535" y1="47852" x2="23535" y2="47852"/>
                        <a14:foregroundMark x1="20313" y1="40625" x2="20313" y2="40625"/>
                        <a14:foregroundMark x1="26758" y1="43848" x2="26758" y2="43848"/>
                        <a14:foregroundMark x1="29883" y1="46289" x2="29883" y2="46289"/>
                        <a14:foregroundMark x1="29883" y1="43848" x2="29883" y2="43848"/>
                        <a14:foregroundMark x1="28320" y1="45410" x2="28320" y2="45410"/>
                        <a14:foregroundMark x1="54004" y1="19043" x2="54004" y2="19043"/>
                        <a14:foregroundMark x1="78027" y1="74316" x2="78027" y2="74316"/>
                        <a14:foregroundMark x1="52344" y1="75098" x2="52344" y2="75098"/>
                        <a14:foregroundMark x1="81152" y1="74316" x2="81152" y2="74316"/>
                        <a14:foregroundMark x1="23535" y1="43848" x2="23535" y2="43848"/>
                        <a14:foregroundMark x1="21094" y1="43066" x2="21094" y2="43066"/>
                        <a14:foregroundMark x1="21094" y1="42188" x2="21094" y2="42188"/>
                        <a14:foregroundMark x1="23535" y1="40625" x2="23535" y2="40625"/>
                        <a14:foregroundMark x1="29102" y1="43066" x2="29102" y2="43066"/>
                        <a14:foregroundMark x1="26758" y1="48633" x2="26758" y2="48633"/>
                        <a14:foregroundMark x1="21094" y1="48633" x2="21094" y2="48633"/>
                        <a14:foregroundMark x1="18750" y1="47070" x2="18750" y2="47070"/>
                        <a14:foregroundMark x1="20313" y1="47852" x2="20313" y2="47852"/>
                        <a14:foregroundMark x1="26758" y1="47852" x2="26758" y2="47852"/>
                        <a14:foregroundMark x1="25879" y1="41406" x2="25879" y2="41406"/>
                        <a14:foregroundMark x1="25879" y1="41406" x2="25879" y2="41406"/>
                        <a14:foregroundMark x1="21094" y1="39844" x2="21094" y2="39844"/>
                        <a14:foregroundMark x1="20313" y1="43066" x2="20313" y2="43066"/>
                        <a14:foregroundMark x1="25879" y1="42188" x2="25879" y2="42188"/>
                        <a14:foregroundMark x1="25879" y1="39063" x2="25879" y2="39063"/>
                        <a14:foregroundMark x1="23535" y1="39063" x2="23535" y2="39063"/>
                        <a14:foregroundMark x1="21094" y1="39063" x2="21094" y2="39063"/>
                        <a14:foregroundMark x1="19531" y1="43066" x2="19531" y2="43066"/>
                        <a14:foregroundMark x1="21094" y1="48633" x2="21094" y2="48633"/>
                        <a14:foregroundMark x1="19531" y1="46289" x2="19531" y2="46289"/>
                        <a14:foregroundMark x1="29883" y1="43848" x2="29883" y2="43848"/>
                        <a14:foregroundMark x1="29102" y1="43848" x2="29102" y2="43848"/>
                        <a14:foregroundMark x1="20313" y1="47070" x2="20313" y2="47070"/>
                        <a14:foregroundMark x1="18457" y1="46094" x2="18457" y2="46094"/>
                        <a14:foregroundMark x1="24121" y1="41309" x2="24121" y2="41309"/>
                        <a14:foregroundMark x1="24609" y1="41309" x2="24609" y2="41309"/>
                        <a14:foregroundMark x1="25586" y1="40820" x2="25586" y2="40820"/>
                        <a14:foregroundMark x1="22266" y1="39941" x2="22266" y2="39941"/>
                        <a14:foregroundMark x1="20801" y1="40430" x2="20801" y2="40430"/>
                        <a14:foregroundMark x1="19336" y1="41309" x2="19336" y2="41309"/>
                        <a14:foregroundMark x1="19824" y1="42285" x2="19824" y2="42285"/>
                        <a14:foregroundMark x1="20801" y1="48438" x2="20801" y2="48438"/>
                        <a14:foregroundMark x1="19824" y1="47559" x2="19824" y2="47559"/>
                        <a14:foregroundMark x1="28418" y1="39941" x2="28418" y2="39941"/>
                        <a14:foregroundMark x1="30273" y1="42773" x2="30273" y2="42773"/>
                        <a14:foregroundMark x1="26953" y1="39453" x2="26953" y2="39453"/>
                        <a14:foregroundMark x1="24609" y1="38965" x2="24609" y2="38965"/>
                        <a14:foregroundMark x1="21777" y1="38965" x2="21777" y2="38965"/>
                        <a14:foregroundMark x1="21289" y1="39453" x2="21289" y2="39453"/>
                        <a14:foregroundMark x1="19824" y1="39941" x2="19824" y2="39941"/>
                        <a14:foregroundMark x1="19824" y1="41309" x2="19824" y2="41309"/>
                        <a14:foregroundMark x1="18848" y1="42285" x2="18848" y2="42285"/>
                        <a14:foregroundMark x1="19336" y1="44238" x2="19336" y2="44238"/>
                        <a14:foregroundMark x1="19336" y1="45605" x2="19336" y2="45605"/>
                        <a14:foregroundMark x1="30762" y1="43262" x2="30762" y2="43262"/>
                        <a14:foregroundMark x1="29785" y1="41309" x2="29785" y2="41309"/>
                        <a14:foregroundMark x1="27930" y1="38477" x2="27930" y2="38477"/>
                        <a14:foregroundMark x1="29785" y1="40820" x2="29785" y2="40820"/>
                        <a14:foregroundMark x1="23633" y1="37988" x2="23633" y2="37988"/>
                        <a14:foregroundMark x1="28906" y1="38477" x2="28906" y2="38477"/>
                        <a14:foregroundMark x1="30762" y1="42285" x2="30762" y2="42285"/>
                        <a14:foregroundMark x1="30762" y1="42285" x2="30762" y2="42285"/>
                        <a14:foregroundMark x1="30762" y1="43262" x2="30762" y2="43262"/>
                        <a14:foregroundMark x1="30762" y1="44629" x2="30762" y2="44629"/>
                      </a14:backgroundRemoval>
                    </a14:imgEffect>
                  </a14:imgLayer>
                </a14:imgProps>
              </a:ext>
            </a:extLst>
          </a:blip>
          <a:srcRect l="14746" t="13075" r="12901" b="19776"/>
          <a:stretch>
            <a:fillRect/>
          </a:stretch>
        </p:blipFill>
        <p:spPr>
          <a:xfrm>
            <a:off x="10149309" y="4088675"/>
            <a:ext cx="1998300" cy="185455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752E23A-2AA1-40CA-9CA1-4FB7533F0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3027" r="94141">
                        <a14:foregroundMark x1="7520" y1="40820" x2="7520" y2="40820"/>
                        <a14:foregroundMark x1="44531" y1="31250" x2="44531" y2="31250"/>
                        <a14:foregroundMark x1="12598" y1="42773" x2="12598" y2="42773"/>
                        <a14:foregroundMark x1="27344" y1="37012" x2="27344" y2="37012"/>
                        <a14:foregroundMark x1="38184" y1="29297" x2="38184" y2="29297"/>
                        <a14:foregroundMark x1="39453" y1="29297" x2="39453" y2="29297"/>
                        <a14:foregroundMark x1="49023" y1="49121" x2="49023" y2="49121"/>
                        <a14:foregroundMark x1="69434" y1="66309" x2="69434" y2="66309"/>
                        <a14:foregroundMark x1="94238" y1="66992" x2="94238" y2="66992"/>
                        <a14:foregroundMark x1="33691" y1="26758" x2="33691" y2="26758"/>
                        <a14:foregroundMark x1="68750" y1="27441" x2="68750" y2="27441"/>
                        <a14:foregroundMark x1="48340" y1="21680" x2="48340" y2="21680"/>
                        <a14:foregroundMark x1="49609" y1="23633" x2="49609" y2="23633"/>
                        <a14:foregroundMark x1="24121" y1="28027" x2="24121" y2="28027"/>
                        <a14:foregroundMark x1="29199" y1="22949" x2="29199" y2="22949"/>
                        <a14:foregroundMark x1="29883" y1="23633" x2="29883" y2="23633"/>
                        <a14:foregroundMark x1="52832" y1="32520" x2="52832" y2="32520"/>
                        <a14:foregroundMark x1="53418" y1="31934" x2="53418" y2="31934"/>
                        <a14:foregroundMark x1="31152" y1="38281" x2="31152" y2="38281"/>
                        <a14:foregroundMark x1="37500" y1="35059" x2="37500" y2="35059"/>
                        <a14:foregroundMark x1="43848" y1="40820" x2="43848" y2="40820"/>
                        <a14:foregroundMark x1="61719" y1="46582" x2="61719" y2="46582"/>
                        <a14:foregroundMark x1="60449" y1="55469" x2="60449" y2="55469"/>
                        <a14:foregroundMark x1="29883" y1="78418" x2="29883" y2="78418"/>
                        <a14:foregroundMark x1="61133" y1="59961" x2="61133" y2="59961"/>
                        <a14:foregroundMark x1="79004" y1="70117" x2="79004" y2="70117"/>
                        <a14:foregroundMark x1="75781" y1="70117" x2="75781" y2="70117"/>
                        <a14:foregroundMark x1="77637" y1="70117" x2="77637" y2="70117"/>
                        <a14:foregroundMark x1="79004" y1="69531" x2="79004" y2="69531"/>
                        <a14:foregroundMark x1="3027" y1="45313" x2="3027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6754" y="7217919"/>
            <a:ext cx="2621373" cy="262137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1654FB3-D8F1-42CD-A669-E83BA563FB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5762" r="89941">
                        <a14:foregroundMark x1="63086" y1="20117" x2="63086" y2="20117"/>
                        <a14:foregroundMark x1="42090" y1="37207" x2="42090" y2="37207"/>
                        <a14:foregroundMark x1="27441" y1="42773" x2="27441" y2="42773"/>
                        <a14:foregroundMark x1="28418" y1="53027" x2="28418" y2="53027"/>
                        <a14:foregroundMark x1="28711" y1="49023" x2="28711" y2="49023"/>
                        <a14:foregroundMark x1="24707" y1="49023" x2="24707" y2="49023"/>
                        <a14:foregroundMark x1="5762" y1="49609" x2="5762" y2="49609"/>
                        <a14:foregroundMark x1="12598" y1="57324" x2="12598" y2="57324"/>
                        <a14:foregroundMark x1="78027" y1="62598" x2="78027" y2="625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48371" y="3810852"/>
            <a:ext cx="2665296" cy="266529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6B51EA1-1902-49E7-B945-FB86723C3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941" l="9961" r="91699">
                        <a14:foregroundMark x1="78027" y1="38770" x2="78027" y2="38770"/>
                        <a14:foregroundMark x1="91699" y1="48047" x2="91699" y2="48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377" y="3818413"/>
            <a:ext cx="2711333" cy="2711333"/>
          </a:xfrm>
          <a:prstGeom prst="rect">
            <a:avLst/>
          </a:prstGeom>
        </p:spPr>
      </p:pic>
      <p:pic>
        <p:nvPicPr>
          <p:cNvPr id="15" name="図 14" descr="黒い背景に白い文字がある&#10;&#10;AI 生成コンテンツは誤りを含む可能性があります。">
            <a:extLst>
              <a:ext uri="{FF2B5EF4-FFF2-40B4-BE49-F238E27FC236}">
                <a16:creationId xmlns:a16="http://schemas.microsoft.com/office/drawing/2014/main" id="{89A7EB54-A24D-90EB-193E-A0EB546A2F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313" y="3703294"/>
            <a:ext cx="2939798" cy="2939798"/>
          </a:xfrm>
          <a:prstGeom prst="rect">
            <a:avLst/>
          </a:prstGeom>
        </p:spPr>
      </p:pic>
      <p:pic>
        <p:nvPicPr>
          <p:cNvPr id="17" name="図 16" descr="黒いバックグラウンドの前に立っ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AE4D0EFA-89AF-E46E-E35B-B97BDA27E9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7046" y="7217919"/>
            <a:ext cx="3105549" cy="3105549"/>
          </a:xfrm>
          <a:prstGeom prst="rect">
            <a:avLst/>
          </a:prstGeom>
        </p:spPr>
      </p:pic>
      <p:pic>
        <p:nvPicPr>
          <p:cNvPr id="22" name="図 21" descr="概略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ADEE0B25-AD8E-0089-8B2D-5D17AC37A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6250" y1="32227" x2="56250" y2="32227"/>
                        <a14:foregroundMark x1="20898" y1="41797" x2="20898" y2="41797"/>
                        <a14:foregroundMark x1="68066" y1="33105" x2="68066" y2="33105"/>
                        <a14:foregroundMark x1="41895" y1="12598" x2="41895" y2="12598"/>
                        <a14:foregroundMark x1="52148" y1="34570" x2="52148" y2="34570"/>
                        <a14:foregroundMark x1="54102" y1="19043" x2="54102" y2="19043"/>
                        <a14:backgroundMark x1="39453" y1="13184" x2="39453" y2="13184"/>
                        <a14:backgroundMark x1="43848" y1="8301" x2="43848" y2="8301"/>
                      </a14:backgroundRemoval>
                    </a14:imgEffect>
                  </a14:imgLayer>
                </a14:imgProps>
              </a:ext>
            </a:extLst>
          </a:blip>
          <a:srcRect l="5593" t="10789" r="12295" b="19803"/>
          <a:stretch>
            <a:fillRect/>
          </a:stretch>
        </p:blipFill>
        <p:spPr>
          <a:xfrm>
            <a:off x="14059137" y="7485018"/>
            <a:ext cx="2561868" cy="2165532"/>
          </a:xfrm>
          <a:prstGeom prst="rect">
            <a:avLst/>
          </a:prstGeom>
        </p:spPr>
      </p:pic>
      <p:pic>
        <p:nvPicPr>
          <p:cNvPr id="24" name="図 23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71BA5541-D714-11A3-2C1A-00BC97EA9C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1152" b="62695" l="45410" r="83496">
                        <a14:foregroundMark x1="51270" y1="37988" x2="51270" y2="37988"/>
                        <a14:foregroundMark x1="49316" y1="43066" x2="49316" y2="43066"/>
                        <a14:foregroundMark x1="47852" y1="52930" x2="47852" y2="52930"/>
                        <a14:foregroundMark x1="46191" y1="45605" x2="46191" y2="45605"/>
                        <a14:foregroundMark x1="69043" y1="54980" x2="69043" y2="54980"/>
                        <a14:foregroundMark x1="75391" y1="50879" x2="75391" y2="50879"/>
                        <a14:foregroundMark x1="77344" y1="53418" x2="77344" y2="53418"/>
                        <a14:foregroundMark x1="79980" y1="52832" x2="79980" y2="52832"/>
                        <a14:foregroundMark x1="83496" y1="54590" x2="83496" y2="54590"/>
                      </a14:backgroundRemoval>
                    </a14:imgEffect>
                  </a14:imgLayer>
                </a14:imgProps>
              </a:ext>
            </a:extLst>
          </a:blip>
          <a:srcRect l="40857" t="27238" r="12667" b="33284"/>
          <a:stretch>
            <a:fillRect/>
          </a:stretch>
        </p:blipFill>
        <p:spPr>
          <a:xfrm>
            <a:off x="5604699" y="7485019"/>
            <a:ext cx="2736888" cy="23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29F570-C9C5-442F-82CC-8FB7D044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740" y="571958"/>
            <a:ext cx="15880521" cy="1386891"/>
          </a:xfr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anchor="ctr" anchorCtr="0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息が上がる身体活動を週</a:t>
            </a:r>
            <a:r>
              <a:rPr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３</a:t>
            </a:r>
            <a:r>
              <a:rPr kumimoji="1"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日以上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1B9B6F6-AE1E-4755-A456-1EA168116079}"/>
              </a:ext>
            </a:extLst>
          </p:cNvPr>
          <p:cNvSpPr/>
          <p:nvPr/>
        </p:nvSpPr>
        <p:spPr>
          <a:xfrm>
            <a:off x="1203737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スキー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15B8C759-5985-4354-8B96-8B3ABBAAB7FF}"/>
              </a:ext>
            </a:extLst>
          </p:cNvPr>
          <p:cNvSpPr/>
          <p:nvPr/>
        </p:nvSpPr>
        <p:spPr>
          <a:xfrm>
            <a:off x="1203737" y="6866336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水泳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84E3E95-496C-4E7C-8A3B-8F49897F226C}"/>
              </a:ext>
            </a:extLst>
          </p:cNvPr>
          <p:cNvSpPr/>
          <p:nvPr/>
        </p:nvSpPr>
        <p:spPr>
          <a:xfrm>
            <a:off x="13877779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ジョギング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1EB2100-B9F5-42FB-BFA9-7AE4BA5447B8}"/>
              </a:ext>
            </a:extLst>
          </p:cNvPr>
          <p:cNvSpPr/>
          <p:nvPr/>
        </p:nvSpPr>
        <p:spPr>
          <a:xfrm>
            <a:off x="9564203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サッカー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995767F-70BA-4FFE-A34D-C4DD1E0E1098}"/>
              </a:ext>
            </a:extLst>
          </p:cNvPr>
          <p:cNvSpPr/>
          <p:nvPr/>
        </p:nvSpPr>
        <p:spPr>
          <a:xfrm>
            <a:off x="5383969" y="3365922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kumimoji="1" lang="ja-JP" altLang="en-US" sz="42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バスケ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368BEC4-F050-4C95-A295-241AAED564D3}"/>
              </a:ext>
            </a:extLst>
          </p:cNvPr>
          <p:cNvSpPr/>
          <p:nvPr/>
        </p:nvSpPr>
        <p:spPr>
          <a:xfrm>
            <a:off x="5383969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速く</a:t>
            </a:r>
            <a:endParaRPr kumimoji="1" lang="en-US" altLang="ja-JP" sz="36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階段をのぼる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4981CA01-9E6C-44CA-9549-3A177217D771}"/>
              </a:ext>
            </a:extLst>
          </p:cNvPr>
          <p:cNvSpPr/>
          <p:nvPr/>
        </p:nvSpPr>
        <p:spPr>
          <a:xfrm>
            <a:off x="9564200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重い荷物を運ぶ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89A7C09-7C60-43C3-93C1-A3D1F3682E52}"/>
              </a:ext>
            </a:extLst>
          </p:cNvPr>
          <p:cNvSpPr/>
          <p:nvPr/>
        </p:nvSpPr>
        <p:spPr>
          <a:xfrm>
            <a:off x="13877779" y="6863123"/>
            <a:ext cx="3206483" cy="2848707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スコップで</a:t>
            </a:r>
            <a:endParaRPr kumimoji="1" lang="en-US" altLang="ja-JP" sz="3600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>
              <a:lnSpc>
                <a:spcPts val="3300"/>
              </a:lnSpc>
            </a:pPr>
            <a:r>
              <a:rPr kumimoji="1" lang="ja-JP" altLang="en-US" sz="36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雪かき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DB38B77-A96F-41C0-A048-7C0A54A030EB}"/>
              </a:ext>
            </a:extLst>
          </p:cNvPr>
          <p:cNvSpPr/>
          <p:nvPr/>
        </p:nvSpPr>
        <p:spPr>
          <a:xfrm>
            <a:off x="1053752" y="2337920"/>
            <a:ext cx="16180496" cy="7848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ja-JP" alt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息が上がる身体活動の例　　</a:t>
            </a:r>
            <a:r>
              <a:rPr lang="en-US" altLang="ja-JP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※</a:t>
            </a:r>
            <a:r>
              <a:rPr lang="ja-JP" altLang="en-US" sz="4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激しすぎる運動やオーバーユースに注意</a:t>
            </a:r>
          </a:p>
        </p:txBody>
      </p:sp>
      <p:sp>
        <p:nvSpPr>
          <p:cNvPr id="4" name="AutoShape 2" descr="泳ぐ棒人間のイラスト（水中）">
            <a:extLst>
              <a:ext uri="{FF2B5EF4-FFF2-40B4-BE49-F238E27FC236}">
                <a16:creationId xmlns:a16="http://schemas.microsoft.com/office/drawing/2014/main" id="{DB0CCF12-B850-4D89-A1C7-01F808848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ja-JP" altLang="en-US" sz="27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F243CA7-B8A6-4511-97D1-C6D2A7AF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9961" r="93164">
                        <a14:foregroundMark x1="48535" y1="21094" x2="48535" y2="21094"/>
                        <a14:foregroundMark x1="31543" y1="47461" x2="31543" y2="47461"/>
                        <a14:foregroundMark x1="30273" y1="53320" x2="30273" y2="53320"/>
                        <a14:foregroundMark x1="19141" y1="40918" x2="19141" y2="40918"/>
                        <a14:foregroundMark x1="24414" y1="62012" x2="24414" y2="62012"/>
                        <a14:foregroundMark x1="93164" y1="77832" x2="93164" y2="77832"/>
                        <a14:foregroundMark x1="93164" y1="72559" x2="93164" y2="72559"/>
                        <a14:foregroundMark x1="91309" y1="70703" x2="91309" y2="70703"/>
                        <a14:foregroundMark x1="75195" y1="74414" x2="75195" y2="744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5296" y="7648366"/>
            <a:ext cx="2271446" cy="227144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F2AD78D-B181-494D-9D95-74A71EC4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664" y1="16406" x2="55664" y2="16406"/>
                        <a14:foregroundMark x1="54785" y1="31934" x2="54785" y2="31934"/>
                        <a14:foregroundMark x1="43945" y1="58887" x2="43945" y2="588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833" y="7748386"/>
            <a:ext cx="1963445" cy="196344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527A6D-12C7-474D-8A7B-2A6638411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461" y1="38770" x2="22461" y2="38770"/>
                        <a14:foregroundMark x1="37988" y1="52051" x2="37988" y2="52051"/>
                        <a14:foregroundMark x1="63770" y1="19238" x2="63770" y2="19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5064" y="7648364"/>
            <a:ext cx="2271446" cy="227144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A0248DC-6293-4A8E-BAD0-3CD58E2F50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957" y1="22656" x2="55957" y2="22656"/>
                        <a14:foregroundMark x1="60938" y1="39063" x2="60938" y2="39063"/>
                        <a14:foregroundMark x1="44238" y1="61426" x2="44238" y2="61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6021" y="3698504"/>
            <a:ext cx="2889992" cy="288999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618FCA9-B049-4DF9-9562-E27978380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5762" r="89844">
                        <a14:foregroundMark x1="75879" y1="22949" x2="75879" y2="22949"/>
                        <a14:foregroundMark x1="49805" y1="43066" x2="49805" y2="43066"/>
                        <a14:foregroundMark x1="49805" y1="41504" x2="49805" y2="41504"/>
                        <a14:foregroundMark x1="49219" y1="55176" x2="49219" y2="55176"/>
                        <a14:foregroundMark x1="66504" y1="66992" x2="66504" y2="66992"/>
                        <a14:foregroundMark x1="9473" y1="64453" x2="9473" y2="64453"/>
                        <a14:foregroundMark x1="12598" y1="61719" x2="12598" y2="61719"/>
                        <a14:foregroundMark x1="5762" y1="63574" x2="5762" y2="635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962" y="3599542"/>
            <a:ext cx="3087914" cy="308791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7754604-860C-4C60-9E82-DF6328510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941" l="8594" r="89941">
                        <a14:foregroundMark x1="45801" y1="17676" x2="45801" y2="17676"/>
                        <a14:foregroundMark x1="20020" y1="48047" x2="20020" y2="48047"/>
                        <a14:foregroundMark x1="16602" y1="51172" x2="16602" y2="51172"/>
                        <a14:foregroundMark x1="16309" y1="55176" x2="16309" y2="55176"/>
                        <a14:foregroundMark x1="22168" y1="58008" x2="22168" y2="58008"/>
                        <a14:foregroundMark x1="26270" y1="56445" x2="26270" y2="56445"/>
                        <a14:foregroundMark x1="27441" y1="51758" x2="27441" y2="51758"/>
                        <a14:foregroundMark x1="25293" y1="47754" x2="25293" y2="47754"/>
                        <a14:foregroundMark x1="10742" y1="58887" x2="10742" y2="58887"/>
                        <a14:foregroundMark x1="8594" y1="60156" x2="8594" y2="60156"/>
                        <a14:foregroundMark x1="66895" y1="63867" x2="66895" y2="6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832" y="4003116"/>
            <a:ext cx="2373660" cy="23736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ED6EA7E-1367-4C47-876F-B7E195B50C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3086" y1="21094" x2="63086" y2="21094"/>
                        <a14:foregroundMark x1="74902" y1="69141" x2="74902" y2="69141"/>
                        <a14:foregroundMark x1="28711" y1="73535" x2="28711" y2="73535"/>
                        <a14:foregroundMark x1="15039" y1="79688" x2="15039" y2="79688"/>
                        <a14:foregroundMark x1="12891" y1="80957" x2="12891" y2="80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5753" y="3949025"/>
            <a:ext cx="2373662" cy="2373662"/>
          </a:xfrm>
          <a:prstGeom prst="rect">
            <a:avLst/>
          </a:prstGeom>
        </p:spPr>
      </p:pic>
      <p:pic>
        <p:nvPicPr>
          <p:cNvPr id="18" name="図 17" descr="アプリケーショ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952E8CA-7206-EB48-1EF0-B2C60AAE3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645" b="80176" l="22461" r="73633">
                        <a14:foregroundMark x1="52539" y1="50781" x2="52539" y2="50781"/>
                        <a14:foregroundMark x1="63379" y1="44043" x2="63379" y2="44043"/>
                        <a14:foregroundMark x1="67578" y1="51953" x2="67578" y2="51953"/>
                        <a14:foregroundMark x1="65820" y1="59180" x2="65820" y2="59180"/>
                        <a14:foregroundMark x1="66406" y1="64063" x2="66406" y2="64063"/>
                        <a14:foregroundMark x1="73633" y1="51367" x2="73633" y2="51367"/>
                        <a14:foregroundMark x1="71875" y1="50781" x2="71875" y2="50781"/>
                        <a14:foregroundMark x1="30664" y1="45313" x2="30664" y2="45313"/>
                        <a14:foregroundMark x1="27637" y1="53125" x2="27637" y2="53125"/>
                      </a14:backgroundRemoval>
                    </a14:imgEffect>
                  </a14:imgLayer>
                </a14:imgProps>
              </a:ext>
            </a:extLst>
          </a:blip>
          <a:srcRect l="16188" t="30162" r="20887" b="14174"/>
          <a:stretch>
            <a:fillRect/>
          </a:stretch>
        </p:blipFill>
        <p:spPr>
          <a:xfrm>
            <a:off x="1417082" y="7748386"/>
            <a:ext cx="2779790" cy="24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9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484</Words>
  <Application>Microsoft Office PowerPoint</Application>
  <PresentationFormat>ユーザー設定</PresentationFormat>
  <Paragraphs>103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8</vt:i4>
      </vt:variant>
    </vt:vector>
  </HeadingPairs>
  <TitlesOfParts>
    <vt:vector size="30" baseType="lpstr">
      <vt:lpstr>UD デジタル 教科書体 N-B</vt:lpstr>
      <vt:lpstr>Calibri</vt:lpstr>
      <vt:lpstr>にくまる</vt:lpstr>
      <vt:lpstr>游ゴシック</vt:lpstr>
      <vt:lpstr>しねきゃぷしょん</vt:lpstr>
      <vt:lpstr>UD デジタル 教科書体 N</vt:lpstr>
      <vt:lpstr>ＭＳ ゴシック</vt:lpstr>
      <vt:lpstr>桜鯰フォント</vt:lpstr>
      <vt:lpstr>Moontime</vt:lpstr>
      <vt:lpstr>みかちゃん</vt:lpstr>
      <vt:lpstr>UD デジタル 教科書体 NK</vt:lpstr>
      <vt:lpstr>Trebuchet MS</vt:lpstr>
      <vt:lpstr>UD デジタル 教科書体 NK-B</vt:lpstr>
      <vt:lpstr>Wingdings 3</vt:lpstr>
      <vt:lpstr>けいふぉんと</vt:lpstr>
      <vt:lpstr>クックハンド</vt:lpstr>
      <vt:lpstr>Arial</vt:lpstr>
      <vt:lpstr>HGS創英角ｺﾞｼｯｸUB</vt:lpstr>
      <vt:lpstr>ほのかアンティーク丸</vt:lpstr>
      <vt:lpstr>Office Theme</vt:lpstr>
      <vt:lpstr>ファセット</vt:lpstr>
      <vt:lpstr>1_ファセット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少し息が上がる程度以上の身体活動を１日60分以上</vt:lpstr>
      <vt:lpstr>息が上がる身体活動を週３日以上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あなたらしさをのコピー</dc:title>
  <dc:creator>大鰐由紀</dc:creator>
  <cp:lastModifiedBy>山口　星</cp:lastModifiedBy>
  <cp:revision>13</cp:revision>
  <cp:lastPrinted>2026-02-13T06:47:52Z</cp:lastPrinted>
  <dcterms:created xsi:type="dcterms:W3CDTF">2006-08-16T00:00:00Z</dcterms:created>
  <dcterms:modified xsi:type="dcterms:W3CDTF">2026-02-13T06:49:42Z</dcterms:modified>
  <dc:identifier>DAGzPhVX5RE</dc:identifier>
</cp:coreProperties>
</file>