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6" r:id="rId1"/>
  </p:sldMasterIdLst>
  <p:notesMasterIdLst>
    <p:notesMasterId r:id="rId39"/>
  </p:notesMasterIdLst>
  <p:handoutMasterIdLst>
    <p:handoutMasterId r:id="rId40"/>
  </p:handoutMasterIdLst>
  <p:sldIdLst>
    <p:sldId id="256" r:id="rId2"/>
    <p:sldId id="288" r:id="rId3"/>
    <p:sldId id="461" r:id="rId4"/>
    <p:sldId id="462" r:id="rId5"/>
    <p:sldId id="468" r:id="rId6"/>
    <p:sldId id="466" r:id="rId7"/>
    <p:sldId id="435" r:id="rId8"/>
    <p:sldId id="437" r:id="rId9"/>
    <p:sldId id="276" r:id="rId10"/>
    <p:sldId id="463" r:id="rId11"/>
    <p:sldId id="469" r:id="rId12"/>
    <p:sldId id="440" r:id="rId13"/>
    <p:sldId id="436" r:id="rId14"/>
    <p:sldId id="470" r:id="rId15"/>
    <p:sldId id="274" r:id="rId16"/>
    <p:sldId id="275" r:id="rId17"/>
    <p:sldId id="441" r:id="rId18"/>
    <p:sldId id="269" r:id="rId19"/>
    <p:sldId id="413" r:id="rId20"/>
    <p:sldId id="360" r:id="rId21"/>
    <p:sldId id="416" r:id="rId22"/>
    <p:sldId id="471" r:id="rId23"/>
    <p:sldId id="415" r:id="rId24"/>
    <p:sldId id="431" r:id="rId25"/>
    <p:sldId id="472" r:id="rId26"/>
    <p:sldId id="481" r:id="rId27"/>
    <p:sldId id="377" r:id="rId28"/>
    <p:sldId id="474" r:id="rId29"/>
    <p:sldId id="289" r:id="rId30"/>
    <p:sldId id="414" r:id="rId31"/>
    <p:sldId id="444" r:id="rId32"/>
    <p:sldId id="478" r:id="rId33"/>
    <p:sldId id="477" r:id="rId34"/>
    <p:sldId id="479" r:id="rId35"/>
    <p:sldId id="480" r:id="rId36"/>
    <p:sldId id="419" r:id="rId37"/>
    <p:sldId id="411" r:id="rId38"/>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a:srgbClr val="0000FF"/>
    <a:srgbClr val="003300"/>
    <a:srgbClr val="FFC000"/>
    <a:srgbClr val="FFCC99"/>
    <a:srgbClr val="333300"/>
    <a:srgbClr val="008080"/>
    <a:srgbClr val="99CC00"/>
    <a:srgbClr val="F1F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75394" autoAdjust="0"/>
  </p:normalViewPr>
  <p:slideViewPr>
    <p:cSldViewPr snapToGrid="0">
      <p:cViewPr varScale="1">
        <p:scale>
          <a:sx n="83" d="100"/>
          <a:sy n="83" d="100"/>
        </p:scale>
        <p:origin x="1668" y="90"/>
      </p:cViewPr>
      <p:guideLst/>
    </p:cSldViewPr>
  </p:slideViewPr>
  <p:outlineViewPr>
    <p:cViewPr>
      <p:scale>
        <a:sx n="33" d="100"/>
        <a:sy n="33" d="100"/>
      </p:scale>
      <p:origin x="0" y="-6672"/>
    </p:cViewPr>
  </p:outlineViewPr>
  <p:notesTextViewPr>
    <p:cViewPr>
      <p:scale>
        <a:sx n="125" d="100"/>
        <a:sy n="125" d="100"/>
      </p:scale>
      <p:origin x="0" y="0"/>
    </p:cViewPr>
  </p:notesTextViewPr>
  <p:notesViewPr>
    <p:cSldViewPr snapToGrid="0">
      <p:cViewPr varScale="1">
        <p:scale>
          <a:sx n="77" d="100"/>
          <a:sy n="77" d="100"/>
        </p:scale>
        <p:origin x="4080"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2835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FB76B92-FD6D-4921-B428-76841B581D4C}"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217E2F5-3ADE-4395-8C49-93A54B9276DD}" type="slidenum">
              <a:rPr kumimoji="1" lang="ja-JP" altLang="en-US" smtClean="0"/>
              <a:t>‹#›</a:t>
            </a:fld>
            <a:endParaRPr kumimoji="1" lang="ja-JP" altLang="en-US"/>
          </a:p>
        </p:txBody>
      </p:sp>
    </p:spTree>
    <p:extLst>
      <p:ext uri="{BB962C8B-B14F-4D97-AF65-F5344CB8AC3E}">
        <p14:creationId xmlns:p14="http://schemas.microsoft.com/office/powerpoint/2010/main" val="36036502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あなたの「睡眠」足りている？～睡眠負債～</a:t>
            </a:r>
          </a:p>
        </p:txBody>
      </p:sp>
    </p:spTree>
    <p:extLst>
      <p:ext uri="{BB962C8B-B14F-4D97-AF65-F5344CB8AC3E}">
        <p14:creationId xmlns:p14="http://schemas.microsoft.com/office/powerpoint/2010/main" val="2343228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000000"/>
                </a:solidFill>
                <a:effectLst/>
                <a:latin typeface="Noto Sans JP" panose="020B0200000000000000" pitchFamily="50" charset="-128"/>
                <a:ea typeface="Noto Sans JP" panose="020B0200000000000000" pitchFamily="50" charset="-128"/>
              </a:rPr>
              <a:t>　</a:t>
            </a:r>
            <a:r>
              <a:rPr lang="ja-JP" altLang="en-US" b="0" i="0" dirty="0">
                <a:solidFill>
                  <a:srgbClr val="000000"/>
                </a:solidFill>
                <a:effectLst/>
                <a:latin typeface="+mn-ea"/>
                <a:ea typeface="+mn-ea"/>
              </a:rPr>
              <a:t>この表は「睡眠負債による身体的・精神的影響とそれぞれの自覚しやすいものと自覚しづらいものリスト」です。睡眠負債が深刻なのは、本人の自覚がないまま、脳のパフォーマンスが著しく低下している点にあります。</a:t>
            </a:r>
            <a:endParaRPr lang="en-US" altLang="ja-JP" b="0" i="0" dirty="0">
              <a:solidFill>
                <a:srgbClr val="000000"/>
              </a:solidFill>
              <a:effectLst/>
              <a:latin typeface="+mn-ea"/>
              <a:ea typeface="+mn-ea"/>
            </a:endParaRPr>
          </a:p>
        </p:txBody>
      </p:sp>
    </p:spTree>
    <p:extLst>
      <p:ext uri="{BB962C8B-B14F-4D97-AF65-F5344CB8AC3E}">
        <p14:creationId xmlns:p14="http://schemas.microsoft.com/office/powerpoint/2010/main" val="2154355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「睡眠負債」は、睡眠不足の累積のことを言いますが、では、具体的には何が不足しているでしょうか。</a:t>
            </a:r>
            <a:endParaRPr kumimoji="1" lang="en-US" altLang="ja-JP" dirty="0"/>
          </a:p>
          <a:p>
            <a:endParaRPr kumimoji="1" lang="en-US" altLang="ja-JP" dirty="0"/>
          </a:p>
          <a:p>
            <a:r>
              <a:rPr kumimoji="1" lang="ja-JP" altLang="en-US" dirty="0"/>
              <a:t>　◆予想される回答➡時間</a:t>
            </a:r>
            <a:endParaRPr kumimoji="1" lang="en-US" altLang="ja-JP" dirty="0"/>
          </a:p>
          <a:p>
            <a:endParaRPr kumimoji="1" lang="en-US" altLang="ja-JP" dirty="0"/>
          </a:p>
          <a:p>
            <a:r>
              <a:rPr kumimoji="1" lang="ja-JP" altLang="en-US" dirty="0"/>
              <a:t>　答えは、もちろん時間ですが、時間以外に不足するものは何でしょうか。睡眠が果たす役割について考えてみると答えが見つかると思います。</a:t>
            </a:r>
            <a:endParaRPr kumimoji="1" lang="en-US" altLang="ja-JP" dirty="0"/>
          </a:p>
        </p:txBody>
      </p:sp>
    </p:spTree>
    <p:extLst>
      <p:ext uri="{BB962C8B-B14F-4D97-AF65-F5344CB8AC3E}">
        <p14:creationId xmlns:p14="http://schemas.microsoft.com/office/powerpoint/2010/main" val="295250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これが、睡眠の役割です。睡眠には、①脳と身体に休息を与える役割があります。「眠い、疲れた、やる気が出ない」という状態は、</a:t>
            </a:r>
            <a:r>
              <a:rPr kumimoji="1" lang="ja-JP" altLang="en-US" b="0" dirty="0"/>
              <a:t>脳と身体の休養</a:t>
            </a:r>
            <a:r>
              <a:rPr kumimoji="1" lang="ja-JP" altLang="en-US" dirty="0"/>
              <a:t>が不足しているということです。②～⑤は、脳の機能やホルモン、免疫力に関係する役割です。</a:t>
            </a:r>
            <a:endParaRPr kumimoji="1" lang="en-US" altLang="ja-JP" dirty="0"/>
          </a:p>
        </p:txBody>
      </p:sp>
    </p:spTree>
    <p:extLst>
      <p:ext uri="{BB962C8B-B14F-4D97-AF65-F5344CB8AC3E}">
        <p14:creationId xmlns:p14="http://schemas.microsoft.com/office/powerpoint/2010/main" val="208477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不足しているのは睡眠時間ですが、睡眠不足が積み重なると、活動に必要な</a:t>
            </a:r>
            <a:r>
              <a:rPr kumimoji="1" lang="ja-JP" altLang="en-US" b="0" dirty="0"/>
              <a:t>集中力や記憶力が足りなくなり、活動に必要なチャージ料が不足します。</a:t>
            </a:r>
            <a:endParaRPr kumimoji="1" lang="en-US" altLang="ja-JP" b="0" dirty="0"/>
          </a:p>
        </p:txBody>
      </p:sp>
    </p:spTree>
    <p:extLst>
      <p:ext uri="{BB962C8B-B14F-4D97-AF65-F5344CB8AC3E}">
        <p14:creationId xmlns:p14="http://schemas.microsoft.com/office/powerpoint/2010/main" val="58404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②～⑤の役割は、成長期の発達にとって重要な役割を果たしますが、寝不足の状態だと十分に手に入れることが</a:t>
            </a:r>
            <a:r>
              <a:rPr kumimoji="1" lang="ja-JP" altLang="en-US"/>
              <a:t>できません。成長期の時期は特に睡眠時間を確保し、脳や身体に休息を与えるとともに体内の機能をしっかり働かせることが必要です。</a:t>
            </a:r>
            <a:endParaRPr kumimoji="1" lang="en-US" altLang="ja-JP" dirty="0"/>
          </a:p>
        </p:txBody>
      </p:sp>
    </p:spTree>
    <p:extLst>
      <p:ext uri="{BB962C8B-B14F-4D97-AF65-F5344CB8AC3E}">
        <p14:creationId xmlns:p14="http://schemas.microsoft.com/office/powerpoint/2010/main" val="55358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睡眠をお金に置き換えて考えてみましょう。</a:t>
            </a:r>
          </a:p>
        </p:txBody>
      </p:sp>
    </p:spTree>
    <p:extLst>
      <p:ext uri="{BB962C8B-B14F-4D97-AF65-F5344CB8AC3E}">
        <p14:creationId xmlns:p14="http://schemas.microsoft.com/office/powerpoint/2010/main" val="336228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睡眠は、しっかり眠ることで睡眠をチャージし、昼間の活動にそのチャージ分を使用します。</a:t>
            </a:r>
            <a:endParaRPr kumimoji="1" lang="en-US" altLang="ja-JP" dirty="0"/>
          </a:p>
          <a:p>
            <a:r>
              <a:rPr kumimoji="1" lang="ja-JP" altLang="en-US" dirty="0"/>
              <a:t>　お金の場合は、お財布の中に多くのチャージ分（お金）があると、どんな良いことがありますか。</a:t>
            </a:r>
          </a:p>
        </p:txBody>
      </p:sp>
    </p:spTree>
    <p:extLst>
      <p:ext uri="{BB962C8B-B14F-4D97-AF65-F5344CB8AC3E}">
        <p14:creationId xmlns:p14="http://schemas.microsoft.com/office/powerpoint/2010/main" val="2898433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　</a:t>
            </a:r>
            <a:r>
              <a:rPr kumimoji="1" lang="ja-JP" altLang="en-US" b="0" dirty="0">
                <a:solidFill>
                  <a:srgbClr val="000000"/>
                </a:solidFill>
                <a:latin typeface="+mn-ea"/>
                <a:ea typeface="+mn-ea"/>
              </a:rPr>
              <a:t>このグラフは、睡眠チャージのイメージです。縦軸は睡眠時間、横軸は睡眠の役割①～⑤です。８～１０時間の睡眠で①～⑤は満タンチャージすることができます。</a:t>
            </a:r>
            <a:endParaRPr kumimoji="1" lang="en-US" altLang="ja-JP" b="0" dirty="0">
              <a:solidFill>
                <a:srgbClr val="000000"/>
              </a:solidFill>
              <a:latin typeface="+mn-ea"/>
              <a:ea typeface="+mn-ea"/>
            </a:endParaRPr>
          </a:p>
          <a:p>
            <a:r>
              <a:rPr kumimoji="1" lang="ja-JP" altLang="en-US" b="0" dirty="0">
                <a:solidFill>
                  <a:srgbClr val="000000"/>
                </a:solidFill>
                <a:latin typeface="+mn-ea"/>
                <a:ea typeface="+mn-ea"/>
              </a:rPr>
              <a:t>　しかし、睡眠が足りないと、寝た分しかチャージすることができません。１日のスタート時点で、チャージ料の差がありますね。さらに、この不足分の睡眠時間は累積すると「負債」になります。</a:t>
            </a:r>
            <a:endParaRPr kumimoji="1" lang="en-US" altLang="ja-JP" b="0" dirty="0">
              <a:solidFill>
                <a:srgbClr val="000000"/>
              </a:solidFill>
              <a:latin typeface="+mn-ea"/>
              <a:ea typeface="+mn-ea"/>
            </a:endParaRPr>
          </a:p>
          <a:p>
            <a:endParaRPr kumimoji="1" lang="en-US" altLang="ja-JP" dirty="0"/>
          </a:p>
        </p:txBody>
      </p:sp>
    </p:spTree>
    <p:extLst>
      <p:ext uri="{BB962C8B-B14F-4D97-AF65-F5344CB8AC3E}">
        <p14:creationId xmlns:p14="http://schemas.microsoft.com/office/powerpoint/2010/main" val="2422379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スライド番号</a:t>
            </a:r>
            <a:r>
              <a:rPr kumimoji="1" lang="en-US" altLang="ja-JP" dirty="0"/>
              <a:t>17</a:t>
            </a:r>
            <a:r>
              <a:rPr kumimoji="1" lang="ja-JP" altLang="en-US" dirty="0"/>
              <a:t>～</a:t>
            </a:r>
            <a:r>
              <a:rPr kumimoji="1" lang="en-US" altLang="ja-JP" dirty="0"/>
              <a:t>27</a:t>
            </a:r>
            <a:r>
              <a:rPr kumimoji="1" lang="ja-JP" altLang="en-US" dirty="0"/>
              <a:t>は補足スライドです。時間の都合や内容等を踏まえ、適宜御活用ください。</a:t>
            </a:r>
            <a:endParaRPr kumimoji="1" lang="en-US" altLang="ja-JP" dirty="0"/>
          </a:p>
          <a:p>
            <a:r>
              <a:rPr kumimoji="1" lang="en-US" altLang="ja-JP" dirty="0"/>
              <a:t>※</a:t>
            </a:r>
            <a:r>
              <a:rPr kumimoji="1" lang="ja-JP" altLang="en-US" dirty="0"/>
              <a:t>生徒同士で考えさせたり、調べさせたりしましょう。</a:t>
            </a:r>
            <a:endParaRPr kumimoji="1" lang="en-US" altLang="ja-JP" dirty="0"/>
          </a:p>
          <a:p>
            <a:r>
              <a:rPr kumimoji="1" lang="en-US" altLang="ja-JP" dirty="0"/>
              <a:t>※</a:t>
            </a:r>
            <a:r>
              <a:rPr kumimoji="1" lang="ja-JP" altLang="en-US" dirty="0"/>
              <a:t>次のスライドに答えがあります。</a:t>
            </a:r>
          </a:p>
        </p:txBody>
      </p:sp>
    </p:spTree>
    <p:extLst>
      <p:ext uri="{BB962C8B-B14F-4D97-AF65-F5344CB8AC3E}">
        <p14:creationId xmlns:p14="http://schemas.microsoft.com/office/powerpoint/2010/main" val="1944423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前のスライドの答えです。</a:t>
            </a:r>
            <a:endParaRPr kumimoji="1" lang="en-US" altLang="ja-JP" dirty="0"/>
          </a:p>
          <a:p>
            <a:r>
              <a:rPr kumimoji="1" lang="en-US" altLang="ja-JP" dirty="0"/>
              <a:t>T1</a:t>
            </a:r>
            <a:r>
              <a:rPr kumimoji="1" lang="ja-JP" altLang="en-US" dirty="0"/>
              <a:t>：睡眠時間は貯金できません。</a:t>
            </a:r>
            <a:endParaRPr kumimoji="1" lang="en-US" altLang="ja-JP" dirty="0"/>
          </a:p>
          <a:p>
            <a:r>
              <a:rPr kumimoji="1" lang="en-US" altLang="ja-JP" dirty="0"/>
              <a:t>T2</a:t>
            </a:r>
            <a:r>
              <a:rPr kumimoji="1" lang="ja-JP" altLang="en-US" dirty="0"/>
              <a:t>：睡眠時間は繰り越せません。</a:t>
            </a:r>
            <a:endParaRPr kumimoji="1" lang="en-US" altLang="ja-JP" dirty="0"/>
          </a:p>
          <a:p>
            <a:r>
              <a:rPr kumimoji="1" lang="en-US" altLang="ja-JP" dirty="0"/>
              <a:t>T3</a:t>
            </a:r>
            <a:r>
              <a:rPr kumimoji="1" lang="ja-JP" altLang="en-US" dirty="0"/>
              <a:t>：睡眠不足分は借金となり、累積していきます。つまり、睡眠負債となります。</a:t>
            </a:r>
            <a:endParaRPr kumimoji="1" lang="en-US" altLang="ja-JP" dirty="0"/>
          </a:p>
          <a:p>
            <a:r>
              <a:rPr kumimoji="1" lang="en-US" altLang="ja-JP" dirty="0"/>
              <a:t>T4</a:t>
            </a:r>
            <a:r>
              <a:rPr kumimoji="1" lang="ja-JP" altLang="en-US" dirty="0"/>
              <a:t>：チャージの満額は、おおよそ睡眠１０時間分までです。</a:t>
            </a:r>
            <a:endParaRPr kumimoji="1" lang="en-US" altLang="ja-JP" dirty="0"/>
          </a:p>
          <a:p>
            <a:r>
              <a:rPr kumimoji="1" lang="en-US" altLang="ja-JP" dirty="0"/>
              <a:t>T5</a:t>
            </a:r>
            <a:r>
              <a:rPr kumimoji="1" lang="ja-JP" altLang="en-US" dirty="0"/>
              <a:t>：チャージの最高額は、満額の</a:t>
            </a:r>
            <a:r>
              <a:rPr kumimoji="1" lang="en-US" altLang="ja-JP" dirty="0"/>
              <a:t>10</a:t>
            </a:r>
            <a:r>
              <a:rPr kumimoji="1" lang="ja-JP" altLang="en-US" dirty="0"/>
              <a:t>時間分＋ボーナス分です。ボーナスには様々な種類があります。</a:t>
            </a:r>
            <a:endParaRPr kumimoji="1" lang="en-US" altLang="ja-JP" dirty="0"/>
          </a:p>
        </p:txBody>
      </p:sp>
    </p:spTree>
    <p:extLst>
      <p:ext uri="{BB962C8B-B14F-4D97-AF65-F5344CB8AC3E}">
        <p14:creationId xmlns:p14="http://schemas.microsoft.com/office/powerpoint/2010/main" val="135327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b="0" dirty="0"/>
              <a:t>　「健康づくりのための睡眠ガイド２０２３」</a:t>
            </a:r>
            <a:r>
              <a:rPr kumimoji="1" lang="ja-JP" altLang="en-US" sz="1100" b="0" dirty="0"/>
              <a:t>では、中学・高校生の睡眠時間について「８～１０時間を参考に確保する」としています。</a:t>
            </a:r>
            <a:r>
              <a:rPr kumimoji="1" lang="ja-JP" altLang="en-US" sz="1200" b="0" i="0" u="none" dirty="0">
                <a:latin typeface="+mn-ea"/>
                <a:ea typeface="+mn-ea"/>
              </a:rPr>
              <a:t>人によって必要な睡眠時間は違います。今の自分の睡眠時間と比べてみてどうでしょうか。</a:t>
            </a:r>
            <a:endParaRPr kumimoji="1" lang="en-US" altLang="ja-JP" sz="1400" b="0" i="0" u="none" dirty="0">
              <a:latin typeface="+mn-ea"/>
              <a:ea typeface="+mn-ea"/>
            </a:endParaRPr>
          </a:p>
        </p:txBody>
      </p:sp>
    </p:spTree>
    <p:extLst>
      <p:ext uri="{BB962C8B-B14F-4D97-AF65-F5344CB8AC3E}">
        <p14:creationId xmlns:p14="http://schemas.microsoft.com/office/powerpoint/2010/main" val="717525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では、自分の睡眠や生活を当てはめてみましょう。</a:t>
            </a:r>
            <a:endParaRPr kumimoji="1" lang="en-US" altLang="ja-JP" dirty="0"/>
          </a:p>
          <a:p>
            <a:r>
              <a:rPr kumimoji="1" lang="ja-JP" altLang="en-US" dirty="0"/>
              <a:t>　まず、今日の睡眠時間を入れましょう。次に、睡眠の質をあげるためにできることや、睡眠のリズムを保つためにできること（ボーナス）の個数を入れ、計算してみましょう。</a:t>
            </a:r>
          </a:p>
        </p:txBody>
      </p:sp>
    </p:spTree>
    <p:extLst>
      <p:ext uri="{BB962C8B-B14F-4D97-AF65-F5344CB8AC3E}">
        <p14:creationId xmlns:p14="http://schemas.microsoft.com/office/powerpoint/2010/main" val="1189408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あなたの今日のチャージ料は、いくらになりましたか。最高は２００になります。脳のお財布に満額は入りましたか。</a:t>
            </a:r>
            <a:endParaRPr kumimoji="1" lang="en-US" altLang="ja-JP" dirty="0"/>
          </a:p>
          <a:p>
            <a:r>
              <a:rPr kumimoji="1" lang="ja-JP" altLang="en-US" dirty="0"/>
              <a:t>　ちなみに借金はありますか。８時間からあなたの睡眠時間を引いた分が借金です。</a:t>
            </a:r>
            <a:endParaRPr kumimoji="1" lang="en-US" altLang="ja-JP" dirty="0"/>
          </a:p>
          <a:p>
            <a:endParaRPr kumimoji="1" lang="ja-JP" altLang="en-US" dirty="0"/>
          </a:p>
        </p:txBody>
      </p:sp>
    </p:spTree>
    <p:extLst>
      <p:ext uri="{BB962C8B-B14F-4D97-AF65-F5344CB8AC3E}">
        <p14:creationId xmlns:p14="http://schemas.microsoft.com/office/powerpoint/2010/main" val="2946832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ボーナスは「睡眠の質をあげるため」の取組と「睡眠のリズムを保つための取組」があります。自分のできる個数を式にあてはめましょう。</a:t>
            </a:r>
          </a:p>
        </p:txBody>
      </p:sp>
    </p:spTree>
    <p:extLst>
      <p:ext uri="{BB962C8B-B14F-4D97-AF65-F5344CB8AC3E}">
        <p14:creationId xmlns:p14="http://schemas.microsoft.com/office/powerpoint/2010/main" val="2230000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あなたのチャージ料はいくらでしたか。今日のチャージ料で、集中力、記憶や思考・判断力を発揮できたでしょうか。チャージ１００％の時と比べて足りない分がある時は、必要な学習・経験が獲得・習得できていません。質の良い商品を十分購入するためには、十分なチャージ（睡眠）が必要なのです。</a:t>
            </a:r>
            <a:endParaRPr kumimoji="1" lang="en-US" altLang="ja-JP" dirty="0"/>
          </a:p>
        </p:txBody>
      </p:sp>
    </p:spTree>
    <p:extLst>
      <p:ext uri="{BB962C8B-B14F-4D97-AF65-F5344CB8AC3E}">
        <p14:creationId xmlns:p14="http://schemas.microsoft.com/office/powerpoint/2010/main" val="2013461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　脳の機能の低下を自分では自覚できていません。チャージ不足では昼間の活動に制約がかかってしまいます。</a:t>
            </a:r>
            <a:r>
              <a:rPr kumimoji="1" lang="ja-JP" altLang="en-US" dirty="0"/>
              <a:t>しっかり眠ることで、チャージしていきましょう。</a:t>
            </a:r>
          </a:p>
        </p:txBody>
      </p:sp>
    </p:spTree>
    <p:extLst>
      <p:ext uri="{BB962C8B-B14F-4D97-AF65-F5344CB8AC3E}">
        <p14:creationId xmlns:p14="http://schemas.microsoft.com/office/powerpoint/2010/main" val="2342680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生徒同士で考えさせたり、調べさせたりしましょう。</a:t>
            </a:r>
            <a:endParaRPr kumimoji="1" lang="en-US" altLang="ja-JP" dirty="0"/>
          </a:p>
          <a:p>
            <a:r>
              <a:rPr kumimoji="1" lang="en-US" altLang="ja-JP" dirty="0"/>
              <a:t>※</a:t>
            </a:r>
            <a:r>
              <a:rPr kumimoji="1" lang="ja-JP" altLang="en-US" dirty="0"/>
              <a:t>次のスライドに答えがあります。</a:t>
            </a:r>
          </a:p>
          <a:p>
            <a:endParaRPr kumimoji="1" lang="ja-JP" altLang="en-US" dirty="0"/>
          </a:p>
        </p:txBody>
      </p:sp>
    </p:spTree>
    <p:extLst>
      <p:ext uri="{BB962C8B-B14F-4D97-AF65-F5344CB8AC3E}">
        <p14:creationId xmlns:p14="http://schemas.microsoft.com/office/powerpoint/2010/main" val="940176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前のスライドの答えです。</a:t>
            </a:r>
            <a:endParaRPr kumimoji="1" lang="en-US" altLang="ja-JP" dirty="0"/>
          </a:p>
          <a:p>
            <a:r>
              <a:rPr kumimoji="1" lang="en-US" altLang="ja-JP" b="0" dirty="0"/>
              <a:t>T6</a:t>
            </a:r>
            <a:r>
              <a:rPr kumimoji="1" lang="ja-JP" altLang="en-US" b="0" dirty="0"/>
              <a:t>：良い睡眠のためにはまず量（時間）の確保です。</a:t>
            </a:r>
            <a:r>
              <a:rPr kumimoji="1" lang="en-US" altLang="ja-JP" b="0" dirty="0"/>
              <a:t> </a:t>
            </a:r>
            <a:r>
              <a:rPr kumimoji="1" lang="ja-JP" altLang="en-US" b="0" dirty="0"/>
              <a:t>時間をかけて、身体の修復、記憶の整理・定着、免疫機構の発動が必要です。</a:t>
            </a:r>
            <a:endParaRPr kumimoji="1" lang="en-US" altLang="ja-JP" b="0" dirty="0"/>
          </a:p>
          <a:p>
            <a:r>
              <a:rPr kumimoji="1" lang="en-US" altLang="ja-JP" b="0" dirty="0"/>
              <a:t>T7</a:t>
            </a:r>
            <a:r>
              <a:rPr kumimoji="1" lang="ja-JP" altLang="en-US" b="0" dirty="0"/>
              <a:t>：一括返済は、「時間」だけに注目をした行動です。睡眠の役割を思い返してみましょう。</a:t>
            </a:r>
            <a:endParaRPr kumimoji="1" lang="en-US" altLang="ja-JP" b="0" dirty="0"/>
          </a:p>
          <a:p>
            <a:r>
              <a:rPr kumimoji="1" lang="en-US" altLang="ja-JP" b="0" dirty="0"/>
              <a:t>T8</a:t>
            </a:r>
            <a:r>
              <a:rPr kumimoji="1" lang="ja-JP" altLang="en-US" b="0" dirty="0"/>
              <a:t>：睡眠負債の一括返済はできません。例えば、週末に寝だめしても、睡眠リズムが乱れ、体内時計が狂います。（ソーシャルジェットラグ（社会的時差ボケ）といった不調）５時間の睡眠負債は、単純に５時間余分に寝れば良いというわけではありません。これが「利子」です。</a:t>
            </a:r>
            <a:endParaRPr kumimoji="1" lang="en-US" altLang="ja-JP" b="0" dirty="0"/>
          </a:p>
        </p:txBody>
      </p:sp>
    </p:spTree>
    <p:extLst>
      <p:ext uri="{BB962C8B-B14F-4D97-AF65-F5344CB8AC3E}">
        <p14:creationId xmlns:p14="http://schemas.microsoft.com/office/powerpoint/2010/main" val="2940630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ja-JP" altLang="en-US" b="0" dirty="0"/>
              <a:t>時間は返せても、脳の機能は完全には回復しません。たとえ</a:t>
            </a:r>
            <a:r>
              <a:rPr kumimoji="1" lang="en-US" altLang="ja-JP" b="0" dirty="0"/>
              <a:t>1</a:t>
            </a:r>
            <a:r>
              <a:rPr kumimoji="1" lang="ja-JP" altLang="en-US" b="0" dirty="0"/>
              <a:t>時間の不足でも、脳は回復に数日</a:t>
            </a:r>
            <a:r>
              <a:rPr kumimoji="1" lang="en-US" altLang="ja-JP" b="0" dirty="0"/>
              <a:t>〜</a:t>
            </a:r>
            <a:r>
              <a:rPr kumimoji="1" lang="ja-JP" altLang="en-US" b="0" dirty="0"/>
              <a:t>数週間かかることがわかっています。 だからこそ、“毎日の睡眠習慣”が、脳の未来を守る鍵なのです。</a:t>
            </a:r>
          </a:p>
          <a:p>
            <a:endParaRPr kumimoji="1" lang="ja-JP" altLang="en-US" dirty="0"/>
          </a:p>
        </p:txBody>
      </p:sp>
    </p:spTree>
    <p:extLst>
      <p:ext uri="{BB962C8B-B14F-4D97-AF65-F5344CB8AC3E}">
        <p14:creationId xmlns:p14="http://schemas.microsoft.com/office/powerpoint/2010/main" val="2609412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そして、本当に恐ろしいのは、脳が回復するまでのその期間、「睡眠不足なく十分な脳機能で生活していたら得られたかもしれない知識や経験」は</a:t>
            </a:r>
            <a:r>
              <a:rPr kumimoji="1" lang="ja-JP" altLang="en-US" b="0" dirty="0"/>
              <a:t>手に入れる事ができないこと</a:t>
            </a:r>
            <a:r>
              <a:rPr kumimoji="1" lang="ja-JP" altLang="en-US" dirty="0"/>
              <a:t>です。</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a:p>
            <a:endParaRPr kumimoji="1" lang="ja-JP" altLang="en-US" dirty="0"/>
          </a:p>
        </p:txBody>
      </p:sp>
    </p:spTree>
    <p:extLst>
      <p:ext uri="{BB962C8B-B14F-4D97-AF65-F5344CB8AC3E}">
        <p14:creationId xmlns:p14="http://schemas.microsoft.com/office/powerpoint/2010/main" val="867648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000000"/>
                </a:solidFill>
                <a:effectLst/>
                <a:latin typeface="Noto Sans JP" panose="020B0200000000000000" pitchFamily="50" charset="-128"/>
                <a:ea typeface="Noto Sans JP" panose="020B0200000000000000" pitchFamily="50" charset="-128"/>
              </a:rPr>
              <a:t>　</a:t>
            </a:r>
            <a:r>
              <a:rPr lang="ja-JP" altLang="en-US" b="0" i="0" dirty="0">
                <a:solidFill>
                  <a:srgbClr val="000000"/>
                </a:solidFill>
                <a:effectLst/>
                <a:latin typeface="+mn-ea"/>
                <a:ea typeface="+mn-ea"/>
              </a:rPr>
              <a:t>ここからはまとめになります。</a:t>
            </a:r>
            <a:endParaRPr lang="en-US" altLang="ja-JP" b="0" i="0" dirty="0">
              <a:solidFill>
                <a:srgbClr val="000000"/>
              </a:solidFill>
              <a:effectLst/>
              <a:latin typeface="+mn-ea"/>
              <a:ea typeface="+mn-ea"/>
            </a:endParaRPr>
          </a:p>
          <a:p>
            <a:r>
              <a:rPr lang="ja-JP" altLang="en-US" b="0" i="0" dirty="0">
                <a:solidFill>
                  <a:srgbClr val="000000"/>
                </a:solidFill>
                <a:effectLst/>
                <a:latin typeface="+mn-ea"/>
                <a:ea typeface="+mn-ea"/>
              </a:rPr>
              <a:t>　眠気は身体からの</a:t>
            </a:r>
            <a:r>
              <a:rPr lang="en-US" altLang="ja-JP" b="0" i="0" dirty="0">
                <a:solidFill>
                  <a:srgbClr val="000000"/>
                </a:solidFill>
                <a:effectLst/>
                <a:latin typeface="+mn-ea"/>
                <a:ea typeface="+mn-ea"/>
              </a:rPr>
              <a:t>SOS</a:t>
            </a:r>
            <a:r>
              <a:rPr lang="ja-JP" altLang="en-US" b="0" i="0" dirty="0">
                <a:solidFill>
                  <a:srgbClr val="000000"/>
                </a:solidFill>
                <a:effectLst/>
                <a:latin typeface="+mn-ea"/>
                <a:ea typeface="+mn-ea"/>
              </a:rPr>
              <a:t>サインです。日々の生活習慣を見直すことがパフォーマンスの向上と長期的な健康維持に繋がります。</a:t>
            </a:r>
            <a:endParaRPr lang="en-US" altLang="ja-JP" b="0" i="0" dirty="0">
              <a:solidFill>
                <a:srgbClr val="000000"/>
              </a:solidFill>
              <a:effectLst/>
              <a:latin typeface="+mn-ea"/>
              <a:ea typeface="+mn-ea"/>
            </a:endParaRPr>
          </a:p>
        </p:txBody>
      </p:sp>
    </p:spTree>
    <p:extLst>
      <p:ext uri="{BB962C8B-B14F-4D97-AF65-F5344CB8AC3E}">
        <p14:creationId xmlns:p14="http://schemas.microsoft.com/office/powerpoint/2010/main" val="378115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睡眠不足には見分け方があります。</a:t>
            </a:r>
          </a:p>
        </p:txBody>
      </p:sp>
    </p:spTree>
    <p:extLst>
      <p:ext uri="{BB962C8B-B14F-4D97-AF65-F5344CB8AC3E}">
        <p14:creationId xmlns:p14="http://schemas.microsoft.com/office/powerpoint/2010/main" val="1571056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良い睡眠のコツは引き算と言われています。今の生活習慣を見直し、全部やめられなくても、ひとつずつ手放していきましょう。</a:t>
            </a:r>
          </a:p>
        </p:txBody>
      </p:sp>
    </p:spTree>
    <p:extLst>
      <p:ext uri="{BB962C8B-B14F-4D97-AF65-F5344CB8AC3E}">
        <p14:creationId xmlns:p14="http://schemas.microsoft.com/office/powerpoint/2010/main" val="893052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日中、新しい情報を学習すると「海馬」で一時的に保存されます。寝る子は、身体（身長）も脳（海馬）も育つということです。海馬は記憶の司令塔です。成長期の時期である今、脳の司令塔を育てずして、本当に手に入れたい未来の夢をかなえられるのでしょうか。</a:t>
            </a:r>
            <a:endParaRPr kumimoji="1" lang="en-US" altLang="ja-JP" dirty="0"/>
          </a:p>
        </p:txBody>
      </p:sp>
    </p:spTree>
    <p:extLst>
      <p:ext uri="{BB962C8B-B14F-4D97-AF65-F5344CB8AC3E}">
        <p14:creationId xmlns:p14="http://schemas.microsoft.com/office/powerpoint/2010/main" val="853224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睡眠をお金に置き換えて考えてみると、</a:t>
            </a:r>
          </a:p>
        </p:txBody>
      </p:sp>
    </p:spTree>
    <p:extLst>
      <p:ext uri="{BB962C8B-B14F-4D97-AF65-F5344CB8AC3E}">
        <p14:creationId xmlns:p14="http://schemas.microsoft.com/office/powerpoint/2010/main" val="18028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お財布の中身は、今日の睡眠チャージ分です。睡眠不足だと十分な残高がありません。買い物（＝今日の新たな学習・経験･情報）の選択肢が狭まります。</a:t>
            </a:r>
            <a:r>
              <a:rPr kumimoji="1" lang="ja-JP" altLang="en-US" b="0" dirty="0"/>
              <a:t>買い物（＝今日の新たな学習・経験･情報）したものは、冷蔵庫</a:t>
            </a:r>
            <a:r>
              <a:rPr kumimoji="1" lang="en-US" altLang="ja-JP" b="0" dirty="0"/>
              <a:t>(</a:t>
            </a:r>
            <a:r>
              <a:rPr kumimoji="1" lang="ja-JP" altLang="en-US" b="0" dirty="0"/>
              <a:t>＝大脳皮質）へ保管しないと食べられません。冷蔵庫（＝大脳皮質）へ保管するためには、「睡眠」が必須です。睡眠を十分に取らないと、買ってきた品物がもったいないです。</a:t>
            </a:r>
            <a:endParaRPr kumimoji="1" lang="en-US" altLang="ja-JP" b="0" dirty="0"/>
          </a:p>
          <a:p>
            <a:endParaRPr kumimoji="1" lang="en-US" altLang="ja-JP" dirty="0"/>
          </a:p>
          <a:p>
            <a:endParaRPr kumimoji="1" lang="ja-JP" altLang="en-US" dirty="0"/>
          </a:p>
        </p:txBody>
      </p:sp>
    </p:spTree>
    <p:extLst>
      <p:ext uri="{BB962C8B-B14F-4D97-AF65-F5344CB8AC3E}">
        <p14:creationId xmlns:p14="http://schemas.microsoft.com/office/powerpoint/2010/main" val="2331137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買ってきたものを無駄に捨ててしまうのと同じで、睡眠不足によってあなたの記憶力や思考力も低下してしまいます。</a:t>
            </a:r>
            <a:endParaRPr kumimoji="1" lang="en-US" altLang="ja-JP" dirty="0"/>
          </a:p>
        </p:txBody>
      </p:sp>
    </p:spTree>
    <p:extLst>
      <p:ext uri="{BB962C8B-B14F-4D97-AF65-F5344CB8AC3E}">
        <p14:creationId xmlns:p14="http://schemas.microsoft.com/office/powerpoint/2010/main" val="4282835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もしかすると睡眠不足は借金ではないかもしれません。睡眠不足によって、足りない分を借りることはできず、ただ足りないだけだからです。その不足分が累積し、負債となっていきます。</a:t>
            </a:r>
          </a:p>
        </p:txBody>
      </p:sp>
    </p:spTree>
    <p:extLst>
      <p:ext uri="{BB962C8B-B14F-4D97-AF65-F5344CB8AC3E}">
        <p14:creationId xmlns:p14="http://schemas.microsoft.com/office/powerpoint/2010/main" val="241646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睡眠時間や睡眠の質をあげるためには、今すぐ始めることが大切です。</a:t>
            </a:r>
            <a:endParaRPr kumimoji="1" lang="en-US" altLang="ja-JP" dirty="0"/>
          </a:p>
          <a:p>
            <a:r>
              <a:rPr kumimoji="1" lang="ja-JP" altLang="en-US" dirty="0"/>
              <a:t>　</a:t>
            </a:r>
          </a:p>
        </p:txBody>
      </p:sp>
    </p:spTree>
    <p:extLst>
      <p:ext uri="{BB962C8B-B14F-4D97-AF65-F5344CB8AC3E}">
        <p14:creationId xmlns:p14="http://schemas.microsoft.com/office/powerpoint/2010/main" val="1227136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実際に</a:t>
            </a:r>
            <a:r>
              <a:rPr kumimoji="1" lang="ja-JP" altLang="en-US"/>
              <a:t>行動に移すのは</a:t>
            </a:r>
            <a:r>
              <a:rPr kumimoji="1" lang="ja-JP" altLang="en-US" dirty="0"/>
              <a:t>皆さんですので、全くやらないのではなく、少しでもできることから始めてみてほしいと思います。</a:t>
            </a:r>
            <a:endParaRPr kumimoji="1" lang="en-US" altLang="ja-JP" dirty="0"/>
          </a:p>
          <a:p>
            <a:endParaRPr kumimoji="1" lang="ja-JP" altLang="en-US" dirty="0"/>
          </a:p>
        </p:txBody>
      </p:sp>
    </p:spTree>
    <p:extLst>
      <p:ext uri="{BB962C8B-B14F-4D97-AF65-F5344CB8AC3E}">
        <p14:creationId xmlns:p14="http://schemas.microsoft.com/office/powerpoint/2010/main" val="247440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授業中眠くなったり、疲れがとれず、身体が重い等は、明らかに寝（睡眠）不足です。</a:t>
            </a:r>
            <a:endParaRPr kumimoji="1" lang="en-US" altLang="ja-JP" dirty="0"/>
          </a:p>
          <a:p>
            <a:r>
              <a:rPr kumimoji="1" lang="ja-JP" altLang="en-US" dirty="0"/>
              <a:t>　しかし、やる気がでない、集中力が無くなった等ももしかしたら睡眠不足が原因かもしれません。</a:t>
            </a:r>
          </a:p>
        </p:txBody>
      </p:sp>
    </p:spTree>
    <p:extLst>
      <p:ext uri="{BB962C8B-B14F-4D97-AF65-F5344CB8AC3E}">
        <p14:creationId xmlns:p14="http://schemas.microsoft.com/office/powerpoint/2010/main" val="1709687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ここからは自分でも気付いていない睡眠不足について説明していきます。</a:t>
            </a:r>
            <a:endParaRPr kumimoji="1" lang="en-US" altLang="ja-JP" dirty="0"/>
          </a:p>
        </p:txBody>
      </p:sp>
    </p:spTree>
    <p:extLst>
      <p:ext uri="{BB962C8B-B14F-4D97-AF65-F5344CB8AC3E}">
        <p14:creationId xmlns:p14="http://schemas.microsoft.com/office/powerpoint/2010/main" val="2066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睡眠不足の怖いところは、本人が自覚しにくいことにあります。睡眠不足で認知機能が悪化していても、本人の眠気の自覚はあまり変わりません（横ばい）。</a:t>
            </a:r>
          </a:p>
        </p:txBody>
      </p:sp>
    </p:spTree>
    <p:extLst>
      <p:ext uri="{BB962C8B-B14F-4D97-AF65-F5344CB8AC3E}">
        <p14:creationId xmlns:p14="http://schemas.microsoft.com/office/powerpoint/2010/main" val="347640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睡眠不足という言葉は聞いたことがあるかもしれませんが、「睡眠負債」という言葉もあります。では、ここで考えてみましょう。「不足」と「負債」は何が違うでしょう。</a:t>
            </a:r>
            <a:endParaRPr kumimoji="1" lang="en-US" altLang="ja-JP" dirty="0"/>
          </a:p>
          <a:p>
            <a:r>
              <a:rPr kumimoji="1" lang="ja-JP" altLang="en-US" dirty="0"/>
              <a:t>　「睡眠負債」は、</a:t>
            </a:r>
            <a:r>
              <a:rPr kumimoji="1" lang="en-US" altLang="ja-JP" dirty="0"/>
              <a:t>2017</a:t>
            </a:r>
            <a:r>
              <a:rPr kumimoji="1" lang="ja-JP" altLang="en-US" dirty="0"/>
              <a:t>年のユーキャン新語・流行語大賞トップ</a:t>
            </a:r>
            <a:r>
              <a:rPr kumimoji="1" lang="en-US" altLang="ja-JP" dirty="0"/>
              <a:t>10</a:t>
            </a:r>
            <a:r>
              <a:rPr kumimoji="1" lang="ja-JP" altLang="en-US" dirty="0"/>
              <a:t>に選ばれています。</a:t>
            </a:r>
            <a:endParaRPr kumimoji="1" lang="en-US" altLang="ja-JP" dirty="0"/>
          </a:p>
        </p:txBody>
      </p:sp>
    </p:spTree>
    <p:extLst>
      <p:ext uri="{BB962C8B-B14F-4D97-AF65-F5344CB8AC3E}">
        <p14:creationId xmlns:p14="http://schemas.microsoft.com/office/powerpoint/2010/main" val="556920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「不足」は、今足りていないという意味で、「負債」は、今までの積み重ねの総量のことを言います。難しい言葉で</a:t>
            </a:r>
            <a:r>
              <a:rPr kumimoji="1" lang="ja-JP" altLang="en-US" b="0" dirty="0"/>
              <a:t>「累積」</a:t>
            </a:r>
            <a:r>
              <a:rPr kumimoji="1" lang="ja-JP" altLang="en-US" dirty="0"/>
              <a:t>とも言います。</a:t>
            </a:r>
          </a:p>
        </p:txBody>
      </p:sp>
    </p:spTree>
    <p:extLst>
      <p:ext uri="{BB962C8B-B14F-4D97-AF65-F5344CB8AC3E}">
        <p14:creationId xmlns:p14="http://schemas.microsoft.com/office/powerpoint/2010/main" val="711682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i="0" dirty="0">
                <a:solidFill>
                  <a:srgbClr val="333333"/>
                </a:solidFill>
                <a:effectLst/>
                <a:latin typeface="+mn-ea"/>
                <a:ea typeface="+mn-ea"/>
              </a:rPr>
              <a:t>　睡眠負債とは、慢性的な睡眠不足の状態が続き、その負債が蓄積されて心身へ支障をきたしている状態のことです。</a:t>
            </a:r>
            <a:endParaRPr lang="en-US" altLang="ja-JP" sz="1200" b="0" i="0" dirty="0">
              <a:solidFill>
                <a:srgbClr val="333333"/>
              </a:solidFill>
              <a:effectLst/>
              <a:latin typeface="+mn-ea"/>
              <a:ea typeface="+mn-ea"/>
            </a:endParaRPr>
          </a:p>
          <a:p>
            <a:br>
              <a:rPr lang="en-US" altLang="ja-JP" b="1" i="0" dirty="0">
                <a:solidFill>
                  <a:srgbClr val="333333"/>
                </a:solidFill>
                <a:effectLst/>
                <a:latin typeface="+mn-ea"/>
                <a:ea typeface="+mn-ea"/>
              </a:rPr>
            </a:br>
            <a:endParaRPr kumimoji="1" lang="en-US" altLang="ja-JP" dirty="0">
              <a:latin typeface="+mn-ea"/>
              <a:ea typeface="+mn-ea"/>
            </a:endParaRPr>
          </a:p>
          <a:p>
            <a:endParaRPr kumimoji="1" lang="ja-JP" altLang="en-US" dirty="0"/>
          </a:p>
        </p:txBody>
      </p:sp>
    </p:spTree>
    <p:extLst>
      <p:ext uri="{BB962C8B-B14F-4D97-AF65-F5344CB8AC3E}">
        <p14:creationId xmlns:p14="http://schemas.microsoft.com/office/powerpoint/2010/main" val="69568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4212" y="3843867"/>
            <a:ext cx="6400800" cy="1947333"/>
          </a:xfrm>
          <a:prstGeom prst="rect">
            <a:avLst/>
          </a:prstGeo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タイトル 6">
            <a:extLst>
              <a:ext uri="{FF2B5EF4-FFF2-40B4-BE49-F238E27FC236}">
                <a16:creationId xmlns:a16="http://schemas.microsoft.com/office/drawing/2014/main" id="{EB09DC73-C9F8-0584-EFC3-882DF0AEE85C}"/>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10" name="Slide Number Placeholder 5">
            <a:extLst>
              <a:ext uri="{FF2B5EF4-FFF2-40B4-BE49-F238E27FC236}">
                <a16:creationId xmlns:a16="http://schemas.microsoft.com/office/drawing/2014/main" id="{46D70D7D-6E71-7BCD-0432-520409F31658}"/>
              </a:ext>
            </a:extLst>
          </p:cNvPr>
          <p:cNvSpPr>
            <a:spLocks noGrp="1"/>
          </p:cNvSpPr>
          <p:nvPr>
            <p:ph type="sldNum" sz="quarter" idx="4"/>
          </p:nvPr>
        </p:nvSpPr>
        <p:spPr>
          <a:xfrm>
            <a:off x="11049755" y="6172200"/>
            <a:ext cx="1142245" cy="669925"/>
          </a:xfrm>
          <a:prstGeom prst="rect">
            <a:avLst/>
          </a:prstGeom>
        </p:spPr>
        <p:txBody>
          <a:bodyPr vert="horz" lIns="91440" tIns="45720" rIns="91440" bIns="45720" rtlCol="0" anchor="b"/>
          <a:lstStyle>
            <a:lvl1pPr algn="r">
              <a:defRPr sz="2000" b="0" i="0">
                <a:solidFill>
                  <a:schemeClr val="bg2">
                    <a:lumMod val="50000"/>
                  </a:schemeClr>
                </a:solidFill>
                <a:effectLst/>
                <a:latin typeface="+mn-lt"/>
              </a:defRPr>
            </a:lvl1pPr>
          </a:lstStyle>
          <a:p>
            <a:r>
              <a:rPr kumimoji="1" lang="ja-JP" altLang="en-US" dirty="0"/>
              <a:t>＜</a:t>
            </a:r>
            <a:r>
              <a:rPr kumimoji="1" lang="en-US" altLang="ja-JP" dirty="0"/>
              <a:t>#</a:t>
            </a:r>
            <a:r>
              <a:rPr kumimoji="1" lang="ja-JP" altLang="en-US" dirty="0"/>
              <a:t>＞</a:t>
            </a:r>
            <a:endParaRPr kumimoji="1" lang="en-US" altLang="ja-JP" dirty="0"/>
          </a:p>
        </p:txBody>
      </p:sp>
    </p:spTree>
    <p:extLst>
      <p:ext uri="{BB962C8B-B14F-4D97-AF65-F5344CB8AC3E}">
        <p14:creationId xmlns:p14="http://schemas.microsoft.com/office/powerpoint/2010/main" val="386771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p>
            <a:r>
              <a:rPr lang="ja-JP" altLang="en-US"/>
              <a:t>マスター タイトルの書式設定</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16" name="Text Placeholder 9"/>
          <p:cNvSpPr>
            <a:spLocks noGrp="1"/>
          </p:cNvSpPr>
          <p:nvPr>
            <p:ph type="body" sz="quarter" idx="14"/>
          </p:nvPr>
        </p:nvSpPr>
        <p:spPr>
          <a:xfrm>
            <a:off x="914402" y="3843867"/>
            <a:ext cx="8304210" cy="457200"/>
          </a:xfrm>
          <a:prstGeom prst="rect">
            <a:avLst/>
          </a:prstGeo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Date Placeholder 2"/>
          <p:cNvSpPr>
            <a:spLocks noGrp="1"/>
          </p:cNvSpPr>
          <p:nvPr>
            <p:ph type="dt" sz="half" idx="10"/>
          </p:nvPr>
        </p:nvSpPr>
        <p:spPr>
          <a:xfrm>
            <a:off x="9904412" y="6172200"/>
            <a:ext cx="160020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684212" y="6172200"/>
            <a:ext cx="75438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F7DCBC94-4D94-48B5-9A58-31F4AD49B70B}" type="slidenum">
              <a:rPr kumimoji="1" lang="ja-JP" altLang="en-US" smtClean="0"/>
              <a:t>‹#›</a:t>
            </a:fld>
            <a:endParaRPr kumimoji="1" lang="ja-JP" altLang="en-US"/>
          </a:p>
        </p:txBody>
      </p:sp>
    </p:spTree>
    <p:extLst>
      <p:ext uri="{BB962C8B-B14F-4D97-AF65-F5344CB8AC3E}">
        <p14:creationId xmlns:p14="http://schemas.microsoft.com/office/powerpoint/2010/main" val="305642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a:prstGeom prst="rect">
            <a:avLst/>
          </a:prstGeom>
        </p:spPr>
        <p:txBody>
          <a:bodyPr anchor="ctr">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2" y="4114800"/>
            <a:ext cx="8535988" cy="1879600"/>
          </a:xfrm>
          <a:prstGeom prst="rect">
            <a:avLst/>
          </a:prstGeo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7DCBC94-4D94-48B5-9A58-31F4AD49B70B}" type="slidenum">
              <a:rPr kumimoji="1" lang="ja-JP" altLang="en-US" smtClean="0"/>
              <a:t>‹#›</a:t>
            </a:fld>
            <a:endParaRPr kumimoji="1" lang="ja-JP" altLang="en-US"/>
          </a:p>
        </p:txBody>
      </p:sp>
    </p:spTree>
    <p:extLst>
      <p:ext uri="{BB962C8B-B14F-4D97-AF65-F5344CB8AC3E}">
        <p14:creationId xmlns:p14="http://schemas.microsoft.com/office/powerpoint/2010/main" val="3279707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a:prstGeom prst="rect">
            <a:avLst/>
          </a:prstGeo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446212" y="3429000"/>
            <a:ext cx="8534400" cy="381000"/>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84213" y="4301067"/>
            <a:ext cx="8534400" cy="1684865"/>
          </a:xfrm>
          <a:prstGeom prst="rect">
            <a:avLst/>
          </a:prstGeo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7DCBC94-4D94-48B5-9A58-31F4AD49B70B}" type="slidenum">
              <a:rPr kumimoji="1" lang="ja-JP" altLang="en-US" smtClean="0"/>
              <a:t>‹#›</a:t>
            </a:fld>
            <a:endParaRPr kumimoji="1" lang="ja-JP"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4214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a:prstGeom prst="rect">
            <a:avLst/>
          </a:prstGeo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1" y="5132981"/>
            <a:ext cx="8535990" cy="860400"/>
          </a:xfrm>
          <a:prstGeom prst="rect">
            <a:avLst/>
          </a:prstGeo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7DCBC94-4D94-48B5-9A58-31F4AD49B70B}" type="slidenum">
              <a:rPr kumimoji="1" lang="ja-JP" altLang="en-US" smtClean="0"/>
              <a:t>‹#›</a:t>
            </a:fld>
            <a:endParaRPr kumimoji="1" lang="ja-JP" altLang="en-US"/>
          </a:p>
        </p:txBody>
      </p:sp>
    </p:spTree>
    <p:extLst>
      <p:ext uri="{BB962C8B-B14F-4D97-AF65-F5344CB8AC3E}">
        <p14:creationId xmlns:p14="http://schemas.microsoft.com/office/powerpoint/2010/main" val="1244993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a:prstGeom prst="rect">
            <a:avLst/>
          </a:prstGeo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684212" y="3928534"/>
            <a:ext cx="8534401" cy="1049866"/>
          </a:xfrm>
          <a:prstGeom prst="rect">
            <a:avLst/>
          </a:prstGeo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978400"/>
            <a:ext cx="8534401" cy="1016000"/>
          </a:xfrm>
          <a:prstGeom prst="rect">
            <a:avLst/>
          </a:prstGeo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7DCBC94-4D94-48B5-9A58-31F4AD49B70B}" type="slidenum">
              <a:rPr kumimoji="1" lang="ja-JP" altLang="en-US" smtClean="0"/>
              <a:t>‹#›</a:t>
            </a:fld>
            <a:endParaRPr kumimoji="1" lang="ja-JP"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69301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a:prstGeom prst="rect">
            <a:avLst/>
          </a:prstGeo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684212" y="3928534"/>
            <a:ext cx="8534400" cy="838200"/>
          </a:xfrm>
          <a:prstGeom prst="rect">
            <a:avLst/>
          </a:prstGeo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766732"/>
            <a:ext cx="8534401" cy="1227667"/>
          </a:xfrm>
          <a:prstGeom prst="rect">
            <a:avLst/>
          </a:prstGeo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7DCBC94-4D94-48B5-9A58-31F4AD49B70B}" type="slidenum">
              <a:rPr kumimoji="1" lang="ja-JP" altLang="en-US" smtClean="0"/>
              <a:t>‹#›</a:t>
            </a:fld>
            <a:endParaRPr kumimoji="1" lang="ja-JP" altLang="en-US"/>
          </a:p>
        </p:txBody>
      </p:sp>
    </p:spTree>
    <p:extLst>
      <p:ext uri="{BB962C8B-B14F-4D97-AF65-F5344CB8AC3E}">
        <p14:creationId xmlns:p14="http://schemas.microsoft.com/office/powerpoint/2010/main" val="3664353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4212" y="685800"/>
            <a:ext cx="8534400" cy="3615267"/>
          </a:xfrm>
          <a:prstGeom prst="rect">
            <a:avLst/>
          </a:prstGeo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7DCBC94-4D94-48B5-9A58-31F4AD49B70B}" type="slidenum">
              <a:rPr kumimoji="1" lang="ja-JP" altLang="en-US" smtClean="0"/>
              <a:t>‹#›</a:t>
            </a:fld>
            <a:endParaRPr kumimoji="1" lang="ja-JP" altLang="en-US"/>
          </a:p>
        </p:txBody>
      </p:sp>
    </p:spTree>
    <p:extLst>
      <p:ext uri="{BB962C8B-B14F-4D97-AF65-F5344CB8AC3E}">
        <p14:creationId xmlns:p14="http://schemas.microsoft.com/office/powerpoint/2010/main" val="4171039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7823200" cy="5308600"/>
          </a:xfrm>
          <a:prstGeom prst="rect">
            <a:avLst/>
          </a:prstGeo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7DCBC94-4D94-48B5-9A58-31F4AD49B70B}" type="slidenum">
              <a:rPr kumimoji="1" lang="ja-JP" altLang="en-US" smtClean="0"/>
              <a:t>‹#›</a:t>
            </a:fld>
            <a:endParaRPr kumimoji="1" lang="ja-JP" altLang="en-US"/>
          </a:p>
        </p:txBody>
      </p:sp>
    </p:spTree>
    <p:extLst>
      <p:ext uri="{BB962C8B-B14F-4D97-AF65-F5344CB8AC3E}">
        <p14:creationId xmlns:p14="http://schemas.microsoft.com/office/powerpoint/2010/main" val="265785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84212" y="685800"/>
            <a:ext cx="8534400" cy="3615267"/>
          </a:xfrm>
          <a:prstGeom prst="rect">
            <a:avLst/>
          </a:prstGeo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1049755" y="6169384"/>
            <a:ext cx="1142245" cy="669925"/>
          </a:xfrm>
        </p:spPr>
        <p:txBody>
          <a:bodyPr/>
          <a:lstStyle/>
          <a:p>
            <a:r>
              <a:rPr kumimoji="1" lang="ja-JP" altLang="en-US" dirty="0"/>
              <a:t>＃</a:t>
            </a:r>
          </a:p>
        </p:txBody>
      </p:sp>
    </p:spTree>
    <p:extLst>
      <p:ext uri="{BB962C8B-B14F-4D97-AF65-F5344CB8AC3E}">
        <p14:creationId xmlns:p14="http://schemas.microsoft.com/office/powerpoint/2010/main" val="3159044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a:prstGeom prst="rect">
            <a:avLst/>
          </a:prstGeom>
        </p:spPr>
        <p:txBody>
          <a:bodyPr anchor="b">
            <a:normAutofit/>
          </a:bodyPr>
          <a:lstStyle>
            <a:lvl1pPr algn="l">
              <a:defRPr sz="36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3" y="4495800"/>
            <a:ext cx="8534400" cy="1498600"/>
          </a:xfrm>
          <a:prstGeom prst="rect">
            <a:avLst/>
          </a:prstGeo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7DCBC94-4D94-48B5-9A58-31F4AD49B70B}" type="slidenum">
              <a:rPr kumimoji="1" lang="ja-JP" altLang="en-US" smtClean="0"/>
              <a:t>‹#›</a:t>
            </a:fld>
            <a:endParaRPr kumimoji="1" lang="ja-JP" altLang="en-US"/>
          </a:p>
        </p:txBody>
      </p:sp>
    </p:spTree>
    <p:extLst>
      <p:ext uri="{BB962C8B-B14F-4D97-AF65-F5344CB8AC3E}">
        <p14:creationId xmlns:p14="http://schemas.microsoft.com/office/powerpoint/2010/main" val="182693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4211" y="685800"/>
            <a:ext cx="4937655" cy="3615267"/>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808133" y="685801"/>
            <a:ext cx="4934479" cy="3615266"/>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9904412" y="6172200"/>
            <a:ext cx="16002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684212" y="6172200"/>
            <a:ext cx="7543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7DCBC94-4D94-48B5-9A58-31F4AD49B70B}" type="slidenum">
              <a:rPr kumimoji="1" lang="ja-JP" altLang="en-US" smtClean="0"/>
              <a:t>‹#›</a:t>
            </a:fld>
            <a:endParaRPr kumimoji="1" lang="ja-JP" altLang="en-US"/>
          </a:p>
        </p:txBody>
      </p:sp>
    </p:spTree>
    <p:extLst>
      <p:ext uri="{BB962C8B-B14F-4D97-AF65-F5344CB8AC3E}">
        <p14:creationId xmlns:p14="http://schemas.microsoft.com/office/powerpoint/2010/main" val="3707398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2080" y="685800"/>
            <a:ext cx="4649787" cy="576262"/>
          </a:xfrm>
          <a:prstGeom prst="rect">
            <a:avLst/>
          </a:prstGeo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4211" y="1270529"/>
            <a:ext cx="4937655" cy="3030538"/>
          </a:xfrm>
          <a:prstGeom prst="rect">
            <a:avLst/>
          </a:prstGeo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79066" y="685800"/>
            <a:ext cx="4665134" cy="576262"/>
          </a:xfrm>
          <a:prstGeom prst="rect">
            <a:avLst/>
          </a:prstGeo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806545" y="1262062"/>
            <a:ext cx="4929188" cy="3030538"/>
          </a:xfrm>
          <a:prstGeom prst="rect">
            <a:avLst/>
          </a:prstGeo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9904412" y="6172200"/>
            <a:ext cx="1600200" cy="365125"/>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684212" y="6172200"/>
            <a:ext cx="75438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F7DCBC94-4D94-48B5-9A58-31F4AD49B70B}" type="slidenum">
              <a:rPr kumimoji="1" lang="ja-JP" altLang="en-US" smtClean="0"/>
              <a:t>‹#›</a:t>
            </a:fld>
            <a:endParaRPr kumimoji="1" lang="ja-JP" altLang="en-US"/>
          </a:p>
        </p:txBody>
      </p:sp>
    </p:spTree>
    <p:extLst>
      <p:ext uri="{BB962C8B-B14F-4D97-AF65-F5344CB8AC3E}">
        <p14:creationId xmlns:p14="http://schemas.microsoft.com/office/powerpoint/2010/main" val="343558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9904412" y="6172200"/>
            <a:ext cx="160020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684212" y="6172200"/>
            <a:ext cx="75438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F7DCBC94-4D94-48B5-9A58-31F4AD49B70B}" type="slidenum">
              <a:rPr kumimoji="1" lang="ja-JP" altLang="en-US" smtClean="0"/>
              <a:t>‹#›</a:t>
            </a:fld>
            <a:endParaRPr kumimoji="1" lang="ja-JP" altLang="en-US"/>
          </a:p>
        </p:txBody>
      </p:sp>
    </p:spTree>
    <p:extLst>
      <p:ext uri="{BB962C8B-B14F-4D97-AF65-F5344CB8AC3E}">
        <p14:creationId xmlns:p14="http://schemas.microsoft.com/office/powerpoint/2010/main" val="102957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4412" y="6172200"/>
            <a:ext cx="1600200" cy="365125"/>
          </a:xfrm>
          <a:prstGeom prst="rect">
            <a:avLst/>
          </a:prstGeom>
        </p:spPr>
        <p:txBody>
          <a:bodyPr/>
          <a:lstStyle/>
          <a:p>
            <a:endParaRPr kumimoji="1" lang="ja-JP" altLang="en-US"/>
          </a:p>
        </p:txBody>
      </p:sp>
      <p:sp>
        <p:nvSpPr>
          <p:cNvPr id="3" name="Footer Placeholder 2"/>
          <p:cNvSpPr>
            <a:spLocks noGrp="1"/>
          </p:cNvSpPr>
          <p:nvPr>
            <p:ph type="ftr" sz="quarter" idx="11"/>
          </p:nvPr>
        </p:nvSpPr>
        <p:spPr>
          <a:xfrm>
            <a:off x="684212" y="6172200"/>
            <a:ext cx="7543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F7DCBC94-4D94-48B5-9A58-31F4AD49B70B}" type="slidenum">
              <a:rPr kumimoji="1" lang="ja-JP" altLang="en-US" smtClean="0"/>
              <a:t>‹#›</a:t>
            </a:fld>
            <a:endParaRPr kumimoji="1" lang="ja-JP" altLang="en-US"/>
          </a:p>
        </p:txBody>
      </p:sp>
    </p:spTree>
    <p:extLst>
      <p:ext uri="{BB962C8B-B14F-4D97-AF65-F5344CB8AC3E}">
        <p14:creationId xmlns:p14="http://schemas.microsoft.com/office/powerpoint/2010/main" val="74548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a:prstGeom prst="rect">
            <a:avLst/>
          </a:prstGeo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684212" y="685800"/>
            <a:ext cx="5943601" cy="5308600"/>
          </a:xfrm>
          <a:prstGeom prst="rect">
            <a:avLst/>
          </a:prstGeo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085012" y="2209799"/>
            <a:ext cx="3657600" cy="2091267"/>
          </a:xfrm>
          <a:prstGeom prst="rect">
            <a:avLst/>
          </a:prstGeo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684212" y="6172200"/>
            <a:ext cx="7543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7DCBC94-4D94-48B5-9A58-31F4AD49B70B}" type="slidenum">
              <a:rPr kumimoji="1" lang="ja-JP" altLang="en-US" smtClean="0"/>
              <a:t>‹#›</a:t>
            </a:fld>
            <a:endParaRPr kumimoji="1" lang="ja-JP" altLang="en-US"/>
          </a:p>
        </p:txBody>
      </p:sp>
    </p:spTree>
    <p:extLst>
      <p:ext uri="{BB962C8B-B14F-4D97-AF65-F5344CB8AC3E}">
        <p14:creationId xmlns:p14="http://schemas.microsoft.com/office/powerpoint/2010/main" val="331710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a:prstGeom prst="rect">
            <a:avLst/>
          </a:prstGeom>
        </p:spPr>
        <p:txBody>
          <a:bodyPr anchor="b">
            <a:normAutofit/>
          </a:bodyPr>
          <a:lstStyle>
            <a:lvl1pPr algn="l">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2812" y="2777066"/>
            <a:ext cx="6021388" cy="2048933"/>
          </a:xfrm>
          <a:prstGeom prst="rect">
            <a:avLst/>
          </a:prstGeo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684212" y="6172200"/>
            <a:ext cx="7543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7DCBC94-4D94-48B5-9A58-31F4AD49B70B}" type="slidenum">
              <a:rPr kumimoji="1" lang="ja-JP" altLang="en-US" smtClean="0"/>
              <a:t>‹#›</a:t>
            </a:fld>
            <a:endParaRPr kumimoji="1" lang="ja-JP" altLang="en-US"/>
          </a:p>
        </p:txBody>
      </p:sp>
    </p:spTree>
    <p:extLst>
      <p:ext uri="{BB962C8B-B14F-4D97-AF65-F5344CB8AC3E}">
        <p14:creationId xmlns:p14="http://schemas.microsoft.com/office/powerpoint/2010/main" val="316154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Slide Number Placeholder 5"/>
          <p:cNvSpPr>
            <a:spLocks noGrp="1"/>
          </p:cNvSpPr>
          <p:nvPr>
            <p:ph type="sldNum" sz="quarter" idx="4"/>
          </p:nvPr>
        </p:nvSpPr>
        <p:spPr>
          <a:xfrm>
            <a:off x="11049755" y="6172200"/>
            <a:ext cx="1142245" cy="669925"/>
          </a:xfrm>
          <a:prstGeom prst="rect">
            <a:avLst/>
          </a:prstGeom>
        </p:spPr>
        <p:txBody>
          <a:bodyPr vert="horz" lIns="91440" tIns="45720" rIns="91440" bIns="45720" rtlCol="0" anchor="b"/>
          <a:lstStyle>
            <a:lvl1pPr algn="r">
              <a:defRPr sz="2000" b="0" i="0">
                <a:solidFill>
                  <a:schemeClr val="bg2">
                    <a:lumMod val="50000"/>
                  </a:schemeClr>
                </a:solidFill>
                <a:effectLst/>
                <a:latin typeface="+mn-lt"/>
              </a:defRPr>
            </a:lvl1pPr>
          </a:lstStyle>
          <a:p>
            <a:r>
              <a:rPr kumimoji="1" lang="ja-JP" altLang="en-US" dirty="0"/>
              <a:t>＜</a:t>
            </a:r>
            <a:r>
              <a:rPr kumimoji="1" lang="en-US" altLang="ja-JP" dirty="0"/>
              <a:t>#</a:t>
            </a:r>
            <a:r>
              <a:rPr kumimoji="1" lang="ja-JP" altLang="en-US" dirty="0"/>
              <a:t>＞</a:t>
            </a:r>
            <a:endParaRPr kumimoji="1" lang="en-US" altLang="ja-JP" dirty="0"/>
          </a:p>
        </p:txBody>
      </p:sp>
    </p:spTree>
    <p:extLst>
      <p:ext uri="{BB962C8B-B14F-4D97-AF65-F5344CB8AC3E}">
        <p14:creationId xmlns:p14="http://schemas.microsoft.com/office/powerpoint/2010/main" val="397088398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C2E97B-0C7E-6A64-E142-F59F0DACC259}"/>
              </a:ext>
            </a:extLst>
          </p:cNvPr>
          <p:cNvSpPr>
            <a:spLocks noGrp="1"/>
          </p:cNvSpPr>
          <p:nvPr>
            <p:ph type="ctrTitle"/>
          </p:nvPr>
        </p:nvSpPr>
        <p:spPr>
          <a:xfrm>
            <a:off x="656590" y="805218"/>
            <a:ext cx="11144250" cy="4973894"/>
          </a:xfrm>
          <a:prstGeom prst="rect">
            <a:avLst/>
          </a:prstGeom>
        </p:spPr>
        <p:txBody>
          <a:bodyPr>
            <a:normAutofit/>
          </a:bodyPr>
          <a:lstStyle/>
          <a:p>
            <a:pPr algn="ctr"/>
            <a:r>
              <a:rPr kumimoji="1" lang="ja-JP" altLang="en-US" sz="9800" b="1" dirty="0">
                <a:solidFill>
                  <a:schemeClr val="bg1"/>
                </a:solidFill>
                <a:latin typeface="UD デジタル 教科書体 NP" panose="02020400000000000000" pitchFamily="18" charset="-128"/>
                <a:ea typeface="UD デジタル 教科書体 NP" panose="02020400000000000000" pitchFamily="18" charset="-128"/>
              </a:rPr>
              <a:t>あなたの「睡眠」</a:t>
            </a:r>
            <a:br>
              <a:rPr kumimoji="1" lang="en-US" altLang="ja-JP" sz="9800" b="1" dirty="0">
                <a:solidFill>
                  <a:schemeClr val="bg1"/>
                </a:solidFill>
                <a:latin typeface="UD デジタル 教科書体 NP" panose="02020400000000000000" pitchFamily="18" charset="-128"/>
                <a:ea typeface="UD デジタル 教科書体 NP" panose="02020400000000000000" pitchFamily="18" charset="-128"/>
              </a:rPr>
            </a:br>
            <a:r>
              <a:rPr kumimoji="1" lang="ja-JP" altLang="en-US" sz="9800" b="1" dirty="0">
                <a:solidFill>
                  <a:schemeClr val="bg1"/>
                </a:solidFill>
                <a:latin typeface="UD デジタル 教科書体 NP" panose="02020400000000000000" pitchFamily="18" charset="-128"/>
                <a:ea typeface="UD デジタル 教科書体 NP" panose="02020400000000000000" pitchFamily="18" charset="-128"/>
              </a:rPr>
              <a:t>足りている？</a:t>
            </a:r>
            <a:br>
              <a:rPr kumimoji="1" lang="en-US" altLang="ja-JP" sz="9800" b="1" dirty="0">
                <a:solidFill>
                  <a:schemeClr val="bg1"/>
                </a:solidFill>
                <a:latin typeface="UD デジタル 教科書体 NP" panose="02020400000000000000" pitchFamily="18" charset="-128"/>
                <a:ea typeface="UD デジタル 教科書体 NP" panose="02020400000000000000" pitchFamily="18" charset="-128"/>
              </a:rPr>
            </a:br>
            <a:r>
              <a:rPr kumimoji="1" lang="ja-JP" altLang="en-US" sz="2700" b="1" dirty="0">
                <a:solidFill>
                  <a:schemeClr val="bg1"/>
                </a:solidFill>
                <a:latin typeface="UD デジタル 教科書体 NP" panose="02020400000000000000" pitchFamily="18" charset="-128"/>
                <a:ea typeface="UD デジタル 教科書体 NP" panose="02020400000000000000" pitchFamily="18" charset="-128"/>
              </a:rPr>
              <a:t>　</a:t>
            </a:r>
            <a:br>
              <a:rPr kumimoji="1" lang="en-US" altLang="ja-JP" sz="9800" b="1" dirty="0">
                <a:solidFill>
                  <a:schemeClr val="bg1"/>
                </a:solidFill>
                <a:latin typeface="UD デジタル 教科書体 NP" panose="02020400000000000000" pitchFamily="18" charset="-128"/>
                <a:ea typeface="UD デジタル 教科書体 NP" panose="02020400000000000000" pitchFamily="18" charset="-128"/>
              </a:rPr>
            </a:br>
            <a:r>
              <a:rPr kumimoji="1" lang="ja-JP" altLang="en-US" sz="8900" dirty="0">
                <a:solidFill>
                  <a:schemeClr val="bg1"/>
                </a:solidFill>
                <a:latin typeface="UD デジタル 教科書体 NP" panose="02020400000000000000" pitchFamily="18" charset="-128"/>
                <a:ea typeface="UD デジタル 教科書体 NP" panose="02020400000000000000" pitchFamily="18" charset="-128"/>
              </a:rPr>
              <a:t>「睡眠負債」</a:t>
            </a:r>
            <a:endParaRPr kumimoji="1" lang="ja-JP" altLang="en-US" sz="8000" dirty="0">
              <a:solidFill>
                <a:schemeClr val="bg1"/>
              </a:solidFill>
              <a:latin typeface="UD デジタル 教科書体 NP" panose="02020400000000000000" pitchFamily="18" charset="-128"/>
              <a:ea typeface="UD デジタル 教科書体 NP" panose="02020400000000000000" pitchFamily="18" charset="-128"/>
            </a:endParaRPr>
          </a:p>
        </p:txBody>
      </p:sp>
    </p:spTree>
    <p:extLst>
      <p:ext uri="{BB962C8B-B14F-4D97-AF65-F5344CB8AC3E}">
        <p14:creationId xmlns:p14="http://schemas.microsoft.com/office/powerpoint/2010/main" val="2445139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F7058D7-419B-2A4F-273C-D964C7E80F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9810" y="74170"/>
            <a:ext cx="7530051" cy="6783830"/>
          </a:xfrm>
          <a:prstGeom prst="rect">
            <a:avLst/>
          </a:prstGeom>
        </p:spPr>
      </p:pic>
      <p:sp>
        <p:nvSpPr>
          <p:cNvPr id="2" name="テキスト ボックス 1">
            <a:extLst>
              <a:ext uri="{FF2B5EF4-FFF2-40B4-BE49-F238E27FC236}">
                <a16:creationId xmlns:a16="http://schemas.microsoft.com/office/drawing/2014/main" id="{F4EB40B9-1E7C-FFD9-7739-E9FFF0F349CB}"/>
              </a:ext>
            </a:extLst>
          </p:cNvPr>
          <p:cNvSpPr txBox="1"/>
          <p:nvPr/>
        </p:nvSpPr>
        <p:spPr>
          <a:xfrm>
            <a:off x="10367578" y="342900"/>
            <a:ext cx="1292662" cy="6515100"/>
          </a:xfrm>
          <a:prstGeom prst="rect">
            <a:avLst/>
          </a:prstGeom>
          <a:noFill/>
        </p:spPr>
        <p:txBody>
          <a:bodyPr vert="eaVert" wrap="square" rtlCol="0">
            <a:spAutoFit/>
          </a:bodyPr>
          <a:lstStyle/>
          <a:p>
            <a:r>
              <a:rPr kumimoji="1" lang="ja-JP" altLang="en-US" sz="3600" dirty="0">
                <a:solidFill>
                  <a:srgbClr val="003300"/>
                </a:solidFill>
                <a:latin typeface="UD デジタル 教科書体 NP" panose="02020400000000000000" pitchFamily="18" charset="-128"/>
                <a:ea typeface="UD デジタル 教科書体 NP" panose="02020400000000000000" pitchFamily="18" charset="-128"/>
              </a:rPr>
              <a:t>寝不足で起こる</a:t>
            </a:r>
            <a:endParaRPr kumimoji="1" lang="en-US" altLang="ja-JP" sz="3600" dirty="0">
              <a:solidFill>
                <a:srgbClr val="00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3600" dirty="0">
                <a:solidFill>
                  <a:srgbClr val="003300"/>
                </a:solidFill>
                <a:latin typeface="UD デジタル 教科書体 NP" panose="02020400000000000000" pitchFamily="18" charset="-128"/>
                <a:ea typeface="UD デジタル 教科書体 NP" panose="02020400000000000000" pitchFamily="18" charset="-128"/>
              </a:rPr>
              <a:t>身体的・精神的反応</a:t>
            </a:r>
          </a:p>
        </p:txBody>
      </p:sp>
      <p:sp>
        <p:nvSpPr>
          <p:cNvPr id="3" name="楕円 2">
            <a:extLst>
              <a:ext uri="{FF2B5EF4-FFF2-40B4-BE49-F238E27FC236}">
                <a16:creationId xmlns:a16="http://schemas.microsoft.com/office/drawing/2014/main" id="{247E5579-AC38-AB7E-012B-72A1976FF0E1}"/>
              </a:ext>
            </a:extLst>
          </p:cNvPr>
          <p:cNvSpPr/>
          <p:nvPr/>
        </p:nvSpPr>
        <p:spPr>
          <a:xfrm>
            <a:off x="2008682" y="2338466"/>
            <a:ext cx="8358896" cy="4519534"/>
          </a:xfrm>
          <a:prstGeom prst="ellipse">
            <a:avLst/>
          </a:prstGeom>
          <a:noFill/>
          <a:ln w="825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796CA82-A3A3-7903-CFFB-7B78388745F8}"/>
              </a:ext>
            </a:extLst>
          </p:cNvPr>
          <p:cNvSpPr txBox="1"/>
          <p:nvPr/>
        </p:nvSpPr>
        <p:spPr>
          <a:xfrm>
            <a:off x="11766874" y="0"/>
            <a:ext cx="425126" cy="369332"/>
          </a:xfrm>
          <a:prstGeom prst="rect">
            <a:avLst/>
          </a:prstGeom>
          <a:noFill/>
        </p:spPr>
        <p:txBody>
          <a:bodyPr wrap="square" rtlCol="0">
            <a:spAutoFit/>
          </a:bodyPr>
          <a:lstStyle/>
          <a:p>
            <a:r>
              <a:rPr kumimoji="1" lang="en-US" altLang="ja-JP" dirty="0">
                <a:solidFill>
                  <a:schemeClr val="accent4">
                    <a:lumMod val="50000"/>
                  </a:schemeClr>
                </a:solidFill>
              </a:rPr>
              <a:t>9</a:t>
            </a:r>
          </a:p>
        </p:txBody>
      </p:sp>
    </p:spTree>
    <p:extLst>
      <p:ext uri="{BB962C8B-B14F-4D97-AF65-F5344CB8AC3E}">
        <p14:creationId xmlns:p14="http://schemas.microsoft.com/office/powerpoint/2010/main" val="384038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8C1134-1355-9D22-A53A-9A86DE784341}"/>
              </a:ext>
            </a:extLst>
          </p:cNvPr>
          <p:cNvSpPr>
            <a:spLocks noGrp="1"/>
          </p:cNvSpPr>
          <p:nvPr>
            <p:ph type="title"/>
          </p:nvPr>
        </p:nvSpPr>
        <p:spPr>
          <a:xfrm>
            <a:off x="837405" y="4529665"/>
            <a:ext cx="10517188" cy="1507067"/>
          </a:xfrm>
        </p:spPr>
        <p:txBody>
          <a:bodyPr>
            <a:normAutofit fontScale="90000"/>
          </a:bodyPr>
          <a:lstStyle/>
          <a:p>
            <a:r>
              <a:rPr kumimoji="1" lang="ja-JP" altLang="en-US" sz="8000" b="1" dirty="0">
                <a:solidFill>
                  <a:schemeClr val="bg1"/>
                </a:solidFill>
                <a:latin typeface="UD デジタル 教科書体 NP" panose="02020400000000000000" pitchFamily="18" charset="-128"/>
                <a:ea typeface="UD デジタル 教科書体 NP" panose="02020400000000000000" pitchFamily="18" charset="-128"/>
              </a:rPr>
              <a:t>“何が” 不足してる？</a:t>
            </a:r>
          </a:p>
        </p:txBody>
      </p:sp>
      <p:sp>
        <p:nvSpPr>
          <p:cNvPr id="3" name="コンテンツ プレースホルダー 2">
            <a:extLst>
              <a:ext uri="{FF2B5EF4-FFF2-40B4-BE49-F238E27FC236}">
                <a16:creationId xmlns:a16="http://schemas.microsoft.com/office/drawing/2014/main" id="{2F291B8A-08D2-59F6-7560-03205BCBF9E8}"/>
              </a:ext>
            </a:extLst>
          </p:cNvPr>
          <p:cNvSpPr>
            <a:spLocks noGrp="1"/>
          </p:cNvSpPr>
          <p:nvPr>
            <p:ph idx="1"/>
          </p:nvPr>
        </p:nvSpPr>
        <p:spPr>
          <a:xfrm>
            <a:off x="534847" y="1574801"/>
            <a:ext cx="11122305" cy="2617361"/>
          </a:xfrm>
        </p:spPr>
        <p:txBody>
          <a:bodyPr>
            <a:normAutofit/>
          </a:bodyPr>
          <a:lstStyle/>
          <a:p>
            <a:pPr marL="0" indent="0">
              <a:buNone/>
            </a:pPr>
            <a:r>
              <a:rPr kumimoji="1" lang="ja-JP" altLang="en-US" sz="8000" b="1" dirty="0">
                <a:solidFill>
                  <a:schemeClr val="bg1"/>
                </a:solidFill>
                <a:latin typeface="UD デジタル 教科書体 NP" panose="02020400000000000000" pitchFamily="18" charset="-128"/>
                <a:ea typeface="UD デジタル 教科書体 NP" panose="02020400000000000000" pitchFamily="18" charset="-128"/>
              </a:rPr>
              <a:t>睡眠</a:t>
            </a:r>
            <a:r>
              <a:rPr kumimoji="1" lang="ja-JP" altLang="en-US" sz="8000" b="1" u="sng" dirty="0">
                <a:solidFill>
                  <a:schemeClr val="bg1"/>
                </a:solidFill>
                <a:latin typeface="UD デジタル 教科書体 NP" panose="02020400000000000000" pitchFamily="18" charset="-128"/>
                <a:ea typeface="UD デジタル 教科書体 NP" panose="02020400000000000000" pitchFamily="18" charset="-128"/>
              </a:rPr>
              <a:t>不足</a:t>
            </a:r>
            <a:endParaRPr kumimoji="1" lang="en-US" altLang="ja-JP" sz="8000" b="1" u="sng" dirty="0">
              <a:solidFill>
                <a:schemeClr val="bg1"/>
              </a:solidFill>
              <a:latin typeface="UD デジタル 教科書体 NP" panose="02020400000000000000" pitchFamily="18" charset="-128"/>
              <a:ea typeface="UD デジタル 教科書体 NP" panose="02020400000000000000" pitchFamily="18" charset="-128"/>
            </a:endParaRPr>
          </a:p>
          <a:p>
            <a:pPr marL="0" indent="0">
              <a:buNone/>
            </a:pPr>
            <a:r>
              <a:rPr kumimoji="1" lang="ja-JP" altLang="en-US" sz="4400" dirty="0">
                <a:solidFill>
                  <a:schemeClr val="bg1"/>
                </a:solidFill>
                <a:latin typeface="UD デジタル 教科書体 NP" panose="02020400000000000000" pitchFamily="18" charset="-128"/>
                <a:ea typeface="UD デジタル 教科書体 NP" panose="02020400000000000000" pitchFamily="18" charset="-128"/>
              </a:rPr>
              <a:t>睡眠負債（返済すべき</a:t>
            </a:r>
            <a:r>
              <a:rPr kumimoji="1" lang="ja-JP" altLang="en-US" sz="4400" dirty="0">
                <a:solidFill>
                  <a:srgbClr val="FF0000"/>
                </a:solidFill>
                <a:latin typeface="UD デジタル 教科書体 NP" panose="02020400000000000000" pitchFamily="18" charset="-128"/>
                <a:ea typeface="UD デジタル 教科書体 NP" panose="02020400000000000000" pitchFamily="18" charset="-128"/>
              </a:rPr>
              <a:t>睡眠</a:t>
            </a:r>
            <a:r>
              <a:rPr kumimoji="1" lang="ja-JP" altLang="en-US" sz="4400" u="sng" dirty="0">
                <a:solidFill>
                  <a:srgbClr val="FF0000"/>
                </a:solidFill>
                <a:latin typeface="UD デジタル 教科書体 NP" panose="02020400000000000000" pitchFamily="18" charset="-128"/>
                <a:ea typeface="UD デジタル 教科書体 NP" panose="02020400000000000000" pitchFamily="18" charset="-128"/>
              </a:rPr>
              <a:t>不足</a:t>
            </a:r>
            <a:r>
              <a:rPr kumimoji="1" lang="ja-JP" altLang="en-US" sz="4400" dirty="0">
                <a:solidFill>
                  <a:srgbClr val="FF0000"/>
                </a:solidFill>
                <a:latin typeface="UD デジタル 教科書体 NP" panose="02020400000000000000" pitchFamily="18" charset="-128"/>
                <a:ea typeface="UD デジタル 教科書体 NP" panose="02020400000000000000" pitchFamily="18" charset="-128"/>
              </a:rPr>
              <a:t>の累積</a:t>
            </a:r>
            <a:r>
              <a:rPr kumimoji="1" lang="ja-JP" altLang="en-US" sz="4400" dirty="0">
                <a:solidFill>
                  <a:schemeClr val="bg1"/>
                </a:solidFill>
                <a:latin typeface="UD デジタル 教科書体 NP" panose="02020400000000000000" pitchFamily="18" charset="-128"/>
                <a:ea typeface="UD デジタル 教科書体 NP" panose="02020400000000000000" pitchFamily="18" charset="-128"/>
              </a:rPr>
              <a:t>）</a:t>
            </a:r>
          </a:p>
        </p:txBody>
      </p:sp>
      <p:sp>
        <p:nvSpPr>
          <p:cNvPr id="4" name="テキスト ボックス 3">
            <a:extLst>
              <a:ext uri="{FF2B5EF4-FFF2-40B4-BE49-F238E27FC236}">
                <a16:creationId xmlns:a16="http://schemas.microsoft.com/office/drawing/2014/main" id="{16310DE0-A8B0-5996-BCC6-7F92A504F0A5}"/>
              </a:ext>
            </a:extLst>
          </p:cNvPr>
          <p:cNvSpPr txBox="1"/>
          <p:nvPr/>
        </p:nvSpPr>
        <p:spPr>
          <a:xfrm>
            <a:off x="1984401" y="360752"/>
            <a:ext cx="8741229" cy="1015663"/>
          </a:xfrm>
          <a:prstGeom prst="rect">
            <a:avLst/>
          </a:prstGeom>
          <a:noFill/>
        </p:spPr>
        <p:txBody>
          <a:bodyPr wrap="square" rtlCol="0">
            <a:spAutoFit/>
          </a:bodyPr>
          <a:lstStyle/>
          <a:p>
            <a:r>
              <a:rPr kumimoji="1" lang="en-US" altLang="ja-JP" sz="6000" b="1" dirty="0">
                <a:solidFill>
                  <a:srgbClr val="333300"/>
                </a:solidFill>
                <a:latin typeface="UD デジタル 教科書体 NP" panose="02020400000000000000" pitchFamily="18" charset="-128"/>
                <a:ea typeface="UD デジタル 教科書体 NP" panose="02020400000000000000" pitchFamily="18" charset="-128"/>
              </a:rPr>
              <a:t>Thinking</a:t>
            </a: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en-US" altLang="ja-JP" sz="6000" b="1" dirty="0">
                <a:solidFill>
                  <a:srgbClr val="333300"/>
                </a:solidFill>
                <a:latin typeface="UD デジタル 教科書体 NP" panose="02020400000000000000" pitchFamily="18" charset="-128"/>
                <a:ea typeface="UD デジタル 教科書体 NP" panose="02020400000000000000" pitchFamily="18" charset="-128"/>
              </a:rPr>
              <a:t>time</a:t>
            </a: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②♪</a:t>
            </a:r>
          </a:p>
        </p:txBody>
      </p:sp>
      <p:sp>
        <p:nvSpPr>
          <p:cNvPr id="10" name="テキスト ボックス 9">
            <a:extLst>
              <a:ext uri="{FF2B5EF4-FFF2-40B4-BE49-F238E27FC236}">
                <a16:creationId xmlns:a16="http://schemas.microsoft.com/office/drawing/2014/main" id="{1E4766DF-49BD-09D7-0BA1-DBDCEC1C2959}"/>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10</a:t>
            </a:r>
          </a:p>
        </p:txBody>
      </p:sp>
    </p:spTree>
    <p:extLst>
      <p:ext uri="{BB962C8B-B14F-4D97-AF65-F5344CB8AC3E}">
        <p14:creationId xmlns:p14="http://schemas.microsoft.com/office/powerpoint/2010/main" val="1033994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E1B934-A921-36D8-FF44-EC5A6118AA1A}"/>
              </a:ext>
            </a:extLst>
          </p:cNvPr>
          <p:cNvSpPr txBox="1"/>
          <p:nvPr/>
        </p:nvSpPr>
        <p:spPr>
          <a:xfrm>
            <a:off x="806824" y="381326"/>
            <a:ext cx="10717305" cy="1015663"/>
          </a:xfrm>
          <a:prstGeom prst="rect">
            <a:avLst/>
          </a:prstGeom>
          <a:noFill/>
        </p:spPr>
        <p:txBody>
          <a:bodyPr wrap="square" rtlCol="0">
            <a:spAutoFit/>
          </a:bodyPr>
          <a:lstStyle/>
          <a:p>
            <a:pPr algn="ctr"/>
            <a:r>
              <a:rPr kumimoji="1" lang="ja-JP" altLang="en-US" sz="6000" dirty="0">
                <a:solidFill>
                  <a:srgbClr val="003300"/>
                </a:solidFill>
                <a:latin typeface="UD デジタル 教科書体 NP" panose="02020400000000000000" pitchFamily="18" charset="-128"/>
                <a:ea typeface="UD デジタル 教科書体 NP" panose="02020400000000000000" pitchFamily="18" charset="-128"/>
              </a:rPr>
              <a:t>睡眠の役割ってなんだっけ？</a:t>
            </a:r>
          </a:p>
        </p:txBody>
      </p:sp>
      <p:sp>
        <p:nvSpPr>
          <p:cNvPr id="7" name="タイトル 1">
            <a:extLst>
              <a:ext uri="{FF2B5EF4-FFF2-40B4-BE49-F238E27FC236}">
                <a16:creationId xmlns:a16="http://schemas.microsoft.com/office/drawing/2014/main" id="{92B6593F-9180-B37A-0162-7E9A9D9FBCAD}"/>
              </a:ext>
            </a:extLst>
          </p:cNvPr>
          <p:cNvSpPr txBox="1">
            <a:spLocks/>
          </p:cNvSpPr>
          <p:nvPr/>
        </p:nvSpPr>
        <p:spPr>
          <a:xfrm>
            <a:off x="650687" y="5088916"/>
            <a:ext cx="11760200" cy="1015664"/>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⑤脳の老廃物</a:t>
            </a:r>
            <a:r>
              <a:rPr lang="en-US" altLang="ja-JP" sz="28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a:t>
            </a:r>
            <a:r>
              <a:rPr lang="ja-JP" altLang="en-US" sz="28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アミロイド</a:t>
            </a:r>
            <a:r>
              <a:rPr lang="ja-JP" altLang="en-US" sz="2800" dirty="0">
                <a:solidFill>
                  <a:schemeClr val="accent4">
                    <a:lumMod val="50000"/>
                  </a:schemeClr>
                </a:solidFill>
                <a:latin typeface="UD デジタル 教科書体 NP" panose="02020400000000000000" pitchFamily="18" charset="-128"/>
                <a:ea typeface="UD デジタル 教科書体 NP" panose="02020400000000000000" pitchFamily="18" charset="-128"/>
                <a:sym typeface="Symbol" panose="05050102010706020507" pitchFamily="18" charset="2"/>
              </a:rPr>
              <a:t></a:t>
            </a:r>
            <a:r>
              <a:rPr lang="en-US" altLang="ja-JP" sz="28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a:t>
            </a:r>
            <a:r>
              <a:rPr lang="ja-JP" altLang="en-US"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を取る</a:t>
            </a:r>
            <a:r>
              <a:rPr lang="en-US" altLang="ja-JP" sz="24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a:t>
            </a:r>
            <a:r>
              <a:rPr lang="ja-JP" altLang="en-US" sz="24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将来のアルツハイマー認知症</a:t>
            </a:r>
            <a:r>
              <a:rPr lang="en-US" altLang="ja-JP" sz="24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a:t>
            </a:r>
            <a:endParaRPr lang="ja-JP" altLang="en-US" dirty="0">
              <a:solidFill>
                <a:schemeClr val="accent4">
                  <a:lumMod val="50000"/>
                </a:schemeClr>
              </a:solidFill>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A49812F0-AA32-BC64-BD3F-E4080875665A}"/>
              </a:ext>
            </a:extLst>
          </p:cNvPr>
          <p:cNvSpPr txBox="1"/>
          <p:nvPr/>
        </p:nvSpPr>
        <p:spPr>
          <a:xfrm>
            <a:off x="650688" y="1996457"/>
            <a:ext cx="12729135" cy="646331"/>
          </a:xfrm>
          <a:prstGeom prst="rect">
            <a:avLst/>
          </a:prstGeom>
          <a:noFill/>
        </p:spPr>
        <p:txBody>
          <a:bodyPr wrap="square">
            <a:spAutoFit/>
          </a:bodyPr>
          <a:lstStyle/>
          <a:p>
            <a:r>
              <a:rPr lang="ja-JP" altLang="en-US" sz="3600" dirty="0">
                <a:solidFill>
                  <a:srgbClr val="003300"/>
                </a:solidFill>
                <a:latin typeface="UD デジタル 教科書体 NP" panose="02020400000000000000" pitchFamily="18" charset="-128"/>
                <a:ea typeface="UD デジタル 教科書体 NP" panose="02020400000000000000" pitchFamily="18" charset="-128"/>
              </a:rPr>
              <a:t>①脳と身体に休息を与える</a:t>
            </a:r>
            <a:r>
              <a:rPr lang="ja-JP" altLang="en-US" sz="2800" dirty="0">
                <a:solidFill>
                  <a:srgbClr val="003300"/>
                </a:solidFill>
                <a:latin typeface="UD デジタル 教科書体 NP" panose="02020400000000000000" pitchFamily="18" charset="-128"/>
                <a:ea typeface="UD デジタル 教科書体 NP" panose="02020400000000000000" pitchFamily="18" charset="-128"/>
              </a:rPr>
              <a:t>（</a:t>
            </a:r>
            <a:r>
              <a:rPr lang="en-US" altLang="ja-JP" sz="2800" dirty="0">
                <a:solidFill>
                  <a:srgbClr val="003300"/>
                </a:solidFill>
                <a:latin typeface="UD デジタル 教科書体 NP" panose="02020400000000000000" pitchFamily="18" charset="-128"/>
                <a:ea typeface="UD デジタル 教科書体 NP" panose="02020400000000000000" pitchFamily="18" charset="-128"/>
              </a:rPr>
              <a:t>OFF</a:t>
            </a:r>
            <a:r>
              <a:rPr lang="ja-JP" altLang="en-US" sz="2800" dirty="0">
                <a:solidFill>
                  <a:srgbClr val="003300"/>
                </a:solidFill>
                <a:latin typeface="UD デジタル 教科書体 NP" panose="02020400000000000000" pitchFamily="18" charset="-128"/>
                <a:ea typeface="UD デジタル 教科書体 NP" panose="02020400000000000000" pitchFamily="18" charset="-128"/>
              </a:rPr>
              <a:t>ではなく「休息」モード）</a:t>
            </a:r>
            <a:endParaRPr lang="ja-JP" altLang="en-US" sz="3600" dirty="0"/>
          </a:p>
        </p:txBody>
      </p:sp>
      <p:sp>
        <p:nvSpPr>
          <p:cNvPr id="10" name="テキスト ボックス 9">
            <a:extLst>
              <a:ext uri="{FF2B5EF4-FFF2-40B4-BE49-F238E27FC236}">
                <a16:creationId xmlns:a16="http://schemas.microsoft.com/office/drawing/2014/main" id="{4FF8B7D5-88CB-BFCD-3A75-D2376A4D648C}"/>
              </a:ext>
            </a:extLst>
          </p:cNvPr>
          <p:cNvSpPr txBox="1"/>
          <p:nvPr/>
        </p:nvSpPr>
        <p:spPr>
          <a:xfrm>
            <a:off x="650687" y="2761429"/>
            <a:ext cx="11198413" cy="707886"/>
          </a:xfrm>
          <a:prstGeom prst="rect">
            <a:avLst/>
          </a:prstGeom>
          <a:noFill/>
        </p:spPr>
        <p:txBody>
          <a:bodyPr wrap="square">
            <a:spAutoFit/>
          </a:bodyPr>
          <a:lstStyle/>
          <a:p>
            <a:r>
              <a:rPr lang="ja-JP" altLang="en-US" sz="36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②記憶を整理して定着させる</a:t>
            </a:r>
            <a:r>
              <a:rPr lang="en-US" altLang="ja-JP" sz="40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a:t>
            </a:r>
            <a:r>
              <a:rPr lang="ja-JP" altLang="en-US" sz="40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脳のメモリ管理</a:t>
            </a:r>
            <a:r>
              <a:rPr lang="en-US" altLang="ja-JP" sz="40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a:t>
            </a:r>
            <a:endParaRPr lang="ja-JP" altLang="en-US" sz="3200" dirty="0">
              <a:solidFill>
                <a:schemeClr val="accent4">
                  <a:lumMod val="50000"/>
                </a:schemeClr>
              </a:solidFill>
            </a:endParaRPr>
          </a:p>
        </p:txBody>
      </p:sp>
      <p:sp>
        <p:nvSpPr>
          <p:cNvPr id="12" name="テキスト ボックス 11">
            <a:extLst>
              <a:ext uri="{FF2B5EF4-FFF2-40B4-BE49-F238E27FC236}">
                <a16:creationId xmlns:a16="http://schemas.microsoft.com/office/drawing/2014/main" id="{F99FA0C2-B2C0-D5CF-CFB5-6B9327AAE1C5}"/>
              </a:ext>
            </a:extLst>
          </p:cNvPr>
          <p:cNvSpPr txBox="1"/>
          <p:nvPr/>
        </p:nvSpPr>
        <p:spPr>
          <a:xfrm>
            <a:off x="650687" y="3652376"/>
            <a:ext cx="11654116" cy="646331"/>
          </a:xfrm>
          <a:prstGeom prst="rect">
            <a:avLst/>
          </a:prstGeom>
          <a:noFill/>
        </p:spPr>
        <p:txBody>
          <a:bodyPr wrap="square">
            <a:spAutoFit/>
          </a:bodyPr>
          <a:lstStyle/>
          <a:p>
            <a:r>
              <a:rPr lang="ja-JP" altLang="en-US" sz="36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③ホルモンバランスを調節</a:t>
            </a:r>
            <a:r>
              <a:rPr lang="en-US" altLang="ja-JP" sz="24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a:t>
            </a:r>
            <a:r>
              <a:rPr lang="ja-JP" altLang="en-US" sz="24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成長</a:t>
            </a:r>
            <a:r>
              <a:rPr lang="en-US" altLang="ja-JP" sz="24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H,</a:t>
            </a:r>
            <a:r>
              <a:rPr lang="ja-JP" altLang="en-US" sz="24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プロラクチン</a:t>
            </a:r>
            <a:r>
              <a:rPr lang="en-US" altLang="ja-JP" sz="24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a:t>
            </a:r>
            <a:r>
              <a:rPr lang="ja-JP" altLang="en-US" sz="24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レプチン</a:t>
            </a:r>
            <a:r>
              <a:rPr lang="en-US" altLang="ja-JP" sz="24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a:t>
            </a:r>
            <a:r>
              <a:rPr lang="ja-JP" altLang="en-US" sz="24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グレリン</a:t>
            </a:r>
            <a:r>
              <a:rPr lang="en-US" altLang="ja-JP" sz="24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a:t>
            </a:r>
            <a:endParaRPr lang="ja-JP" altLang="en-US" dirty="0">
              <a:solidFill>
                <a:schemeClr val="accent4">
                  <a:lumMod val="50000"/>
                </a:schemeClr>
              </a:solidFill>
            </a:endParaRPr>
          </a:p>
        </p:txBody>
      </p:sp>
      <p:sp>
        <p:nvSpPr>
          <p:cNvPr id="14" name="テキスト ボックス 13">
            <a:extLst>
              <a:ext uri="{FF2B5EF4-FFF2-40B4-BE49-F238E27FC236}">
                <a16:creationId xmlns:a16="http://schemas.microsoft.com/office/drawing/2014/main" id="{0D53ABDC-812A-92CD-451B-1AC020792E87}"/>
              </a:ext>
            </a:extLst>
          </p:cNvPr>
          <p:cNvSpPr txBox="1"/>
          <p:nvPr/>
        </p:nvSpPr>
        <p:spPr>
          <a:xfrm>
            <a:off x="650687" y="4442585"/>
            <a:ext cx="9977717" cy="646331"/>
          </a:xfrm>
          <a:prstGeom prst="rect">
            <a:avLst/>
          </a:prstGeom>
          <a:noFill/>
        </p:spPr>
        <p:txBody>
          <a:bodyPr wrap="square">
            <a:spAutoFit/>
          </a:bodyPr>
          <a:lstStyle/>
          <a:p>
            <a:r>
              <a:rPr lang="ja-JP" altLang="en-US" sz="3600" dirty="0">
                <a:solidFill>
                  <a:schemeClr val="accent4">
                    <a:lumMod val="50000"/>
                  </a:schemeClr>
                </a:solidFill>
                <a:latin typeface="UD デジタル 教科書体 NP" panose="02020400000000000000" pitchFamily="18" charset="-128"/>
                <a:ea typeface="UD デジタル 教科書体 NP" panose="02020400000000000000" pitchFamily="18" charset="-128"/>
              </a:rPr>
              <a:t>④免疫力をあげて病気を遠ざける</a:t>
            </a:r>
            <a:endParaRPr lang="ja-JP" altLang="en-US" sz="3600" dirty="0">
              <a:solidFill>
                <a:schemeClr val="accent4">
                  <a:lumMod val="50000"/>
                </a:schemeClr>
              </a:solidFill>
            </a:endParaRPr>
          </a:p>
        </p:txBody>
      </p:sp>
      <p:sp>
        <p:nvSpPr>
          <p:cNvPr id="13" name="テキスト ボックス 12">
            <a:extLst>
              <a:ext uri="{FF2B5EF4-FFF2-40B4-BE49-F238E27FC236}">
                <a16:creationId xmlns:a16="http://schemas.microsoft.com/office/drawing/2014/main" id="{BAB3EB58-549E-C6EA-1AD7-6ADE63FF6C3F}"/>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11</a:t>
            </a:r>
          </a:p>
        </p:txBody>
      </p:sp>
    </p:spTree>
    <p:extLst>
      <p:ext uri="{BB962C8B-B14F-4D97-AF65-F5344CB8AC3E}">
        <p14:creationId xmlns:p14="http://schemas.microsoft.com/office/powerpoint/2010/main" val="22197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8C1134-1355-9D22-A53A-9A86DE784341}"/>
              </a:ext>
            </a:extLst>
          </p:cNvPr>
          <p:cNvSpPr>
            <a:spLocks noGrp="1"/>
          </p:cNvSpPr>
          <p:nvPr>
            <p:ph type="title"/>
          </p:nvPr>
        </p:nvSpPr>
        <p:spPr>
          <a:xfrm>
            <a:off x="837406" y="2915301"/>
            <a:ext cx="10517188" cy="1507067"/>
          </a:xfrm>
        </p:spPr>
        <p:txBody>
          <a:bodyPr>
            <a:normAutofit fontScale="90000"/>
          </a:bodyPr>
          <a:lstStyle/>
          <a:p>
            <a:r>
              <a:rPr kumimoji="1" lang="ja-JP" altLang="en-US" sz="8000" b="1" dirty="0">
                <a:solidFill>
                  <a:schemeClr val="bg1"/>
                </a:solidFill>
                <a:latin typeface="UD デジタル 教科書体 NP" panose="02020400000000000000" pitchFamily="18" charset="-128"/>
                <a:ea typeface="UD デジタル 教科書体 NP" panose="02020400000000000000" pitchFamily="18" charset="-128"/>
              </a:rPr>
              <a:t>“何が” 不足してる？</a:t>
            </a:r>
          </a:p>
        </p:txBody>
      </p:sp>
      <p:sp>
        <p:nvSpPr>
          <p:cNvPr id="3" name="コンテンツ プレースホルダー 2">
            <a:extLst>
              <a:ext uri="{FF2B5EF4-FFF2-40B4-BE49-F238E27FC236}">
                <a16:creationId xmlns:a16="http://schemas.microsoft.com/office/drawing/2014/main" id="{2F291B8A-08D2-59F6-7560-03205BCBF9E8}"/>
              </a:ext>
            </a:extLst>
          </p:cNvPr>
          <p:cNvSpPr>
            <a:spLocks noGrp="1"/>
          </p:cNvSpPr>
          <p:nvPr>
            <p:ph idx="1"/>
          </p:nvPr>
        </p:nvSpPr>
        <p:spPr>
          <a:xfrm>
            <a:off x="837406" y="1551014"/>
            <a:ext cx="11122305" cy="1209118"/>
          </a:xfrm>
        </p:spPr>
        <p:txBody>
          <a:bodyPr>
            <a:normAutofit fontScale="55000" lnSpcReduction="20000"/>
          </a:bodyPr>
          <a:lstStyle/>
          <a:p>
            <a:pPr marL="0" indent="0">
              <a:buNone/>
            </a:pPr>
            <a:r>
              <a:rPr kumimoji="1" lang="ja-JP" altLang="en-US" sz="8000" b="1" dirty="0">
                <a:solidFill>
                  <a:schemeClr val="bg1"/>
                </a:solidFill>
                <a:latin typeface="UD デジタル 教科書体 NP" panose="02020400000000000000" pitchFamily="18" charset="-128"/>
                <a:ea typeface="UD デジタル 教科書体 NP" panose="02020400000000000000" pitchFamily="18" charset="-128"/>
              </a:rPr>
              <a:t>睡眠</a:t>
            </a:r>
            <a:r>
              <a:rPr kumimoji="1" lang="ja-JP" altLang="en-US" sz="8000" b="1" u="sng" dirty="0">
                <a:solidFill>
                  <a:schemeClr val="bg1"/>
                </a:solidFill>
                <a:latin typeface="UD デジタル 教科書体 NP" panose="02020400000000000000" pitchFamily="18" charset="-128"/>
                <a:ea typeface="UD デジタル 教科書体 NP" panose="02020400000000000000" pitchFamily="18" charset="-128"/>
              </a:rPr>
              <a:t>不足</a:t>
            </a:r>
            <a:endParaRPr kumimoji="1" lang="en-US" altLang="ja-JP" sz="8000" b="1" u="sng" dirty="0">
              <a:solidFill>
                <a:schemeClr val="bg1"/>
              </a:solidFill>
              <a:latin typeface="UD デジタル 教科書体 NP" panose="02020400000000000000" pitchFamily="18" charset="-128"/>
              <a:ea typeface="UD デジタル 教科書体 NP" panose="02020400000000000000" pitchFamily="18" charset="-128"/>
            </a:endParaRPr>
          </a:p>
          <a:p>
            <a:pPr marL="0" indent="0">
              <a:buNone/>
            </a:pPr>
            <a:r>
              <a:rPr kumimoji="1" lang="ja-JP" altLang="en-US" sz="4400" dirty="0">
                <a:solidFill>
                  <a:schemeClr val="bg1"/>
                </a:solidFill>
                <a:latin typeface="UD デジタル 教科書体 NP" panose="02020400000000000000" pitchFamily="18" charset="-128"/>
                <a:ea typeface="UD デジタル 教科書体 NP" panose="02020400000000000000" pitchFamily="18" charset="-128"/>
              </a:rPr>
              <a:t>睡眠負債（返済すべき</a:t>
            </a:r>
            <a:r>
              <a:rPr kumimoji="1" lang="ja-JP" altLang="en-US" sz="4400" dirty="0">
                <a:solidFill>
                  <a:srgbClr val="FF0000"/>
                </a:solidFill>
                <a:latin typeface="UD デジタル 教科書体 NP" panose="02020400000000000000" pitchFamily="18" charset="-128"/>
                <a:ea typeface="UD デジタル 教科書体 NP" panose="02020400000000000000" pitchFamily="18" charset="-128"/>
              </a:rPr>
              <a:t>睡眠</a:t>
            </a:r>
            <a:r>
              <a:rPr kumimoji="1" lang="ja-JP" altLang="en-US" sz="4400" u="sng" dirty="0">
                <a:solidFill>
                  <a:srgbClr val="FF0000"/>
                </a:solidFill>
                <a:latin typeface="UD デジタル 教科書体 NP" panose="02020400000000000000" pitchFamily="18" charset="-128"/>
                <a:ea typeface="UD デジタル 教科書体 NP" panose="02020400000000000000" pitchFamily="18" charset="-128"/>
              </a:rPr>
              <a:t>不足</a:t>
            </a:r>
            <a:r>
              <a:rPr kumimoji="1" lang="ja-JP" altLang="en-US" sz="4400" dirty="0">
                <a:solidFill>
                  <a:srgbClr val="FF0000"/>
                </a:solidFill>
                <a:latin typeface="UD デジタル 教科書体 NP" panose="02020400000000000000" pitchFamily="18" charset="-128"/>
                <a:ea typeface="UD デジタル 教科書体 NP" panose="02020400000000000000" pitchFamily="18" charset="-128"/>
              </a:rPr>
              <a:t>の累積</a:t>
            </a:r>
            <a:r>
              <a:rPr kumimoji="1" lang="ja-JP" altLang="en-US" sz="4400" dirty="0">
                <a:solidFill>
                  <a:schemeClr val="bg1"/>
                </a:solidFill>
                <a:latin typeface="UD デジタル 教科書体 NP" panose="02020400000000000000" pitchFamily="18" charset="-128"/>
                <a:ea typeface="UD デジタル 教科書体 NP" panose="02020400000000000000" pitchFamily="18" charset="-128"/>
              </a:rPr>
              <a:t>）</a:t>
            </a:r>
          </a:p>
        </p:txBody>
      </p:sp>
      <p:sp>
        <p:nvSpPr>
          <p:cNvPr id="4" name="テキスト ボックス 3">
            <a:extLst>
              <a:ext uri="{FF2B5EF4-FFF2-40B4-BE49-F238E27FC236}">
                <a16:creationId xmlns:a16="http://schemas.microsoft.com/office/drawing/2014/main" id="{16310DE0-A8B0-5996-BCC6-7F92A504F0A5}"/>
              </a:ext>
            </a:extLst>
          </p:cNvPr>
          <p:cNvSpPr txBox="1"/>
          <p:nvPr/>
        </p:nvSpPr>
        <p:spPr>
          <a:xfrm>
            <a:off x="837407" y="360752"/>
            <a:ext cx="10670382" cy="1015663"/>
          </a:xfrm>
          <a:prstGeom prst="rect">
            <a:avLst/>
          </a:prstGeom>
          <a:noFill/>
        </p:spPr>
        <p:txBody>
          <a:bodyPr wrap="square" rtlCol="0">
            <a:spAutoFit/>
          </a:bodyPr>
          <a:lstStyle/>
          <a:p>
            <a:r>
              <a:rPr kumimoji="1" lang="en-US" altLang="ja-JP" sz="6000" b="1" dirty="0">
                <a:solidFill>
                  <a:srgbClr val="333300"/>
                </a:solidFill>
                <a:latin typeface="UD デジタル 教科書体 NP" panose="02020400000000000000" pitchFamily="18" charset="-128"/>
                <a:ea typeface="UD デジタル 教科書体 NP" panose="02020400000000000000" pitchFamily="18" charset="-128"/>
              </a:rPr>
              <a:t>Thinking</a:t>
            </a: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en-US" altLang="ja-JP" sz="6000" b="1" dirty="0">
                <a:solidFill>
                  <a:srgbClr val="333300"/>
                </a:solidFill>
                <a:latin typeface="UD デジタル 教科書体 NP" panose="02020400000000000000" pitchFamily="18" charset="-128"/>
                <a:ea typeface="UD デジタル 教科書体 NP" panose="02020400000000000000" pitchFamily="18" charset="-128"/>
              </a:rPr>
              <a:t>time</a:t>
            </a: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②</a:t>
            </a:r>
            <a:r>
              <a:rPr kumimoji="1" lang="ja-JP" altLang="en-US" sz="4400" b="1" dirty="0">
                <a:solidFill>
                  <a:srgbClr val="333300"/>
                </a:solidFill>
                <a:latin typeface="UD デジタル 教科書体 NP" panose="02020400000000000000" pitchFamily="18" charset="-128"/>
                <a:ea typeface="UD デジタル 教科書体 NP" panose="02020400000000000000" pitchFamily="18" charset="-128"/>
              </a:rPr>
              <a:t>答え合わせ</a:t>
            </a: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a:t>
            </a:r>
          </a:p>
        </p:txBody>
      </p:sp>
      <p:sp>
        <p:nvSpPr>
          <p:cNvPr id="6" name="テキスト ボックス 5">
            <a:extLst>
              <a:ext uri="{FF2B5EF4-FFF2-40B4-BE49-F238E27FC236}">
                <a16:creationId xmlns:a16="http://schemas.microsoft.com/office/drawing/2014/main" id="{88D96200-1F28-C3BF-D824-8EFEC8C6F637}"/>
              </a:ext>
            </a:extLst>
          </p:cNvPr>
          <p:cNvSpPr txBox="1"/>
          <p:nvPr/>
        </p:nvSpPr>
        <p:spPr>
          <a:xfrm>
            <a:off x="418704" y="4577537"/>
            <a:ext cx="11507787" cy="1754326"/>
          </a:xfrm>
          <a:prstGeom prst="rect">
            <a:avLst/>
          </a:prstGeom>
          <a:noFill/>
        </p:spPr>
        <p:txBody>
          <a:bodyPr wrap="square" rtlCol="0">
            <a:spAutoFit/>
          </a:bodyPr>
          <a:lstStyle/>
          <a:p>
            <a:r>
              <a:rPr kumimoji="1" lang="ja-JP" altLang="en-US" sz="5400" dirty="0">
                <a:solidFill>
                  <a:schemeClr val="bg1"/>
                </a:solidFill>
                <a:latin typeface="UD デジタル 教科書体 NP" panose="02020400000000000000" pitchFamily="18" charset="-128"/>
                <a:ea typeface="UD デジタル 教科書体 NP" panose="02020400000000000000" pitchFamily="18" charset="-128"/>
              </a:rPr>
              <a:t>時間　</a:t>
            </a:r>
            <a:r>
              <a:rPr kumimoji="1" lang="ja-JP" altLang="en-US" sz="3200" dirty="0">
                <a:solidFill>
                  <a:schemeClr val="bg1"/>
                </a:solidFill>
                <a:latin typeface="UD デジタル 教科書体 NP" panose="02020400000000000000" pitchFamily="18" charset="-128"/>
                <a:ea typeface="UD デジタル 教科書体 NP" panose="02020400000000000000" pitchFamily="18" charset="-128"/>
              </a:rPr>
              <a:t>だけじゃなかった</a:t>
            </a:r>
            <a:endParaRPr kumimoji="1" lang="en-US" altLang="ja-JP" sz="5400" dirty="0">
              <a:solidFill>
                <a:schemeClr val="bg1"/>
              </a:solidFill>
              <a:latin typeface="UD デジタル 教科書体 NP" panose="02020400000000000000" pitchFamily="18" charset="-128"/>
              <a:ea typeface="UD デジタル 教科書体 NP" panose="02020400000000000000" pitchFamily="18" charset="-128"/>
            </a:endParaRPr>
          </a:p>
          <a:p>
            <a:r>
              <a:rPr kumimoji="1" lang="ja-JP" altLang="en-US" sz="5400" dirty="0">
                <a:solidFill>
                  <a:schemeClr val="bg1"/>
                </a:solidFill>
                <a:latin typeface="UD デジタル 教科書体 NP" panose="02020400000000000000" pitchFamily="18" charset="-128"/>
                <a:ea typeface="UD デジタル 教科書体 NP" panose="02020400000000000000" pitchFamily="18" charset="-128"/>
              </a:rPr>
              <a:t>　➡　＋　</a:t>
            </a:r>
            <a:r>
              <a:rPr kumimoji="1" lang="ja-JP" altLang="en-US" sz="5400" u="sng" dirty="0">
                <a:solidFill>
                  <a:schemeClr val="bg1"/>
                </a:solidFill>
                <a:latin typeface="UD デジタル 教科書体 NP" panose="02020400000000000000" pitchFamily="18" charset="-128"/>
                <a:ea typeface="UD デジタル 教科書体 NP" panose="02020400000000000000" pitchFamily="18" charset="-128"/>
              </a:rPr>
              <a:t>活動のためのチャージ料</a:t>
            </a:r>
          </a:p>
        </p:txBody>
      </p:sp>
      <p:sp>
        <p:nvSpPr>
          <p:cNvPr id="12" name="テキスト ボックス 11">
            <a:extLst>
              <a:ext uri="{FF2B5EF4-FFF2-40B4-BE49-F238E27FC236}">
                <a16:creationId xmlns:a16="http://schemas.microsoft.com/office/drawing/2014/main" id="{508C94D7-3BAF-A0C5-EE44-10A18980905E}"/>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12</a:t>
            </a:r>
          </a:p>
        </p:txBody>
      </p:sp>
    </p:spTree>
    <p:extLst>
      <p:ext uri="{BB962C8B-B14F-4D97-AF65-F5344CB8AC3E}">
        <p14:creationId xmlns:p14="http://schemas.microsoft.com/office/powerpoint/2010/main" val="328839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E1B934-A921-36D8-FF44-EC5A6118AA1A}"/>
              </a:ext>
            </a:extLst>
          </p:cNvPr>
          <p:cNvSpPr txBox="1"/>
          <p:nvPr/>
        </p:nvSpPr>
        <p:spPr>
          <a:xfrm>
            <a:off x="806824" y="381326"/>
            <a:ext cx="10717305" cy="1015663"/>
          </a:xfrm>
          <a:prstGeom prst="rect">
            <a:avLst/>
          </a:prstGeom>
          <a:noFill/>
        </p:spPr>
        <p:txBody>
          <a:bodyPr wrap="square" rtlCol="0">
            <a:spAutoFit/>
          </a:bodyPr>
          <a:lstStyle/>
          <a:p>
            <a:pPr algn="ctr"/>
            <a:r>
              <a:rPr kumimoji="1" lang="ja-JP" altLang="en-US" sz="6000" dirty="0">
                <a:solidFill>
                  <a:srgbClr val="003300"/>
                </a:solidFill>
                <a:latin typeface="UD デジタル 教科書体 NP" panose="02020400000000000000" pitchFamily="18" charset="-128"/>
                <a:ea typeface="UD デジタル 教科書体 NP" panose="02020400000000000000" pitchFamily="18" charset="-128"/>
              </a:rPr>
              <a:t>睡眠の役割ってなんだっけ？</a:t>
            </a:r>
          </a:p>
        </p:txBody>
      </p:sp>
      <p:sp>
        <p:nvSpPr>
          <p:cNvPr id="7" name="タイトル 1">
            <a:extLst>
              <a:ext uri="{FF2B5EF4-FFF2-40B4-BE49-F238E27FC236}">
                <a16:creationId xmlns:a16="http://schemas.microsoft.com/office/drawing/2014/main" id="{92B6593F-9180-B37A-0162-7E9A9D9FBCAD}"/>
              </a:ext>
            </a:extLst>
          </p:cNvPr>
          <p:cNvSpPr txBox="1">
            <a:spLocks/>
          </p:cNvSpPr>
          <p:nvPr/>
        </p:nvSpPr>
        <p:spPr>
          <a:xfrm>
            <a:off x="650687" y="5088916"/>
            <a:ext cx="11760200" cy="1015664"/>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rgbClr val="003300"/>
                </a:solidFill>
                <a:latin typeface="UD デジタル 教科書体 NP" panose="02020400000000000000" pitchFamily="18" charset="-128"/>
                <a:ea typeface="UD デジタル 教科書体 NP" panose="02020400000000000000" pitchFamily="18" charset="-128"/>
              </a:rPr>
              <a:t>⑤脳の老廃物</a:t>
            </a:r>
            <a:r>
              <a:rPr lang="en-US" altLang="ja-JP" sz="2800" dirty="0">
                <a:solidFill>
                  <a:srgbClr val="003300"/>
                </a:solidFill>
                <a:latin typeface="UD デジタル 教科書体 NP" panose="02020400000000000000" pitchFamily="18" charset="-128"/>
                <a:ea typeface="UD デジタル 教科書体 NP" panose="02020400000000000000" pitchFamily="18" charset="-128"/>
              </a:rPr>
              <a:t>(</a:t>
            </a:r>
            <a:r>
              <a:rPr lang="ja-JP" altLang="en-US" sz="2800" dirty="0">
                <a:solidFill>
                  <a:srgbClr val="003300"/>
                </a:solidFill>
                <a:latin typeface="UD デジタル 教科書体 NP" panose="02020400000000000000" pitchFamily="18" charset="-128"/>
                <a:ea typeface="UD デジタル 教科書体 NP" panose="02020400000000000000" pitchFamily="18" charset="-128"/>
              </a:rPr>
              <a:t>アミロイド</a:t>
            </a:r>
            <a:r>
              <a:rPr lang="en-US" altLang="ja-JP" sz="2800" dirty="0">
                <a:solidFill>
                  <a:srgbClr val="003300"/>
                </a:solidFill>
                <a:latin typeface="UD デジタル 教科書体 NP" panose="02020400000000000000" pitchFamily="18" charset="-128"/>
                <a:ea typeface="UD デジタル 教科書体 NP" panose="02020400000000000000" pitchFamily="18" charset="-128"/>
                <a:sym typeface="Symbol" panose="05050102010706020507" pitchFamily="18" charset="2"/>
              </a:rPr>
              <a:t></a:t>
            </a:r>
            <a:r>
              <a:rPr lang="en-US" altLang="ja-JP" sz="2800" dirty="0">
                <a:solidFill>
                  <a:srgbClr val="003300"/>
                </a:solidFill>
                <a:latin typeface="UD デジタル 教科書体 NP" panose="02020400000000000000" pitchFamily="18" charset="-128"/>
                <a:ea typeface="UD デジタル 教科書体 NP" panose="02020400000000000000" pitchFamily="18" charset="-128"/>
              </a:rPr>
              <a:t>)</a:t>
            </a:r>
            <a:r>
              <a:rPr lang="ja-JP" altLang="en-US" dirty="0">
                <a:solidFill>
                  <a:srgbClr val="003300"/>
                </a:solidFill>
                <a:latin typeface="UD デジタル 教科書体 NP" panose="02020400000000000000" pitchFamily="18" charset="-128"/>
                <a:ea typeface="UD デジタル 教科書体 NP" panose="02020400000000000000" pitchFamily="18" charset="-128"/>
              </a:rPr>
              <a:t>を取る</a:t>
            </a:r>
            <a:r>
              <a:rPr lang="en-US" altLang="ja-JP" sz="2400" dirty="0">
                <a:solidFill>
                  <a:srgbClr val="003300"/>
                </a:solidFill>
                <a:latin typeface="UD デジタル 教科書体 NP" panose="02020400000000000000" pitchFamily="18" charset="-128"/>
                <a:ea typeface="UD デジタル 教科書体 NP" panose="02020400000000000000" pitchFamily="18" charset="-128"/>
              </a:rPr>
              <a:t>(</a:t>
            </a:r>
            <a:r>
              <a:rPr lang="ja-JP" altLang="en-US" sz="2400" dirty="0">
                <a:solidFill>
                  <a:srgbClr val="003300"/>
                </a:solidFill>
                <a:latin typeface="UD デジタル 教科書体 NP" panose="02020400000000000000" pitchFamily="18" charset="-128"/>
                <a:ea typeface="UD デジタル 教科書体 NP" panose="02020400000000000000" pitchFamily="18" charset="-128"/>
              </a:rPr>
              <a:t>将来のアルツハイマー認知症</a:t>
            </a:r>
            <a:r>
              <a:rPr lang="en-US" altLang="ja-JP" sz="2400" dirty="0">
                <a:solidFill>
                  <a:srgbClr val="003300"/>
                </a:solidFill>
                <a:latin typeface="UD デジタル 教科書体 NP" panose="02020400000000000000" pitchFamily="18" charset="-128"/>
                <a:ea typeface="UD デジタル 教科書体 NP" panose="02020400000000000000" pitchFamily="18" charset="-128"/>
              </a:rPr>
              <a:t>)</a:t>
            </a:r>
            <a:endParaRPr lang="ja-JP" altLang="en-US" dirty="0">
              <a:solidFill>
                <a:srgbClr val="003300"/>
              </a:solidFill>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A49812F0-AA32-BC64-BD3F-E4080875665A}"/>
              </a:ext>
            </a:extLst>
          </p:cNvPr>
          <p:cNvSpPr txBox="1"/>
          <p:nvPr/>
        </p:nvSpPr>
        <p:spPr>
          <a:xfrm>
            <a:off x="650688" y="1996457"/>
            <a:ext cx="12729135" cy="646331"/>
          </a:xfrm>
          <a:prstGeom prst="rect">
            <a:avLst/>
          </a:prstGeom>
          <a:noFill/>
        </p:spPr>
        <p:txBody>
          <a:bodyPr wrap="square">
            <a:spAutoFit/>
          </a:bodyPr>
          <a:lstStyle/>
          <a:p>
            <a:r>
              <a:rPr lang="ja-JP" altLang="en-US" sz="3600" dirty="0">
                <a:solidFill>
                  <a:schemeClr val="tx1">
                    <a:lumMod val="65000"/>
                  </a:schemeClr>
                </a:solidFill>
                <a:latin typeface="UD デジタル 教科書体 NP" panose="02020400000000000000" pitchFamily="18" charset="-128"/>
                <a:ea typeface="UD デジタル 教科書体 NP" panose="02020400000000000000" pitchFamily="18" charset="-128"/>
              </a:rPr>
              <a:t>①脳と身体に休息を与える</a:t>
            </a:r>
            <a:r>
              <a:rPr lang="ja-JP" altLang="en-US" sz="2800" dirty="0">
                <a:solidFill>
                  <a:schemeClr val="tx1">
                    <a:lumMod val="65000"/>
                  </a:schemeClr>
                </a:solidFill>
                <a:latin typeface="UD デジタル 教科書体 NP" panose="02020400000000000000" pitchFamily="18" charset="-128"/>
                <a:ea typeface="UD デジタル 教科書体 NP" panose="02020400000000000000" pitchFamily="18" charset="-128"/>
              </a:rPr>
              <a:t>（</a:t>
            </a:r>
            <a:r>
              <a:rPr lang="en-US" altLang="ja-JP" sz="2800" dirty="0">
                <a:solidFill>
                  <a:schemeClr val="tx1">
                    <a:lumMod val="65000"/>
                  </a:schemeClr>
                </a:solidFill>
                <a:latin typeface="UD デジタル 教科書体 NP" panose="02020400000000000000" pitchFamily="18" charset="-128"/>
                <a:ea typeface="UD デジタル 教科書体 NP" panose="02020400000000000000" pitchFamily="18" charset="-128"/>
              </a:rPr>
              <a:t>OFF</a:t>
            </a:r>
            <a:r>
              <a:rPr lang="ja-JP" altLang="en-US" sz="2800" dirty="0">
                <a:solidFill>
                  <a:schemeClr val="tx1">
                    <a:lumMod val="65000"/>
                  </a:schemeClr>
                </a:solidFill>
                <a:latin typeface="UD デジタル 教科書体 NP" panose="02020400000000000000" pitchFamily="18" charset="-128"/>
                <a:ea typeface="UD デジタル 教科書体 NP" panose="02020400000000000000" pitchFamily="18" charset="-128"/>
              </a:rPr>
              <a:t>ではなく「休息」モード）</a:t>
            </a:r>
            <a:endParaRPr lang="ja-JP" altLang="en-US" sz="3600" dirty="0">
              <a:solidFill>
                <a:schemeClr val="tx1">
                  <a:lumMod val="65000"/>
                </a:schemeClr>
              </a:solidFill>
            </a:endParaRPr>
          </a:p>
        </p:txBody>
      </p:sp>
      <p:sp>
        <p:nvSpPr>
          <p:cNvPr id="10" name="テキスト ボックス 9">
            <a:extLst>
              <a:ext uri="{FF2B5EF4-FFF2-40B4-BE49-F238E27FC236}">
                <a16:creationId xmlns:a16="http://schemas.microsoft.com/office/drawing/2014/main" id="{4FF8B7D5-88CB-BFCD-3A75-D2376A4D648C}"/>
              </a:ext>
            </a:extLst>
          </p:cNvPr>
          <p:cNvSpPr txBox="1"/>
          <p:nvPr/>
        </p:nvSpPr>
        <p:spPr>
          <a:xfrm>
            <a:off x="650687" y="2761429"/>
            <a:ext cx="11198413" cy="707886"/>
          </a:xfrm>
          <a:prstGeom prst="rect">
            <a:avLst/>
          </a:prstGeom>
          <a:noFill/>
        </p:spPr>
        <p:txBody>
          <a:bodyPr wrap="square">
            <a:spAutoFit/>
          </a:bodyPr>
          <a:lstStyle/>
          <a:p>
            <a:r>
              <a:rPr lang="ja-JP" altLang="en-US" sz="3600" dirty="0">
                <a:solidFill>
                  <a:srgbClr val="003300"/>
                </a:solidFill>
                <a:latin typeface="UD デジタル 教科書体 NP" panose="02020400000000000000" pitchFamily="18" charset="-128"/>
                <a:ea typeface="UD デジタル 教科書体 NP" panose="02020400000000000000" pitchFamily="18" charset="-128"/>
              </a:rPr>
              <a:t>②記憶を整理して定着させる</a:t>
            </a:r>
            <a:r>
              <a:rPr lang="en-US" altLang="ja-JP" sz="4000" dirty="0">
                <a:solidFill>
                  <a:srgbClr val="003300"/>
                </a:solidFill>
                <a:latin typeface="UD デジタル 教科書体 NP" panose="02020400000000000000" pitchFamily="18" charset="-128"/>
                <a:ea typeface="UD デジタル 教科書体 NP" panose="02020400000000000000" pitchFamily="18" charset="-128"/>
              </a:rPr>
              <a:t>(</a:t>
            </a:r>
            <a:r>
              <a:rPr lang="ja-JP" altLang="en-US" sz="4000" dirty="0">
                <a:solidFill>
                  <a:srgbClr val="003300"/>
                </a:solidFill>
                <a:latin typeface="UD デジタル 教科書体 NP" panose="02020400000000000000" pitchFamily="18" charset="-128"/>
                <a:ea typeface="UD デジタル 教科書体 NP" panose="02020400000000000000" pitchFamily="18" charset="-128"/>
              </a:rPr>
              <a:t>脳のメモリ管理</a:t>
            </a:r>
            <a:r>
              <a:rPr lang="en-US" altLang="ja-JP" sz="4000" dirty="0">
                <a:solidFill>
                  <a:srgbClr val="003300"/>
                </a:solidFill>
                <a:latin typeface="UD デジタル 教科書体 NP" panose="02020400000000000000" pitchFamily="18" charset="-128"/>
                <a:ea typeface="UD デジタル 教科書体 NP" panose="02020400000000000000" pitchFamily="18" charset="-128"/>
              </a:rPr>
              <a:t>)</a:t>
            </a:r>
            <a:endParaRPr lang="ja-JP" altLang="en-US" sz="3200" dirty="0"/>
          </a:p>
        </p:txBody>
      </p:sp>
      <p:sp>
        <p:nvSpPr>
          <p:cNvPr id="12" name="テキスト ボックス 11">
            <a:extLst>
              <a:ext uri="{FF2B5EF4-FFF2-40B4-BE49-F238E27FC236}">
                <a16:creationId xmlns:a16="http://schemas.microsoft.com/office/drawing/2014/main" id="{F99FA0C2-B2C0-D5CF-CFB5-6B9327AAE1C5}"/>
              </a:ext>
            </a:extLst>
          </p:cNvPr>
          <p:cNvSpPr txBox="1"/>
          <p:nvPr/>
        </p:nvSpPr>
        <p:spPr>
          <a:xfrm>
            <a:off x="650687" y="3652376"/>
            <a:ext cx="11654116" cy="646331"/>
          </a:xfrm>
          <a:prstGeom prst="rect">
            <a:avLst/>
          </a:prstGeom>
          <a:noFill/>
        </p:spPr>
        <p:txBody>
          <a:bodyPr wrap="square">
            <a:spAutoFit/>
          </a:bodyPr>
          <a:lstStyle/>
          <a:p>
            <a:r>
              <a:rPr lang="ja-JP" altLang="en-US" sz="3600" dirty="0">
                <a:solidFill>
                  <a:srgbClr val="003300"/>
                </a:solidFill>
                <a:latin typeface="UD デジタル 教科書体 NP" panose="02020400000000000000" pitchFamily="18" charset="-128"/>
                <a:ea typeface="UD デジタル 教科書体 NP" panose="02020400000000000000" pitchFamily="18" charset="-128"/>
              </a:rPr>
              <a:t>③ホルモンバランスを調節</a:t>
            </a:r>
            <a:r>
              <a:rPr lang="en-US" altLang="ja-JP" sz="2400" dirty="0">
                <a:solidFill>
                  <a:srgbClr val="003300"/>
                </a:solidFill>
                <a:latin typeface="UD デジタル 教科書体 NP" panose="02020400000000000000" pitchFamily="18" charset="-128"/>
                <a:ea typeface="UD デジタル 教科書体 NP" panose="02020400000000000000" pitchFamily="18" charset="-128"/>
              </a:rPr>
              <a:t>(</a:t>
            </a:r>
            <a:r>
              <a:rPr lang="ja-JP" altLang="en-US" sz="2400" dirty="0">
                <a:solidFill>
                  <a:srgbClr val="003300"/>
                </a:solidFill>
                <a:latin typeface="UD デジタル 教科書体 NP" panose="02020400000000000000" pitchFamily="18" charset="-128"/>
                <a:ea typeface="UD デジタル 教科書体 NP" panose="02020400000000000000" pitchFamily="18" charset="-128"/>
              </a:rPr>
              <a:t>成長</a:t>
            </a:r>
            <a:r>
              <a:rPr lang="en-US" altLang="ja-JP" sz="2400" dirty="0">
                <a:solidFill>
                  <a:srgbClr val="003300"/>
                </a:solidFill>
                <a:latin typeface="UD デジタル 教科書体 NP" panose="02020400000000000000" pitchFamily="18" charset="-128"/>
                <a:ea typeface="UD デジタル 教科書体 NP" panose="02020400000000000000" pitchFamily="18" charset="-128"/>
              </a:rPr>
              <a:t>H,</a:t>
            </a:r>
            <a:r>
              <a:rPr lang="ja-JP" altLang="en-US" sz="2400" dirty="0">
                <a:solidFill>
                  <a:srgbClr val="003300"/>
                </a:solidFill>
                <a:latin typeface="UD デジタル 教科書体 NP" panose="02020400000000000000" pitchFamily="18" charset="-128"/>
                <a:ea typeface="UD デジタル 教科書体 NP" panose="02020400000000000000" pitchFamily="18" charset="-128"/>
              </a:rPr>
              <a:t>プロラクチン</a:t>
            </a:r>
            <a:r>
              <a:rPr lang="en-US" altLang="ja-JP" sz="2400" dirty="0">
                <a:solidFill>
                  <a:srgbClr val="003300"/>
                </a:solidFill>
                <a:latin typeface="UD デジタル 教科書体 NP" panose="02020400000000000000" pitchFamily="18" charset="-128"/>
                <a:ea typeface="UD デジタル 教科書体 NP" panose="02020400000000000000" pitchFamily="18" charset="-128"/>
              </a:rPr>
              <a:t>,</a:t>
            </a:r>
            <a:r>
              <a:rPr lang="ja-JP" altLang="en-US" sz="2400" dirty="0">
                <a:solidFill>
                  <a:srgbClr val="003300"/>
                </a:solidFill>
                <a:latin typeface="UD デジタル 教科書体 NP" panose="02020400000000000000" pitchFamily="18" charset="-128"/>
                <a:ea typeface="UD デジタル 教科書体 NP" panose="02020400000000000000" pitchFamily="18" charset="-128"/>
              </a:rPr>
              <a:t>レプチン</a:t>
            </a:r>
            <a:r>
              <a:rPr lang="en-US" altLang="ja-JP" sz="2400" dirty="0">
                <a:solidFill>
                  <a:srgbClr val="003300"/>
                </a:solidFill>
                <a:latin typeface="UD デジタル 教科書体 NP" panose="02020400000000000000" pitchFamily="18" charset="-128"/>
                <a:ea typeface="UD デジタル 教科書体 NP" panose="02020400000000000000" pitchFamily="18" charset="-128"/>
              </a:rPr>
              <a:t>,</a:t>
            </a:r>
            <a:r>
              <a:rPr lang="ja-JP" altLang="en-US" sz="2400" dirty="0">
                <a:solidFill>
                  <a:srgbClr val="003300"/>
                </a:solidFill>
                <a:latin typeface="UD デジタル 教科書体 NP" panose="02020400000000000000" pitchFamily="18" charset="-128"/>
                <a:ea typeface="UD デジタル 教科書体 NP" panose="02020400000000000000" pitchFamily="18" charset="-128"/>
              </a:rPr>
              <a:t>グレリン</a:t>
            </a:r>
            <a:r>
              <a:rPr lang="en-US" altLang="ja-JP" sz="2400" dirty="0">
                <a:solidFill>
                  <a:srgbClr val="003300"/>
                </a:solidFill>
                <a:latin typeface="UD デジタル 教科書体 NP" panose="02020400000000000000" pitchFamily="18" charset="-128"/>
                <a:ea typeface="UD デジタル 教科書体 NP" panose="02020400000000000000" pitchFamily="18" charset="-128"/>
              </a:rPr>
              <a:t>)</a:t>
            </a:r>
            <a:endParaRPr lang="ja-JP" altLang="en-US" dirty="0"/>
          </a:p>
        </p:txBody>
      </p:sp>
      <p:sp>
        <p:nvSpPr>
          <p:cNvPr id="14" name="テキスト ボックス 13">
            <a:extLst>
              <a:ext uri="{FF2B5EF4-FFF2-40B4-BE49-F238E27FC236}">
                <a16:creationId xmlns:a16="http://schemas.microsoft.com/office/drawing/2014/main" id="{0D53ABDC-812A-92CD-451B-1AC020792E87}"/>
              </a:ext>
            </a:extLst>
          </p:cNvPr>
          <p:cNvSpPr txBox="1"/>
          <p:nvPr/>
        </p:nvSpPr>
        <p:spPr>
          <a:xfrm>
            <a:off x="650687" y="4442585"/>
            <a:ext cx="9977717" cy="646331"/>
          </a:xfrm>
          <a:prstGeom prst="rect">
            <a:avLst/>
          </a:prstGeom>
          <a:noFill/>
        </p:spPr>
        <p:txBody>
          <a:bodyPr wrap="square">
            <a:spAutoFit/>
          </a:bodyPr>
          <a:lstStyle/>
          <a:p>
            <a:r>
              <a:rPr lang="ja-JP" altLang="en-US" sz="3600" dirty="0">
                <a:solidFill>
                  <a:srgbClr val="003300"/>
                </a:solidFill>
                <a:latin typeface="UD デジタル 教科書体 NP" panose="02020400000000000000" pitchFamily="18" charset="-128"/>
                <a:ea typeface="UD デジタル 教科書体 NP" panose="02020400000000000000" pitchFamily="18" charset="-128"/>
              </a:rPr>
              <a:t>④免疫力をあげて病気を遠ざける</a:t>
            </a:r>
            <a:endParaRPr lang="ja-JP" altLang="en-US" sz="3600" dirty="0"/>
          </a:p>
        </p:txBody>
      </p:sp>
      <p:sp>
        <p:nvSpPr>
          <p:cNvPr id="11" name="テキスト ボックス 10">
            <a:extLst>
              <a:ext uri="{FF2B5EF4-FFF2-40B4-BE49-F238E27FC236}">
                <a16:creationId xmlns:a16="http://schemas.microsoft.com/office/drawing/2014/main" id="{FCCF784F-BA9F-295E-CC26-FF8A9E6E8555}"/>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13</a:t>
            </a:r>
          </a:p>
        </p:txBody>
      </p:sp>
    </p:spTree>
    <p:extLst>
      <p:ext uri="{BB962C8B-B14F-4D97-AF65-F5344CB8AC3E}">
        <p14:creationId xmlns:p14="http://schemas.microsoft.com/office/powerpoint/2010/main" val="383591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DC8F3AC-64A9-F030-6930-29F3DA131CBC}"/>
              </a:ext>
            </a:extLst>
          </p:cNvPr>
          <p:cNvSpPr>
            <a:spLocks noGrp="1"/>
          </p:cNvSpPr>
          <p:nvPr>
            <p:ph idx="1"/>
          </p:nvPr>
        </p:nvSpPr>
        <p:spPr>
          <a:xfrm>
            <a:off x="799306" y="1621366"/>
            <a:ext cx="10593388" cy="3615267"/>
          </a:xfrm>
        </p:spPr>
        <p:txBody>
          <a:bodyPr>
            <a:normAutofit/>
          </a:bodyPr>
          <a:lstStyle/>
          <a:p>
            <a:pPr marL="0" indent="0" algn="ctr">
              <a:buNone/>
            </a:pPr>
            <a:r>
              <a:rPr kumimoji="1" lang="ja-JP" altLang="en-US" sz="9600" dirty="0">
                <a:solidFill>
                  <a:schemeClr val="bg1"/>
                </a:solidFill>
                <a:latin typeface="UD デジタル 教科書体 NP" panose="02020400000000000000" pitchFamily="18" charset="-128"/>
                <a:ea typeface="UD デジタル 教科書体 NP" panose="02020400000000000000" pitchFamily="18" charset="-128"/>
              </a:rPr>
              <a:t>睡眠＝お金</a:t>
            </a:r>
            <a:endParaRPr kumimoji="1" lang="en-US" altLang="ja-JP" sz="9600" dirty="0">
              <a:solidFill>
                <a:schemeClr val="bg1"/>
              </a:solidFill>
              <a:latin typeface="UD デジタル 教科書体 NP" panose="02020400000000000000" pitchFamily="18" charset="-128"/>
              <a:ea typeface="UD デジタル 教科書体 NP" panose="02020400000000000000" pitchFamily="18" charset="-128"/>
            </a:endParaRPr>
          </a:p>
          <a:p>
            <a:pPr marL="0" indent="0" algn="ctr">
              <a:buNone/>
            </a:pPr>
            <a:r>
              <a:rPr kumimoji="1" lang="ja-JP" altLang="en-US" sz="4400" dirty="0">
                <a:solidFill>
                  <a:schemeClr val="bg1"/>
                </a:solidFill>
                <a:latin typeface="UD デジタル 教科書体 NP" panose="02020400000000000000" pitchFamily="18" charset="-128"/>
                <a:ea typeface="UD デジタル 教科書体 NP" panose="02020400000000000000" pitchFamily="18" charset="-128"/>
              </a:rPr>
              <a:t>に置き換えて考えてみよう</a:t>
            </a:r>
            <a:endParaRPr kumimoji="1" lang="ja-JP" altLang="en-US" sz="7200"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97838FC1-CC2F-28F8-97BD-E88C583656E1}"/>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14</a:t>
            </a:r>
          </a:p>
        </p:txBody>
      </p:sp>
    </p:spTree>
    <p:extLst>
      <p:ext uri="{BB962C8B-B14F-4D97-AF65-F5344CB8AC3E}">
        <p14:creationId xmlns:p14="http://schemas.microsoft.com/office/powerpoint/2010/main" val="1259374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3813886-FB38-218D-D966-BD3C086DEC85}"/>
              </a:ext>
            </a:extLst>
          </p:cNvPr>
          <p:cNvPicPr>
            <a:picLocks noChangeAspect="1"/>
          </p:cNvPicPr>
          <p:nvPr/>
        </p:nvPicPr>
        <p:blipFill>
          <a:blip r:embed="rId3"/>
          <a:stretch>
            <a:fillRect/>
          </a:stretch>
        </p:blipFill>
        <p:spPr>
          <a:xfrm>
            <a:off x="4552876" y="1739773"/>
            <a:ext cx="2575783" cy="2994920"/>
          </a:xfrm>
          <a:prstGeom prst="rect">
            <a:avLst/>
          </a:prstGeom>
        </p:spPr>
      </p:pic>
      <p:sp>
        <p:nvSpPr>
          <p:cNvPr id="7" name="テキスト ボックス 6">
            <a:extLst>
              <a:ext uri="{FF2B5EF4-FFF2-40B4-BE49-F238E27FC236}">
                <a16:creationId xmlns:a16="http://schemas.microsoft.com/office/drawing/2014/main" id="{4A44B74E-DAED-FDE7-E23B-FF80FC1A86FB}"/>
              </a:ext>
            </a:extLst>
          </p:cNvPr>
          <p:cNvSpPr txBox="1"/>
          <p:nvPr/>
        </p:nvSpPr>
        <p:spPr>
          <a:xfrm>
            <a:off x="8091444" y="4250992"/>
            <a:ext cx="4514849" cy="1200329"/>
          </a:xfrm>
          <a:prstGeom prst="rect">
            <a:avLst/>
          </a:prstGeom>
          <a:noFill/>
        </p:spPr>
        <p:txBody>
          <a:bodyPr wrap="square" rtlCol="0">
            <a:spAutoFit/>
          </a:bodyPr>
          <a:lstStyle/>
          <a:p>
            <a:pPr algn="ctr"/>
            <a:r>
              <a:rPr kumimoji="1" lang="ja-JP" altLang="en-US" sz="3600" dirty="0">
                <a:solidFill>
                  <a:srgbClr val="003300"/>
                </a:solidFill>
                <a:latin typeface="UD デジタル 教科書体 NP" panose="02020400000000000000" pitchFamily="18" charset="-128"/>
                <a:ea typeface="UD デジタル 教科書体 NP" panose="02020400000000000000" pitchFamily="18" charset="-128"/>
              </a:rPr>
              <a:t>眠ることで</a:t>
            </a:r>
            <a:endParaRPr kumimoji="1" lang="en-US" altLang="ja-JP" sz="3600" dirty="0">
              <a:solidFill>
                <a:srgbClr val="00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3600" dirty="0">
                <a:solidFill>
                  <a:srgbClr val="003300"/>
                </a:solidFill>
                <a:latin typeface="UD デジタル 教科書体 NP" panose="02020400000000000000" pitchFamily="18" charset="-128"/>
                <a:ea typeface="UD デジタル 教科書体 NP" panose="02020400000000000000" pitchFamily="18" charset="-128"/>
              </a:rPr>
              <a:t>睡眠チャージ！</a:t>
            </a:r>
          </a:p>
        </p:txBody>
      </p:sp>
      <p:sp>
        <p:nvSpPr>
          <p:cNvPr id="8" name="テキスト ボックス 7">
            <a:extLst>
              <a:ext uri="{FF2B5EF4-FFF2-40B4-BE49-F238E27FC236}">
                <a16:creationId xmlns:a16="http://schemas.microsoft.com/office/drawing/2014/main" id="{442E51C2-30B5-2F1E-F6CD-A3862E56B159}"/>
              </a:ext>
            </a:extLst>
          </p:cNvPr>
          <p:cNvSpPr txBox="1"/>
          <p:nvPr/>
        </p:nvSpPr>
        <p:spPr>
          <a:xfrm>
            <a:off x="93168" y="1481593"/>
            <a:ext cx="4157066" cy="646331"/>
          </a:xfrm>
          <a:prstGeom prst="rect">
            <a:avLst/>
          </a:prstGeom>
          <a:noFill/>
        </p:spPr>
        <p:txBody>
          <a:bodyPr wrap="square" rtlCol="0">
            <a:spAutoFit/>
          </a:bodyPr>
          <a:lstStyle/>
          <a:p>
            <a:r>
              <a:rPr kumimoji="1" lang="ja-JP" altLang="en-US" sz="3600" dirty="0">
                <a:solidFill>
                  <a:srgbClr val="333300"/>
                </a:solidFill>
                <a:latin typeface="UD デジタル 教科書体 NP" panose="02020400000000000000" pitchFamily="18" charset="-128"/>
                <a:ea typeface="UD デジタル 教科書体 NP" panose="02020400000000000000" pitchFamily="18" charset="-128"/>
              </a:rPr>
              <a:t>昼間の活動に使用</a:t>
            </a:r>
          </a:p>
        </p:txBody>
      </p:sp>
      <p:sp>
        <p:nvSpPr>
          <p:cNvPr id="2" name="テキスト ボックス 1">
            <a:extLst>
              <a:ext uri="{FF2B5EF4-FFF2-40B4-BE49-F238E27FC236}">
                <a16:creationId xmlns:a16="http://schemas.microsoft.com/office/drawing/2014/main" id="{D011ABD7-7A4B-FFC7-7CE6-7E25C3A9A54B}"/>
              </a:ext>
            </a:extLst>
          </p:cNvPr>
          <p:cNvSpPr txBox="1"/>
          <p:nvPr/>
        </p:nvSpPr>
        <p:spPr>
          <a:xfrm>
            <a:off x="4431530" y="3465430"/>
            <a:ext cx="2824242" cy="1077218"/>
          </a:xfrm>
          <a:prstGeom prst="rect">
            <a:avLst/>
          </a:prstGeom>
          <a:solidFill>
            <a:srgbClr val="FFC000"/>
          </a:solidFill>
        </p:spPr>
        <p:txBody>
          <a:bodyPr wrap="square" rtlCol="0">
            <a:spAutoFit/>
          </a:bodyPr>
          <a:lstStyle/>
          <a:p>
            <a:r>
              <a:rPr kumimoji="1" lang="ja-JP" altLang="en-US" sz="3200" dirty="0">
                <a:solidFill>
                  <a:srgbClr val="003300"/>
                </a:solidFill>
                <a:latin typeface="UD デジタル 教科書体 NK" panose="02020400000000000000" pitchFamily="18" charset="-128"/>
                <a:ea typeface="UD デジタル 教科書体 NK" panose="02020400000000000000" pitchFamily="18" charset="-128"/>
              </a:rPr>
              <a:t>今日の</a:t>
            </a:r>
            <a:endParaRPr kumimoji="1" lang="en-US" altLang="ja-JP" sz="3200" dirty="0">
              <a:solidFill>
                <a:srgbClr val="003300"/>
              </a:solidFill>
              <a:latin typeface="UD デジタル 教科書体 NK" panose="02020400000000000000" pitchFamily="18" charset="-128"/>
              <a:ea typeface="UD デジタル 教科書体 NK" panose="02020400000000000000" pitchFamily="18" charset="-128"/>
            </a:endParaRPr>
          </a:p>
          <a:p>
            <a:r>
              <a:rPr kumimoji="1" lang="ja-JP" altLang="en-US" sz="3200" dirty="0">
                <a:solidFill>
                  <a:srgbClr val="003300"/>
                </a:solidFill>
                <a:latin typeface="UD デジタル 教科書体 NK" panose="02020400000000000000" pitchFamily="18" charset="-128"/>
                <a:ea typeface="UD デジタル 教科書体 NK" panose="02020400000000000000" pitchFamily="18" charset="-128"/>
              </a:rPr>
              <a:t>睡眠チャージ分</a:t>
            </a:r>
          </a:p>
        </p:txBody>
      </p:sp>
      <p:pic>
        <p:nvPicPr>
          <p:cNvPr id="11" name="図 10">
            <a:extLst>
              <a:ext uri="{FF2B5EF4-FFF2-40B4-BE49-F238E27FC236}">
                <a16:creationId xmlns:a16="http://schemas.microsoft.com/office/drawing/2014/main" id="{179C32C6-4A84-C0C8-5F0E-0A34536A5F4B}"/>
              </a:ext>
            </a:extLst>
          </p:cNvPr>
          <p:cNvPicPr>
            <a:picLocks noChangeAspect="1"/>
          </p:cNvPicPr>
          <p:nvPr/>
        </p:nvPicPr>
        <p:blipFill>
          <a:blip r:embed="rId4"/>
          <a:stretch>
            <a:fillRect/>
          </a:stretch>
        </p:blipFill>
        <p:spPr>
          <a:xfrm>
            <a:off x="5062196" y="4909974"/>
            <a:ext cx="2193576" cy="1948026"/>
          </a:xfrm>
          <a:prstGeom prst="rect">
            <a:avLst/>
          </a:prstGeom>
        </p:spPr>
      </p:pic>
      <p:pic>
        <p:nvPicPr>
          <p:cNvPr id="12" name="図 11">
            <a:extLst>
              <a:ext uri="{FF2B5EF4-FFF2-40B4-BE49-F238E27FC236}">
                <a16:creationId xmlns:a16="http://schemas.microsoft.com/office/drawing/2014/main" id="{3F5A6F1F-24D2-49F6-D8EE-965FE62759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314408"/>
            <a:ext cx="3548270" cy="3548270"/>
          </a:xfrm>
          <a:prstGeom prst="rect">
            <a:avLst/>
          </a:prstGeom>
        </p:spPr>
      </p:pic>
      <p:pic>
        <p:nvPicPr>
          <p:cNvPr id="1032" name="Picture 8" descr="ポニーテールのアニメキャラといえば？ アンケート〆切は7月2日【#ポニーテールの日】 | アニメ！アニメ！">
            <a:extLst>
              <a:ext uri="{FF2B5EF4-FFF2-40B4-BE49-F238E27FC236}">
                <a16:creationId xmlns:a16="http://schemas.microsoft.com/office/drawing/2014/main" id="{32A3E2CA-EA55-CCD3-78C4-078CB1DE90A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20401" y="2346172"/>
            <a:ext cx="2735814" cy="3105149"/>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3BD852A7-8353-AF2B-4F90-4C71311128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02854" y="83802"/>
            <a:ext cx="4385937" cy="3894409"/>
          </a:xfrm>
          <a:prstGeom prst="rect">
            <a:avLst/>
          </a:prstGeom>
        </p:spPr>
      </p:pic>
      <p:sp>
        <p:nvSpPr>
          <p:cNvPr id="6" name="矢印: 右カーブ 5">
            <a:extLst>
              <a:ext uri="{FF2B5EF4-FFF2-40B4-BE49-F238E27FC236}">
                <a16:creationId xmlns:a16="http://schemas.microsoft.com/office/drawing/2014/main" id="{D52C148B-49DA-0FD4-7B2D-4C960DEEB892}"/>
              </a:ext>
            </a:extLst>
          </p:cNvPr>
          <p:cNvSpPr/>
          <p:nvPr/>
        </p:nvSpPr>
        <p:spPr>
          <a:xfrm rot="3827685">
            <a:off x="6442175" y="-192309"/>
            <a:ext cx="708424" cy="2772763"/>
          </a:xfrm>
          <a:prstGeom prst="curvedRightArrow">
            <a:avLst>
              <a:gd name="adj1" fmla="val 18141"/>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コンテンツ プレースホルダー 2">
            <a:extLst>
              <a:ext uri="{FF2B5EF4-FFF2-40B4-BE49-F238E27FC236}">
                <a16:creationId xmlns:a16="http://schemas.microsoft.com/office/drawing/2014/main" id="{7E35BC5C-56EB-FD1B-72F9-B815FFD093A3}"/>
              </a:ext>
            </a:extLst>
          </p:cNvPr>
          <p:cNvSpPr>
            <a:spLocks noGrp="1"/>
          </p:cNvSpPr>
          <p:nvPr>
            <p:ph idx="1"/>
          </p:nvPr>
        </p:nvSpPr>
        <p:spPr>
          <a:xfrm>
            <a:off x="133969" y="91079"/>
            <a:ext cx="5952937" cy="1172266"/>
          </a:xfrm>
          <a:solidFill>
            <a:schemeClr val="accent5">
              <a:lumMod val="20000"/>
              <a:lumOff val="80000"/>
            </a:schemeClr>
          </a:solidFill>
          <a:ln>
            <a:solidFill>
              <a:schemeClr val="accent1"/>
            </a:solidFill>
          </a:ln>
        </p:spPr>
        <p:txBody>
          <a:bodyPr>
            <a:normAutofit fontScale="40000" lnSpcReduction="20000"/>
          </a:bodyPr>
          <a:lstStyle/>
          <a:p>
            <a:pPr marL="0" indent="0" algn="ctr">
              <a:spcBef>
                <a:spcPts val="600"/>
              </a:spcBef>
              <a:spcAft>
                <a:spcPts val="0"/>
              </a:spcAft>
              <a:buNone/>
            </a:pPr>
            <a:r>
              <a:rPr kumimoji="1" lang="ja-JP" altLang="en-US" sz="9600" dirty="0">
                <a:solidFill>
                  <a:schemeClr val="bg1"/>
                </a:solidFill>
                <a:latin typeface="UD デジタル 教科書体 NP" panose="02020400000000000000" pitchFamily="18" charset="-128"/>
                <a:ea typeface="UD デジタル 教科書体 NP" panose="02020400000000000000" pitchFamily="18" charset="-128"/>
              </a:rPr>
              <a:t>睡眠＝お金</a:t>
            </a:r>
            <a:endParaRPr kumimoji="1" lang="en-US" altLang="ja-JP" sz="9600" dirty="0">
              <a:solidFill>
                <a:schemeClr val="bg1"/>
              </a:solidFill>
              <a:latin typeface="UD デジタル 教科書体 NP" panose="02020400000000000000" pitchFamily="18" charset="-128"/>
              <a:ea typeface="UD デジタル 教科書体 NP" panose="02020400000000000000" pitchFamily="18" charset="-128"/>
            </a:endParaRPr>
          </a:p>
          <a:p>
            <a:pPr marL="0" indent="0" algn="ctr">
              <a:spcBef>
                <a:spcPts val="600"/>
              </a:spcBef>
              <a:spcAft>
                <a:spcPts val="0"/>
              </a:spcAft>
              <a:buNone/>
            </a:pPr>
            <a:r>
              <a:rPr kumimoji="1" lang="ja-JP" altLang="en-US" sz="8000" dirty="0">
                <a:solidFill>
                  <a:schemeClr val="bg1"/>
                </a:solidFill>
                <a:latin typeface="UD デジタル 教科書体 NP" panose="02020400000000000000" pitchFamily="18" charset="-128"/>
                <a:ea typeface="UD デジタル 教科書体 NP" panose="02020400000000000000" pitchFamily="18" charset="-128"/>
              </a:rPr>
              <a:t>に置き換えて考えてみよう</a:t>
            </a:r>
            <a:endParaRPr kumimoji="1" lang="ja-JP" altLang="en-US" sz="12800"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13" name="矢印: 左 12">
            <a:extLst>
              <a:ext uri="{FF2B5EF4-FFF2-40B4-BE49-F238E27FC236}">
                <a16:creationId xmlns:a16="http://schemas.microsoft.com/office/drawing/2014/main" id="{ADCB8315-FED8-7188-E972-4D37316D7CF6}"/>
              </a:ext>
            </a:extLst>
          </p:cNvPr>
          <p:cNvSpPr/>
          <p:nvPr/>
        </p:nvSpPr>
        <p:spPr>
          <a:xfrm>
            <a:off x="3439236" y="5773649"/>
            <a:ext cx="1113640" cy="739791"/>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78B152BB-F597-0B19-7581-2A9FE0CBE76A}"/>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15</a:t>
            </a:r>
          </a:p>
        </p:txBody>
      </p:sp>
    </p:spTree>
    <p:extLst>
      <p:ext uri="{BB962C8B-B14F-4D97-AF65-F5344CB8AC3E}">
        <p14:creationId xmlns:p14="http://schemas.microsoft.com/office/powerpoint/2010/main" val="29060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B397BF2-6F1F-6C16-2B23-1BF4004CC8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6375" y="1044879"/>
            <a:ext cx="5296804" cy="5813121"/>
          </a:xfrm>
          <a:prstGeom prst="rect">
            <a:avLst/>
          </a:prstGeom>
        </p:spPr>
      </p:pic>
      <p:sp>
        <p:nvSpPr>
          <p:cNvPr id="2" name="タイトル 1">
            <a:extLst>
              <a:ext uri="{FF2B5EF4-FFF2-40B4-BE49-F238E27FC236}">
                <a16:creationId xmlns:a16="http://schemas.microsoft.com/office/drawing/2014/main" id="{8032E996-F9D6-0435-0BB8-5D183276A5AA}"/>
              </a:ext>
            </a:extLst>
          </p:cNvPr>
          <p:cNvSpPr>
            <a:spLocks noGrp="1"/>
          </p:cNvSpPr>
          <p:nvPr>
            <p:ph type="title"/>
          </p:nvPr>
        </p:nvSpPr>
        <p:spPr>
          <a:xfrm>
            <a:off x="2042365" y="0"/>
            <a:ext cx="8534400" cy="1200774"/>
          </a:xfrm>
        </p:spPr>
        <p:txBody>
          <a:bodyPr>
            <a:normAutofit/>
          </a:bodyPr>
          <a:lstStyle/>
          <a:p>
            <a:pPr algn="ctr"/>
            <a:r>
              <a:rPr kumimoji="1" lang="ja-JP" altLang="en-US" sz="5400" dirty="0">
                <a:solidFill>
                  <a:schemeClr val="bg1"/>
                </a:solidFill>
                <a:latin typeface="UD デジタル 教科書体 NP" panose="02020400000000000000" pitchFamily="18" charset="-128"/>
                <a:ea typeface="UD デジタル 教科書体 NP" panose="02020400000000000000" pitchFamily="18" charset="-128"/>
              </a:rPr>
              <a:t>睡眠チャージのイメージ</a:t>
            </a:r>
          </a:p>
        </p:txBody>
      </p:sp>
      <p:sp>
        <p:nvSpPr>
          <p:cNvPr id="12" name="右中かっこ 11">
            <a:extLst>
              <a:ext uri="{FF2B5EF4-FFF2-40B4-BE49-F238E27FC236}">
                <a16:creationId xmlns:a16="http://schemas.microsoft.com/office/drawing/2014/main" id="{C56ECC42-2792-D874-F34D-83ACBA49C818}"/>
              </a:ext>
            </a:extLst>
          </p:cNvPr>
          <p:cNvSpPr/>
          <p:nvPr/>
        </p:nvSpPr>
        <p:spPr>
          <a:xfrm flipH="1">
            <a:off x="6563568" y="1506370"/>
            <a:ext cx="645614" cy="1621293"/>
          </a:xfrm>
          <a:prstGeom prst="rightBrace">
            <a:avLst>
              <a:gd name="adj1" fmla="val 23194"/>
              <a:gd name="adj2" fmla="val 50000"/>
            </a:avLst>
          </a:prstGeom>
          <a:ln w="66675" cmpd="sng">
            <a:solidFill>
              <a:srgbClr val="FF0000">
                <a:alpha val="6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pic>
        <p:nvPicPr>
          <p:cNvPr id="3" name="図 2">
            <a:extLst>
              <a:ext uri="{FF2B5EF4-FFF2-40B4-BE49-F238E27FC236}">
                <a16:creationId xmlns:a16="http://schemas.microsoft.com/office/drawing/2014/main" id="{437B19C6-98B2-2B7B-8EA0-E7CE3E7D5F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21976"/>
            <a:ext cx="5689600" cy="5836024"/>
          </a:xfrm>
          <a:prstGeom prst="rect">
            <a:avLst/>
          </a:prstGeom>
        </p:spPr>
      </p:pic>
      <p:pic>
        <p:nvPicPr>
          <p:cNvPr id="11" name="図 10">
            <a:extLst>
              <a:ext uri="{FF2B5EF4-FFF2-40B4-BE49-F238E27FC236}">
                <a16:creationId xmlns:a16="http://schemas.microsoft.com/office/drawing/2014/main" id="{56D3E14F-F093-B990-98EA-8D200FDF00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8992" y="1140579"/>
            <a:ext cx="3487214" cy="365792"/>
          </a:xfrm>
          <a:prstGeom prst="rect">
            <a:avLst/>
          </a:prstGeom>
        </p:spPr>
      </p:pic>
      <p:sp>
        <p:nvSpPr>
          <p:cNvPr id="5" name="テキスト ボックス 4">
            <a:extLst>
              <a:ext uri="{FF2B5EF4-FFF2-40B4-BE49-F238E27FC236}">
                <a16:creationId xmlns:a16="http://schemas.microsoft.com/office/drawing/2014/main" id="{03BFE27A-8141-970C-ADE2-4D38CC5E3DE3}"/>
              </a:ext>
            </a:extLst>
          </p:cNvPr>
          <p:cNvSpPr txBox="1"/>
          <p:nvPr/>
        </p:nvSpPr>
        <p:spPr>
          <a:xfrm>
            <a:off x="5664919" y="1323475"/>
            <a:ext cx="923330" cy="5181600"/>
          </a:xfrm>
          <a:prstGeom prst="rect">
            <a:avLst/>
          </a:prstGeom>
          <a:noFill/>
        </p:spPr>
        <p:txBody>
          <a:bodyPr vert="eaVert" wrap="square" rtlCol="0">
            <a:spAutoFit/>
          </a:bodyPr>
          <a:lstStyle/>
          <a:p>
            <a:r>
              <a:rPr kumimoji="1" lang="ja-JP" altLang="en-US" sz="2400" b="1" dirty="0">
                <a:solidFill>
                  <a:srgbClr val="FF0000"/>
                </a:solidFill>
                <a:latin typeface="UD デジタル 教科書体 NK" panose="02020400000000000000" pitchFamily="18" charset="-128"/>
                <a:ea typeface="UD デジタル 教科書体 NK" panose="02020400000000000000" pitchFamily="18" charset="-128"/>
              </a:rPr>
              <a:t>十分に睡眠を取っていれば</a:t>
            </a:r>
            <a:endParaRPr kumimoji="1" lang="en-US" altLang="ja-JP" sz="2400" b="1" dirty="0">
              <a:solidFill>
                <a:srgbClr val="FF0000"/>
              </a:solidFill>
              <a:latin typeface="UD デジタル 教科書体 NK" panose="02020400000000000000" pitchFamily="18" charset="-128"/>
              <a:ea typeface="UD デジタル 教科書体 NK" panose="02020400000000000000" pitchFamily="18" charset="-128"/>
            </a:endParaRPr>
          </a:p>
          <a:p>
            <a:r>
              <a:rPr kumimoji="1" lang="ja-JP" altLang="en-US" sz="2400" b="1" dirty="0">
                <a:solidFill>
                  <a:srgbClr val="FF0000"/>
                </a:solidFill>
                <a:latin typeface="UD デジタル 教科書体 NK" panose="02020400000000000000" pitchFamily="18" charset="-128"/>
                <a:ea typeface="UD デジタル 教科書体 NK" panose="02020400000000000000" pitchFamily="18" charset="-128"/>
              </a:rPr>
              <a:t>　　　　　　　　　得られたはずの不足分</a:t>
            </a:r>
          </a:p>
        </p:txBody>
      </p:sp>
      <p:sp>
        <p:nvSpPr>
          <p:cNvPr id="13" name="テキスト ボックス 12">
            <a:extLst>
              <a:ext uri="{FF2B5EF4-FFF2-40B4-BE49-F238E27FC236}">
                <a16:creationId xmlns:a16="http://schemas.microsoft.com/office/drawing/2014/main" id="{E0B3026D-758B-08D9-E165-38BD9CEA0E36}"/>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16</a:t>
            </a:r>
          </a:p>
        </p:txBody>
      </p:sp>
    </p:spTree>
    <p:extLst>
      <p:ext uri="{BB962C8B-B14F-4D97-AF65-F5344CB8AC3E}">
        <p14:creationId xmlns:p14="http://schemas.microsoft.com/office/powerpoint/2010/main" val="1351475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24BE5D1-B200-2DC1-B1F4-1B1C6B1A73A5}"/>
              </a:ext>
            </a:extLst>
          </p:cNvPr>
          <p:cNvSpPr>
            <a:spLocks noGrp="1"/>
          </p:cNvSpPr>
          <p:nvPr>
            <p:ph idx="1"/>
          </p:nvPr>
        </p:nvSpPr>
        <p:spPr>
          <a:xfrm>
            <a:off x="435428" y="1719161"/>
            <a:ext cx="11321143" cy="4682067"/>
          </a:xfrm>
        </p:spPr>
        <p:txBody>
          <a:bodyPr>
            <a:normAutofit/>
          </a:bodyPr>
          <a:lstStyle/>
          <a:p>
            <a:pPr marL="0" indent="0">
              <a:buNone/>
            </a:pPr>
            <a:r>
              <a:rPr kumimoji="1" lang="en-US" altLang="ja-JP" sz="4400" dirty="0">
                <a:solidFill>
                  <a:srgbClr val="333300"/>
                </a:solidFill>
                <a:latin typeface="UD デジタル 教科書体 NP" panose="02020400000000000000" pitchFamily="18" charset="-128"/>
                <a:ea typeface="UD デジタル 教科書体 NP" panose="02020400000000000000" pitchFamily="18" charset="-128"/>
              </a:rPr>
              <a:t>T1</a:t>
            </a:r>
            <a:r>
              <a:rPr kumimoji="1" lang="ja-JP" altLang="en-US" sz="4400" dirty="0">
                <a:solidFill>
                  <a:srgbClr val="333300"/>
                </a:solidFill>
                <a:latin typeface="UD デジタル 教科書体 NP" panose="02020400000000000000" pitchFamily="18" charset="-128"/>
                <a:ea typeface="UD デジタル 教科書体 NP" panose="02020400000000000000" pitchFamily="18" charset="-128"/>
              </a:rPr>
              <a:t>　睡眠は、貯金できる？</a:t>
            </a:r>
            <a:endParaRPr kumimoji="1" lang="en-US" altLang="ja-JP" sz="4400" dirty="0">
              <a:solidFill>
                <a:srgbClr val="333300"/>
              </a:solidFill>
              <a:latin typeface="UD デジタル 教科書体 NP" panose="02020400000000000000" pitchFamily="18" charset="-128"/>
              <a:ea typeface="UD デジタル 教科書体 NP" panose="02020400000000000000" pitchFamily="18" charset="-128"/>
            </a:endParaRPr>
          </a:p>
          <a:p>
            <a:pPr marL="0" indent="0">
              <a:buNone/>
            </a:pPr>
            <a:r>
              <a:rPr kumimoji="1" lang="en-US" altLang="ja-JP" sz="4400" dirty="0">
                <a:solidFill>
                  <a:srgbClr val="333300"/>
                </a:solidFill>
                <a:latin typeface="UD デジタル 教科書体 NP" panose="02020400000000000000" pitchFamily="18" charset="-128"/>
                <a:ea typeface="UD デジタル 教科書体 NP" panose="02020400000000000000" pitchFamily="18" charset="-128"/>
              </a:rPr>
              <a:t>T2</a:t>
            </a:r>
            <a:r>
              <a:rPr kumimoji="1" lang="ja-JP" altLang="en-US" sz="4400" dirty="0">
                <a:solidFill>
                  <a:srgbClr val="333300"/>
                </a:solidFill>
                <a:latin typeface="UD デジタル 教科書体 NP" panose="02020400000000000000" pitchFamily="18" charset="-128"/>
                <a:ea typeface="UD デジタル 教科書体 NP" panose="02020400000000000000" pitchFamily="18" charset="-128"/>
              </a:rPr>
              <a:t>　睡眠は翌日に繰り越せる？</a:t>
            </a:r>
            <a:endParaRPr kumimoji="1" lang="en-US" altLang="ja-JP" sz="4400" dirty="0">
              <a:solidFill>
                <a:srgbClr val="333300"/>
              </a:solidFill>
              <a:latin typeface="UD デジタル 教科書体 NP" panose="02020400000000000000" pitchFamily="18" charset="-128"/>
              <a:ea typeface="UD デジタル 教科書体 NP" panose="02020400000000000000" pitchFamily="18" charset="-128"/>
            </a:endParaRPr>
          </a:p>
          <a:p>
            <a:pPr marL="0" indent="0">
              <a:buNone/>
            </a:pPr>
            <a:r>
              <a:rPr kumimoji="1" lang="en-US" altLang="ja-JP" sz="4400" dirty="0">
                <a:solidFill>
                  <a:srgbClr val="333300"/>
                </a:solidFill>
                <a:latin typeface="UD デジタル 教科書体 NP" panose="02020400000000000000" pitchFamily="18" charset="-128"/>
                <a:ea typeface="UD デジタル 教科書体 NP" panose="02020400000000000000" pitchFamily="18" charset="-128"/>
              </a:rPr>
              <a:t>T3</a:t>
            </a:r>
            <a:r>
              <a:rPr kumimoji="1" lang="ja-JP" altLang="en-US" sz="4400" dirty="0">
                <a:solidFill>
                  <a:srgbClr val="333300"/>
                </a:solidFill>
                <a:latin typeface="UD デジタル 教科書体 NP" panose="02020400000000000000" pitchFamily="18" charset="-128"/>
                <a:ea typeface="UD デジタル 教科書体 NP" panose="02020400000000000000" pitchFamily="18" charset="-128"/>
              </a:rPr>
              <a:t>　足りない分はどうなるの？</a:t>
            </a:r>
            <a:endParaRPr kumimoji="1" lang="en-US" altLang="ja-JP" sz="4400" dirty="0">
              <a:solidFill>
                <a:srgbClr val="333300"/>
              </a:solidFill>
              <a:latin typeface="UD デジタル 教科書体 NP" panose="02020400000000000000" pitchFamily="18" charset="-128"/>
              <a:ea typeface="UD デジタル 教科書体 NP" panose="02020400000000000000" pitchFamily="18" charset="-128"/>
            </a:endParaRPr>
          </a:p>
          <a:p>
            <a:pPr marL="0" indent="0">
              <a:buNone/>
            </a:pPr>
            <a:r>
              <a:rPr kumimoji="1" lang="en-US" altLang="ja-JP" sz="4400" dirty="0">
                <a:solidFill>
                  <a:srgbClr val="333300"/>
                </a:solidFill>
                <a:latin typeface="UD デジタル 教科書体 NP" panose="02020400000000000000" pitchFamily="18" charset="-128"/>
                <a:ea typeface="UD デジタル 教科書体 NP" panose="02020400000000000000" pitchFamily="18" charset="-128"/>
              </a:rPr>
              <a:t>T4</a:t>
            </a:r>
            <a:r>
              <a:rPr kumimoji="1" lang="ja-JP" altLang="en-US" sz="4400" dirty="0">
                <a:solidFill>
                  <a:srgbClr val="333300"/>
                </a:solidFill>
                <a:latin typeface="UD デジタル 教科書体 NP" panose="02020400000000000000" pitchFamily="18" charset="-128"/>
                <a:ea typeface="UD デジタル 教科書体 NP" panose="02020400000000000000" pitchFamily="18" charset="-128"/>
              </a:rPr>
              <a:t>　「満額」は？</a:t>
            </a:r>
            <a:endParaRPr kumimoji="1" lang="en-US" altLang="ja-JP" sz="4400" dirty="0">
              <a:solidFill>
                <a:srgbClr val="333300"/>
              </a:solidFill>
              <a:latin typeface="UD デジタル 教科書体 NP" panose="02020400000000000000" pitchFamily="18" charset="-128"/>
              <a:ea typeface="UD デジタル 教科書体 NP" panose="02020400000000000000" pitchFamily="18" charset="-128"/>
            </a:endParaRPr>
          </a:p>
          <a:p>
            <a:pPr marL="0" indent="0">
              <a:buNone/>
            </a:pPr>
            <a:r>
              <a:rPr kumimoji="1" lang="en-US" altLang="ja-JP" sz="4400" dirty="0">
                <a:solidFill>
                  <a:srgbClr val="333300"/>
                </a:solidFill>
                <a:latin typeface="UD デジタル 教科書体 NP" panose="02020400000000000000" pitchFamily="18" charset="-128"/>
                <a:ea typeface="UD デジタル 教科書体 NP" panose="02020400000000000000" pitchFamily="18" charset="-128"/>
              </a:rPr>
              <a:t>T5</a:t>
            </a:r>
            <a:r>
              <a:rPr kumimoji="1" lang="ja-JP" altLang="en-US" sz="4400" dirty="0">
                <a:solidFill>
                  <a:srgbClr val="333300"/>
                </a:solidFill>
                <a:latin typeface="UD デジタル 教科書体 NP" panose="02020400000000000000" pitchFamily="18" charset="-128"/>
                <a:ea typeface="UD デジタル 教科書体 NP" panose="02020400000000000000" pitchFamily="18" charset="-128"/>
              </a:rPr>
              <a:t>　今日の最高額をゲットするには？</a:t>
            </a:r>
            <a:endParaRPr kumimoji="1" lang="en-US" altLang="ja-JP" sz="4400" dirty="0">
              <a:solidFill>
                <a:srgbClr val="333300"/>
              </a:solidFill>
              <a:latin typeface="UD デジタル 教科書体 NP" panose="02020400000000000000" pitchFamily="18" charset="-128"/>
              <a:ea typeface="UD デジタル 教科書体 NP" panose="02020400000000000000" pitchFamily="18" charset="-128"/>
            </a:endParaRPr>
          </a:p>
        </p:txBody>
      </p:sp>
      <p:sp>
        <p:nvSpPr>
          <p:cNvPr id="4" name="テキスト ボックス 3">
            <a:extLst>
              <a:ext uri="{FF2B5EF4-FFF2-40B4-BE49-F238E27FC236}">
                <a16:creationId xmlns:a16="http://schemas.microsoft.com/office/drawing/2014/main" id="{9395B0D2-E002-6EF1-5D39-70B128B7E3D3}"/>
              </a:ext>
            </a:extLst>
          </p:cNvPr>
          <p:cNvSpPr txBox="1"/>
          <p:nvPr/>
        </p:nvSpPr>
        <p:spPr>
          <a:xfrm>
            <a:off x="2253342" y="456772"/>
            <a:ext cx="8741229" cy="1015663"/>
          </a:xfrm>
          <a:prstGeom prst="rect">
            <a:avLst/>
          </a:prstGeom>
          <a:noFill/>
        </p:spPr>
        <p:txBody>
          <a:bodyPr wrap="square" rtlCol="0">
            <a:spAutoFit/>
          </a:bodyPr>
          <a:lstStyle/>
          <a:p>
            <a:r>
              <a:rPr kumimoji="1" lang="en-US" altLang="ja-JP" sz="6000" b="1" dirty="0">
                <a:solidFill>
                  <a:srgbClr val="333300"/>
                </a:solidFill>
                <a:latin typeface="UD デジタル 教科書体 NP" panose="02020400000000000000" pitchFamily="18" charset="-128"/>
                <a:ea typeface="UD デジタル 教科書体 NP" panose="02020400000000000000" pitchFamily="18" charset="-128"/>
              </a:rPr>
              <a:t>Thinking</a:t>
            </a: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en-US" altLang="ja-JP" sz="6000" b="1" dirty="0">
                <a:solidFill>
                  <a:srgbClr val="333300"/>
                </a:solidFill>
                <a:latin typeface="UD デジタル 教科書体 NP" panose="02020400000000000000" pitchFamily="18" charset="-128"/>
                <a:ea typeface="UD デジタル 教科書体 NP" panose="02020400000000000000" pitchFamily="18" charset="-128"/>
              </a:rPr>
              <a:t>time</a:t>
            </a: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③♪</a:t>
            </a:r>
          </a:p>
        </p:txBody>
      </p:sp>
      <p:sp>
        <p:nvSpPr>
          <p:cNvPr id="9" name="テキスト ボックス 8">
            <a:extLst>
              <a:ext uri="{FF2B5EF4-FFF2-40B4-BE49-F238E27FC236}">
                <a16:creationId xmlns:a16="http://schemas.microsoft.com/office/drawing/2014/main" id="{B81BDCA4-A728-0D6D-8496-5A247A549B8D}"/>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17</a:t>
            </a:r>
          </a:p>
        </p:txBody>
      </p:sp>
    </p:spTree>
    <p:extLst>
      <p:ext uri="{BB962C8B-B14F-4D97-AF65-F5344CB8AC3E}">
        <p14:creationId xmlns:p14="http://schemas.microsoft.com/office/powerpoint/2010/main" val="1014091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97124BC-8882-D09C-54D8-2E5CB225EB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814930">
            <a:off x="5809007" y="3411648"/>
            <a:ext cx="1592667" cy="2200576"/>
          </a:xfrm>
          <a:prstGeom prst="rect">
            <a:avLst/>
          </a:prstGeom>
        </p:spPr>
      </p:pic>
      <p:pic>
        <p:nvPicPr>
          <p:cNvPr id="12" name="図 11">
            <a:extLst>
              <a:ext uri="{FF2B5EF4-FFF2-40B4-BE49-F238E27FC236}">
                <a16:creationId xmlns:a16="http://schemas.microsoft.com/office/drawing/2014/main" id="{E07850D0-08A4-82BE-4651-90433DE0DA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23573" y="109562"/>
            <a:ext cx="3827685" cy="3398720"/>
          </a:xfrm>
          <a:prstGeom prst="rect">
            <a:avLst/>
          </a:prstGeom>
        </p:spPr>
      </p:pic>
      <p:sp>
        <p:nvSpPr>
          <p:cNvPr id="6" name="矢印: 右カーブ 5">
            <a:extLst>
              <a:ext uri="{FF2B5EF4-FFF2-40B4-BE49-F238E27FC236}">
                <a16:creationId xmlns:a16="http://schemas.microsoft.com/office/drawing/2014/main" id="{D52C148B-49DA-0FD4-7B2D-4C960DEEB892}"/>
              </a:ext>
            </a:extLst>
          </p:cNvPr>
          <p:cNvSpPr/>
          <p:nvPr/>
        </p:nvSpPr>
        <p:spPr>
          <a:xfrm rot="1399287" flipH="1">
            <a:off x="10772695" y="2855015"/>
            <a:ext cx="907525" cy="2772763"/>
          </a:xfrm>
          <a:prstGeom prst="curvedRightArrow">
            <a:avLst>
              <a:gd name="adj1" fmla="val 18141"/>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テキスト ボックス 1">
            <a:extLst>
              <a:ext uri="{FF2B5EF4-FFF2-40B4-BE49-F238E27FC236}">
                <a16:creationId xmlns:a16="http://schemas.microsoft.com/office/drawing/2014/main" id="{4C7C8A15-2AF4-58E7-0CC0-9FEA936907F1}"/>
              </a:ext>
            </a:extLst>
          </p:cNvPr>
          <p:cNvSpPr txBox="1"/>
          <p:nvPr/>
        </p:nvSpPr>
        <p:spPr>
          <a:xfrm>
            <a:off x="56066" y="1014299"/>
            <a:ext cx="9729067" cy="523220"/>
          </a:xfrm>
          <a:prstGeom prst="rect">
            <a:avLst/>
          </a:prstGeom>
          <a:noFill/>
        </p:spPr>
        <p:txBody>
          <a:bodyPr wrap="square" rtlCol="0">
            <a:spAutoFit/>
          </a:bodyPr>
          <a:lstStyle/>
          <a:p>
            <a:r>
              <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rPr>
              <a:t>T</a:t>
            </a: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１　睡眠時間は貯金できない（今日の分だけ）</a:t>
            </a:r>
            <a:r>
              <a:rPr kumimoji="1" lang="ja-JP" altLang="en-US" sz="2400" dirty="0">
                <a:solidFill>
                  <a:schemeClr val="bg1"/>
                </a:solidFill>
                <a:latin typeface="UD デジタル 教科書体 NP" panose="02020400000000000000" pitchFamily="18" charset="-128"/>
                <a:ea typeface="UD デジタル 教科書体 NP" panose="02020400000000000000" pitchFamily="18" charset="-128"/>
              </a:rPr>
              <a:t>　</a:t>
            </a:r>
          </a:p>
        </p:txBody>
      </p:sp>
      <p:sp>
        <p:nvSpPr>
          <p:cNvPr id="3" name="テキスト ボックス 2">
            <a:extLst>
              <a:ext uri="{FF2B5EF4-FFF2-40B4-BE49-F238E27FC236}">
                <a16:creationId xmlns:a16="http://schemas.microsoft.com/office/drawing/2014/main" id="{92E90376-DF42-68EC-23DF-A5F38DE1AC8B}"/>
              </a:ext>
            </a:extLst>
          </p:cNvPr>
          <p:cNvSpPr txBox="1"/>
          <p:nvPr/>
        </p:nvSpPr>
        <p:spPr>
          <a:xfrm>
            <a:off x="56067" y="2603752"/>
            <a:ext cx="9729066" cy="1015663"/>
          </a:xfrm>
          <a:prstGeom prst="rect">
            <a:avLst/>
          </a:prstGeom>
          <a:noFill/>
        </p:spPr>
        <p:txBody>
          <a:bodyPr wrap="square" rtlCol="0">
            <a:spAutoFit/>
          </a:bodyPr>
          <a:lstStyle/>
          <a:p>
            <a:r>
              <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rPr>
              <a:t>T</a:t>
            </a: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３　不足分は「借金」➡</a:t>
            </a:r>
            <a:r>
              <a:rPr kumimoji="1" lang="ja-JP" altLang="en-US" sz="2000" dirty="0">
                <a:solidFill>
                  <a:srgbClr val="333300"/>
                </a:solidFill>
                <a:latin typeface="UD デジタル 教科書体 NP" panose="02020400000000000000" pitchFamily="18" charset="-128"/>
                <a:ea typeface="UD デジタル 教科書体 NP" panose="02020400000000000000" pitchFamily="18" charset="-128"/>
              </a:rPr>
              <a:t>そして</a:t>
            </a: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累積</a:t>
            </a:r>
            <a:r>
              <a:rPr kumimoji="1" lang="ja-JP" altLang="en-US" sz="2000" dirty="0">
                <a:solidFill>
                  <a:srgbClr val="333300"/>
                </a:solidFill>
                <a:latin typeface="UD デジタル 教科書体 NP" panose="02020400000000000000" pitchFamily="18" charset="-128"/>
                <a:ea typeface="UD デジタル 教科書体 NP" panose="02020400000000000000" pitchFamily="18" charset="-128"/>
              </a:rPr>
              <a:t>していく </a:t>
            </a: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ja-JP" altLang="en-US" sz="3200" b="1" dirty="0">
                <a:solidFill>
                  <a:srgbClr val="333300"/>
                </a:solidFill>
                <a:latin typeface="UD デジタル 教科書体 NP" panose="02020400000000000000" pitchFamily="18" charset="-128"/>
                <a:ea typeface="UD デジタル 教科書体 NP" panose="02020400000000000000" pitchFamily="18" charset="-128"/>
              </a:rPr>
              <a:t>負債</a:t>
            </a:r>
            <a:endParaRPr kumimoji="1" lang="en-US" altLang="ja-JP" sz="3200" b="1" dirty="0">
              <a:solidFill>
                <a:srgbClr val="333300"/>
              </a:solidFill>
              <a:latin typeface="UD デジタル 教科書体 NP" panose="02020400000000000000" pitchFamily="18" charset="-128"/>
              <a:ea typeface="UD デジタル 教科書体 NP" panose="02020400000000000000" pitchFamily="18" charset="-128"/>
            </a:endParaRPr>
          </a:p>
          <a:p>
            <a:r>
              <a:rPr kumimoji="1" lang="ja-JP" altLang="en-US" sz="2800" b="1" dirty="0">
                <a:solidFill>
                  <a:srgbClr val="333300"/>
                </a:solidFill>
              </a:rPr>
              <a:t>　　   </a:t>
            </a:r>
            <a:r>
              <a:rPr kumimoji="1" lang="ja-JP" altLang="en-US" sz="2000" dirty="0">
                <a:solidFill>
                  <a:srgbClr val="333300"/>
                </a:solidFill>
                <a:latin typeface="UD デジタル 教科書体 NP" panose="02020400000000000000" pitchFamily="18" charset="-128"/>
                <a:ea typeface="UD デジタル 教科書体 NP" panose="02020400000000000000" pitchFamily="18" charset="-128"/>
              </a:rPr>
              <a:t>貯金はできないのに負債は貯まる！</a:t>
            </a:r>
            <a:r>
              <a:rPr lang="ja-JP" altLang="en-US" b="1" dirty="0">
                <a:solidFill>
                  <a:srgbClr val="FF0000"/>
                </a:solidFill>
              </a:rPr>
              <a:t>利子も付く・・・</a:t>
            </a:r>
            <a:endParaRPr lang="en-US" altLang="ja-JP" sz="1600" b="1" dirty="0">
              <a:solidFill>
                <a:srgbClr val="FF0000"/>
              </a:solidFill>
            </a:endParaRPr>
          </a:p>
        </p:txBody>
      </p:sp>
      <p:sp>
        <p:nvSpPr>
          <p:cNvPr id="4" name="テキスト ボックス 3">
            <a:extLst>
              <a:ext uri="{FF2B5EF4-FFF2-40B4-BE49-F238E27FC236}">
                <a16:creationId xmlns:a16="http://schemas.microsoft.com/office/drawing/2014/main" id="{367298C1-B3FE-F152-4D42-F66177663BA3}"/>
              </a:ext>
            </a:extLst>
          </p:cNvPr>
          <p:cNvSpPr txBox="1"/>
          <p:nvPr/>
        </p:nvSpPr>
        <p:spPr>
          <a:xfrm>
            <a:off x="56066" y="1812736"/>
            <a:ext cx="9729067" cy="523220"/>
          </a:xfrm>
          <a:prstGeom prst="rect">
            <a:avLst/>
          </a:prstGeom>
          <a:noFill/>
        </p:spPr>
        <p:txBody>
          <a:bodyPr wrap="square" rtlCol="0">
            <a:spAutoFit/>
          </a:bodyPr>
          <a:lstStyle/>
          <a:p>
            <a:r>
              <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rPr>
              <a:t>T</a:t>
            </a: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２　睡眠時間は繰り越せない</a:t>
            </a:r>
            <a:r>
              <a:rPr kumimoji="1" lang="ja-JP" altLang="en-US" sz="2400" dirty="0">
                <a:solidFill>
                  <a:schemeClr val="bg1"/>
                </a:solidFill>
                <a:latin typeface="UD デジタル 教科書体 NP" panose="02020400000000000000" pitchFamily="18" charset="-128"/>
                <a:ea typeface="UD デジタル 教科書体 NP" panose="02020400000000000000" pitchFamily="18" charset="-128"/>
              </a:rPr>
              <a:t>　</a:t>
            </a:r>
          </a:p>
        </p:txBody>
      </p:sp>
      <p:sp>
        <p:nvSpPr>
          <p:cNvPr id="10" name="テキスト ボックス 9">
            <a:extLst>
              <a:ext uri="{FF2B5EF4-FFF2-40B4-BE49-F238E27FC236}">
                <a16:creationId xmlns:a16="http://schemas.microsoft.com/office/drawing/2014/main" id="{1D4B8ACE-C394-AB9B-1F4C-633183F71474}"/>
              </a:ext>
            </a:extLst>
          </p:cNvPr>
          <p:cNvSpPr txBox="1"/>
          <p:nvPr/>
        </p:nvSpPr>
        <p:spPr>
          <a:xfrm>
            <a:off x="56067" y="3764342"/>
            <a:ext cx="9729067" cy="954107"/>
          </a:xfrm>
          <a:prstGeom prst="rect">
            <a:avLst/>
          </a:prstGeom>
          <a:noFill/>
        </p:spPr>
        <p:txBody>
          <a:bodyPr wrap="square" rtlCol="0">
            <a:spAutoFit/>
          </a:bodyPr>
          <a:lstStyle/>
          <a:p>
            <a:r>
              <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rPr>
              <a:t>T</a:t>
            </a: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４　「満額」は、睡眠</a:t>
            </a:r>
            <a:r>
              <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rPr>
              <a:t>10</a:t>
            </a: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時間分まで</a:t>
            </a:r>
            <a:endPar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endParaRPr>
          </a:p>
          <a:p>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　　　でも、実はあなた次第！</a:t>
            </a:r>
            <a:r>
              <a:rPr kumimoji="1" lang="ja-JP" altLang="en-US" sz="2400" dirty="0">
                <a:solidFill>
                  <a:schemeClr val="bg1"/>
                </a:solidFill>
                <a:latin typeface="UD デジタル 教科書体 NP" panose="02020400000000000000" pitchFamily="18" charset="-128"/>
                <a:ea typeface="UD デジタル 教科書体 NP" panose="02020400000000000000" pitchFamily="18" charset="-128"/>
              </a:rPr>
              <a:t>　</a:t>
            </a:r>
          </a:p>
        </p:txBody>
      </p:sp>
      <p:sp>
        <p:nvSpPr>
          <p:cNvPr id="17" name="テキスト ボックス 16">
            <a:extLst>
              <a:ext uri="{FF2B5EF4-FFF2-40B4-BE49-F238E27FC236}">
                <a16:creationId xmlns:a16="http://schemas.microsoft.com/office/drawing/2014/main" id="{B7D592B8-43C0-689F-C1A8-9C436BEA23E0}"/>
              </a:ext>
            </a:extLst>
          </p:cNvPr>
          <p:cNvSpPr txBox="1"/>
          <p:nvPr/>
        </p:nvSpPr>
        <p:spPr>
          <a:xfrm>
            <a:off x="73176" y="4808882"/>
            <a:ext cx="9729067" cy="2616101"/>
          </a:xfrm>
          <a:prstGeom prst="rect">
            <a:avLst/>
          </a:prstGeom>
          <a:noFill/>
        </p:spPr>
        <p:txBody>
          <a:bodyPr wrap="square" rtlCol="0">
            <a:spAutoFit/>
          </a:bodyPr>
          <a:lstStyle/>
          <a:p>
            <a:r>
              <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rPr>
              <a:t>T</a:t>
            </a: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５　最高額　</a:t>
            </a:r>
            <a:endPar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endParaRPr>
          </a:p>
          <a:p>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　　　　＝　睡眠時間満額</a:t>
            </a:r>
            <a:r>
              <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rPr>
              <a:t>10</a:t>
            </a: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時間分</a:t>
            </a:r>
            <a:endPar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endParaRPr>
          </a:p>
          <a:p>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　　　　　　　　　　　＋　ボーナス！</a:t>
            </a:r>
            <a:endPar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endParaRPr>
          </a:p>
          <a:p>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　　　　　　　睡眠の質、睡眠のリズム</a:t>
            </a:r>
            <a:r>
              <a:rPr kumimoji="1" lang="ja-JP" altLang="en-US" dirty="0">
                <a:solidFill>
                  <a:srgbClr val="333300"/>
                </a:solidFill>
                <a:latin typeface="UD デジタル 教科書体 NP" panose="02020400000000000000" pitchFamily="18" charset="-128"/>
                <a:ea typeface="UD デジタル 教科書体 NP" panose="02020400000000000000" pitchFamily="18" charset="-128"/>
              </a:rPr>
              <a:t>などなど</a:t>
            </a:r>
            <a:endPar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endParaRPr>
          </a:p>
          <a:p>
            <a:endPar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endParaRPr>
          </a:p>
          <a:p>
            <a:r>
              <a:rPr kumimoji="1" lang="ja-JP" altLang="en-US" sz="2400" dirty="0">
                <a:solidFill>
                  <a:schemeClr val="bg1"/>
                </a:solidFill>
                <a:latin typeface="UD デジタル 教科書体 NP" panose="02020400000000000000" pitchFamily="18" charset="-128"/>
                <a:ea typeface="UD デジタル 教科書体 NP" panose="02020400000000000000" pitchFamily="18" charset="-128"/>
              </a:rPr>
              <a:t>　</a:t>
            </a:r>
          </a:p>
        </p:txBody>
      </p:sp>
      <p:sp>
        <p:nvSpPr>
          <p:cNvPr id="8" name="テキスト ボックス 7">
            <a:extLst>
              <a:ext uri="{FF2B5EF4-FFF2-40B4-BE49-F238E27FC236}">
                <a16:creationId xmlns:a16="http://schemas.microsoft.com/office/drawing/2014/main" id="{5EFCF4F1-1350-256C-E3ED-709563654743}"/>
              </a:ext>
            </a:extLst>
          </p:cNvPr>
          <p:cNvSpPr txBox="1"/>
          <p:nvPr/>
        </p:nvSpPr>
        <p:spPr>
          <a:xfrm>
            <a:off x="1591822" y="21185"/>
            <a:ext cx="10825031" cy="830997"/>
          </a:xfrm>
          <a:prstGeom prst="rect">
            <a:avLst/>
          </a:prstGeom>
          <a:noFill/>
        </p:spPr>
        <p:txBody>
          <a:bodyPr wrap="square" rtlCol="0">
            <a:spAutoFit/>
          </a:bodyPr>
          <a:lstStyle/>
          <a:p>
            <a:r>
              <a:rPr kumimoji="1" lang="en-US" altLang="ja-JP" sz="4800" b="1" dirty="0">
                <a:solidFill>
                  <a:srgbClr val="333300"/>
                </a:solidFill>
                <a:latin typeface="UD デジタル 教科書体 NP" panose="02020400000000000000" pitchFamily="18" charset="-128"/>
                <a:ea typeface="UD デジタル 教科書体 NP" panose="02020400000000000000" pitchFamily="18" charset="-128"/>
              </a:rPr>
              <a:t>Thinking</a:t>
            </a:r>
            <a:r>
              <a:rPr kumimoji="1" lang="ja-JP" altLang="en-US" sz="4800" b="1"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en-US" altLang="ja-JP" sz="4800" b="1" dirty="0">
                <a:solidFill>
                  <a:srgbClr val="333300"/>
                </a:solidFill>
                <a:latin typeface="UD デジタル 教科書体 NP" panose="02020400000000000000" pitchFamily="18" charset="-128"/>
                <a:ea typeface="UD デジタル 教科書体 NP" panose="02020400000000000000" pitchFamily="18" charset="-128"/>
              </a:rPr>
              <a:t>time</a:t>
            </a:r>
            <a:r>
              <a:rPr kumimoji="1" lang="ja-JP" altLang="en-US" sz="4800" b="1" dirty="0">
                <a:solidFill>
                  <a:srgbClr val="333300"/>
                </a:solidFill>
                <a:latin typeface="UD デジタル 教科書体 NP" panose="02020400000000000000" pitchFamily="18" charset="-128"/>
                <a:ea typeface="UD デジタル 教科書体 NP" panose="02020400000000000000" pitchFamily="18" charset="-128"/>
              </a:rPr>
              <a:t>③</a:t>
            </a: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答え合わせ</a:t>
            </a:r>
            <a:r>
              <a:rPr kumimoji="1" lang="ja-JP" altLang="en-US" sz="4800" b="1" dirty="0">
                <a:solidFill>
                  <a:srgbClr val="333300"/>
                </a:solidFill>
                <a:latin typeface="UD デジタル 教科書体 NP" panose="02020400000000000000" pitchFamily="18" charset="-128"/>
                <a:ea typeface="UD デジタル 教科書体 NP" panose="02020400000000000000" pitchFamily="18" charset="-128"/>
              </a:rPr>
              <a:t>♪</a:t>
            </a:r>
          </a:p>
        </p:txBody>
      </p:sp>
      <p:pic>
        <p:nvPicPr>
          <p:cNvPr id="9" name="図 8">
            <a:extLst>
              <a:ext uri="{FF2B5EF4-FFF2-40B4-BE49-F238E27FC236}">
                <a16:creationId xmlns:a16="http://schemas.microsoft.com/office/drawing/2014/main" id="{28CEA31A-591E-71F3-1174-3706242459A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03714" y="5546170"/>
            <a:ext cx="1269934" cy="1127701"/>
          </a:xfrm>
          <a:prstGeom prst="rect">
            <a:avLst/>
          </a:prstGeom>
          <a:noFill/>
          <a:ln w="9525">
            <a:noFill/>
            <a:miter lim="800000"/>
            <a:headEnd/>
            <a:tailEnd/>
          </a:ln>
        </p:spPr>
      </p:pic>
      <p:pic>
        <p:nvPicPr>
          <p:cNvPr id="16" name="図 15">
            <a:extLst>
              <a:ext uri="{FF2B5EF4-FFF2-40B4-BE49-F238E27FC236}">
                <a16:creationId xmlns:a16="http://schemas.microsoft.com/office/drawing/2014/main" id="{A4B5AA13-238F-3B3F-2C0C-6E10A7210B25}"/>
              </a:ext>
            </a:extLst>
          </p:cNvPr>
          <p:cNvPicPr>
            <a:picLocks noChangeAspect="1"/>
          </p:cNvPicPr>
          <p:nvPr/>
        </p:nvPicPr>
        <p:blipFill>
          <a:blip r:embed="rId6"/>
          <a:stretch>
            <a:fillRect/>
          </a:stretch>
        </p:blipFill>
        <p:spPr>
          <a:xfrm>
            <a:off x="7577428" y="3805983"/>
            <a:ext cx="2512086" cy="2924519"/>
          </a:xfrm>
          <a:prstGeom prst="rect">
            <a:avLst/>
          </a:prstGeom>
        </p:spPr>
      </p:pic>
      <p:sp>
        <p:nvSpPr>
          <p:cNvPr id="7" name="テキスト ボックス 6">
            <a:extLst>
              <a:ext uri="{FF2B5EF4-FFF2-40B4-BE49-F238E27FC236}">
                <a16:creationId xmlns:a16="http://schemas.microsoft.com/office/drawing/2014/main" id="{4A44B74E-DAED-FDE7-E23B-FF80FC1A86FB}"/>
              </a:ext>
            </a:extLst>
          </p:cNvPr>
          <p:cNvSpPr txBox="1"/>
          <p:nvPr/>
        </p:nvSpPr>
        <p:spPr>
          <a:xfrm>
            <a:off x="9016503" y="3352105"/>
            <a:ext cx="3187072" cy="954107"/>
          </a:xfrm>
          <a:prstGeom prst="rect">
            <a:avLst/>
          </a:prstGeom>
          <a:noFill/>
        </p:spPr>
        <p:txBody>
          <a:bodyPr wrap="square" rtlCol="0">
            <a:spAutoFit/>
          </a:bodyPr>
          <a:lstStyle/>
          <a:p>
            <a:pPr algn="ctr"/>
            <a:r>
              <a:rPr kumimoji="1" lang="ja-JP" altLang="en-US" sz="2800" dirty="0">
                <a:solidFill>
                  <a:srgbClr val="003300"/>
                </a:solidFill>
                <a:latin typeface="UD デジタル 教科書体 NP" panose="02020400000000000000" pitchFamily="18" charset="-128"/>
                <a:ea typeface="UD デジタル 教科書体 NP" panose="02020400000000000000" pitchFamily="18" charset="-128"/>
              </a:rPr>
              <a:t>眠ることで</a:t>
            </a:r>
            <a:endParaRPr kumimoji="1" lang="en-US" altLang="ja-JP" sz="2800" dirty="0">
              <a:solidFill>
                <a:srgbClr val="00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2800" dirty="0">
                <a:solidFill>
                  <a:srgbClr val="003300"/>
                </a:solidFill>
                <a:latin typeface="UD デジタル 教科書体 NP" panose="02020400000000000000" pitchFamily="18" charset="-128"/>
                <a:ea typeface="UD デジタル 教科書体 NP" panose="02020400000000000000" pitchFamily="18" charset="-128"/>
              </a:rPr>
              <a:t>睡眠チャージ！</a:t>
            </a:r>
          </a:p>
        </p:txBody>
      </p:sp>
      <p:sp>
        <p:nvSpPr>
          <p:cNvPr id="5" name="テキスト ボックス 4">
            <a:extLst>
              <a:ext uri="{FF2B5EF4-FFF2-40B4-BE49-F238E27FC236}">
                <a16:creationId xmlns:a16="http://schemas.microsoft.com/office/drawing/2014/main" id="{F7AED28A-25B2-2932-7B34-7E24C1120962}"/>
              </a:ext>
            </a:extLst>
          </p:cNvPr>
          <p:cNvSpPr txBox="1"/>
          <p:nvPr/>
        </p:nvSpPr>
        <p:spPr>
          <a:xfrm>
            <a:off x="7996760" y="5444951"/>
            <a:ext cx="2521254" cy="830997"/>
          </a:xfrm>
          <a:prstGeom prst="rect">
            <a:avLst/>
          </a:prstGeom>
          <a:solidFill>
            <a:srgbClr val="FFC000"/>
          </a:solidFill>
        </p:spPr>
        <p:txBody>
          <a:bodyPr wrap="square" rtlCol="0">
            <a:spAutoFit/>
          </a:bodyPr>
          <a:lstStyle/>
          <a:p>
            <a:r>
              <a:rPr kumimoji="1" lang="ja-JP" altLang="en-US" sz="2400" dirty="0">
                <a:solidFill>
                  <a:schemeClr val="bg1"/>
                </a:solidFill>
                <a:latin typeface="UD デジタル 教科書体 NP" panose="02020400000000000000" pitchFamily="18" charset="-128"/>
                <a:ea typeface="UD デジタル 教科書体 NP" panose="02020400000000000000" pitchFamily="18" charset="-128"/>
              </a:rPr>
              <a:t>今日の</a:t>
            </a:r>
            <a:endParaRPr kumimoji="1" lang="en-US" altLang="ja-JP" sz="2400" dirty="0">
              <a:solidFill>
                <a:schemeClr val="bg1"/>
              </a:solidFill>
              <a:latin typeface="UD デジタル 教科書体 NP" panose="02020400000000000000" pitchFamily="18" charset="-128"/>
              <a:ea typeface="UD デジタル 教科書体 NP" panose="02020400000000000000" pitchFamily="18" charset="-128"/>
            </a:endParaRPr>
          </a:p>
          <a:p>
            <a:r>
              <a:rPr kumimoji="1" lang="ja-JP" altLang="en-US" sz="2400" dirty="0">
                <a:solidFill>
                  <a:schemeClr val="bg1"/>
                </a:solidFill>
                <a:latin typeface="UD デジタル 教科書体 NP" panose="02020400000000000000" pitchFamily="18" charset="-128"/>
                <a:ea typeface="UD デジタル 教科書体 NP" panose="02020400000000000000" pitchFamily="18" charset="-128"/>
              </a:rPr>
              <a:t>睡眠チャージ分</a:t>
            </a:r>
          </a:p>
        </p:txBody>
      </p:sp>
      <p:sp>
        <p:nvSpPr>
          <p:cNvPr id="20" name="テキスト ボックス 19">
            <a:extLst>
              <a:ext uri="{FF2B5EF4-FFF2-40B4-BE49-F238E27FC236}">
                <a16:creationId xmlns:a16="http://schemas.microsoft.com/office/drawing/2014/main" id="{F79BB2D3-88EC-E5E3-C82B-005506FE9BFA}"/>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18</a:t>
            </a:r>
          </a:p>
        </p:txBody>
      </p:sp>
    </p:spTree>
    <p:extLst>
      <p:ext uri="{BB962C8B-B14F-4D97-AF65-F5344CB8AC3E}">
        <p14:creationId xmlns:p14="http://schemas.microsoft.com/office/powerpoint/2010/main" val="178759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AF89A42-F260-FAED-67C3-609B79E83B56}"/>
              </a:ext>
            </a:extLst>
          </p:cNvPr>
          <p:cNvSpPr txBox="1"/>
          <p:nvPr/>
        </p:nvSpPr>
        <p:spPr>
          <a:xfrm>
            <a:off x="579454" y="536798"/>
            <a:ext cx="11033091" cy="1200329"/>
          </a:xfrm>
          <a:prstGeom prst="rect">
            <a:avLst/>
          </a:prstGeom>
          <a:noFill/>
        </p:spPr>
        <p:txBody>
          <a:bodyPr wrap="square">
            <a:spAutoFit/>
          </a:bodyPr>
          <a:lstStyle/>
          <a:p>
            <a:pPr algn="ctr"/>
            <a:r>
              <a:rPr lang="ja-JP" altLang="en-US" sz="4800" b="1" dirty="0">
                <a:solidFill>
                  <a:schemeClr val="bg1"/>
                </a:solidFill>
                <a:latin typeface="UD デジタル 教科書体 NK" panose="02020400000000000000" pitchFamily="18" charset="-128"/>
                <a:ea typeface="UD デジタル 教科書体 NK" panose="02020400000000000000" pitchFamily="18" charset="-128"/>
              </a:rPr>
              <a:t>健康づくりのための睡眠ガイド</a:t>
            </a:r>
            <a:r>
              <a:rPr lang="en-US" altLang="ja-JP" sz="4800" b="1" dirty="0">
                <a:solidFill>
                  <a:schemeClr val="bg1"/>
                </a:solidFill>
                <a:latin typeface="UD デジタル 教科書体 NK" panose="02020400000000000000" pitchFamily="18" charset="-128"/>
                <a:ea typeface="UD デジタル 教科書体 NK" panose="02020400000000000000" pitchFamily="18" charset="-128"/>
              </a:rPr>
              <a:t>2023</a:t>
            </a:r>
          </a:p>
          <a:p>
            <a:pPr algn="ctr"/>
            <a:r>
              <a:rPr lang="ja-JP" altLang="en-US" sz="2400" dirty="0">
                <a:solidFill>
                  <a:schemeClr val="bg1"/>
                </a:solidFill>
                <a:latin typeface="UD デジタル 教科書体 NK" panose="02020400000000000000" pitchFamily="18" charset="-128"/>
                <a:ea typeface="UD デジタル 教科書体 NK" panose="02020400000000000000" pitchFamily="18" charset="-128"/>
              </a:rPr>
              <a:t>　　　　　　　　　　　　　　　　　　　　　　　　　　　　　　　　　　　　　　　　　　　　　　　　　　　　（厚生労働省） </a:t>
            </a:r>
          </a:p>
        </p:txBody>
      </p:sp>
      <p:pic>
        <p:nvPicPr>
          <p:cNvPr id="3" name="図 2">
            <a:extLst>
              <a:ext uri="{FF2B5EF4-FFF2-40B4-BE49-F238E27FC236}">
                <a16:creationId xmlns:a16="http://schemas.microsoft.com/office/drawing/2014/main" id="{9E5D4CF6-5410-E3ED-DBBB-17932D918C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587" y="1897773"/>
            <a:ext cx="10872778" cy="1209935"/>
          </a:xfrm>
          <a:prstGeom prst="rect">
            <a:avLst/>
          </a:prstGeom>
        </p:spPr>
      </p:pic>
      <p:pic>
        <p:nvPicPr>
          <p:cNvPr id="4" name="図 3">
            <a:extLst>
              <a:ext uri="{FF2B5EF4-FFF2-40B4-BE49-F238E27FC236}">
                <a16:creationId xmlns:a16="http://schemas.microsoft.com/office/drawing/2014/main" id="{C0172241-223A-CE31-F57C-102557F067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609" y="3429000"/>
            <a:ext cx="10872779" cy="2843530"/>
          </a:xfrm>
          <a:prstGeom prst="rect">
            <a:avLst/>
          </a:prstGeom>
        </p:spPr>
      </p:pic>
      <p:sp>
        <p:nvSpPr>
          <p:cNvPr id="9" name="テキスト ボックス 8">
            <a:extLst>
              <a:ext uri="{FF2B5EF4-FFF2-40B4-BE49-F238E27FC236}">
                <a16:creationId xmlns:a16="http://schemas.microsoft.com/office/drawing/2014/main" id="{F0AFA25F-E33B-9E91-91AD-A1EAB9D80959}"/>
              </a:ext>
            </a:extLst>
          </p:cNvPr>
          <p:cNvSpPr txBox="1"/>
          <p:nvPr/>
        </p:nvSpPr>
        <p:spPr>
          <a:xfrm>
            <a:off x="11766874" y="0"/>
            <a:ext cx="425126" cy="369332"/>
          </a:xfrm>
          <a:prstGeom prst="rect">
            <a:avLst/>
          </a:prstGeom>
          <a:noFill/>
        </p:spPr>
        <p:txBody>
          <a:bodyPr wrap="square" rtlCol="0">
            <a:spAutoFit/>
          </a:bodyPr>
          <a:lstStyle/>
          <a:p>
            <a:r>
              <a:rPr kumimoji="1" lang="en-US" altLang="ja-JP" dirty="0">
                <a:solidFill>
                  <a:schemeClr val="accent4">
                    <a:lumMod val="50000"/>
                  </a:schemeClr>
                </a:solidFill>
              </a:rPr>
              <a:t>1</a:t>
            </a:r>
          </a:p>
        </p:txBody>
      </p:sp>
    </p:spTree>
    <p:extLst>
      <p:ext uri="{BB962C8B-B14F-4D97-AF65-F5344CB8AC3E}">
        <p14:creationId xmlns:p14="http://schemas.microsoft.com/office/powerpoint/2010/main" val="3328717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113527-0D84-87CE-08B8-339EFC7C3629}"/>
              </a:ext>
            </a:extLst>
          </p:cNvPr>
          <p:cNvSpPr>
            <a:spLocks noGrp="1"/>
          </p:cNvSpPr>
          <p:nvPr>
            <p:ph type="title"/>
          </p:nvPr>
        </p:nvSpPr>
        <p:spPr>
          <a:xfrm>
            <a:off x="327379" y="1197430"/>
            <a:ext cx="11069964" cy="5341256"/>
          </a:xfrm>
        </p:spPr>
        <p:txBody>
          <a:bodyPr>
            <a:normAutofit fontScale="90000"/>
          </a:bodyPr>
          <a:lstStyle/>
          <a:p>
            <a:r>
              <a:rPr kumimoji="1" lang="ja-JP" altLang="en-US" dirty="0">
                <a:solidFill>
                  <a:srgbClr val="333300"/>
                </a:solidFill>
                <a:latin typeface="UD デジタル 教科書体 NP" panose="02020400000000000000" pitchFamily="18" charset="-128"/>
                <a:ea typeface="UD デジタル 教科書体 NP" panose="02020400000000000000" pitchFamily="18" charset="-128"/>
              </a:rPr>
              <a:t>睡眠時間は？（　　　　）時間</a:t>
            </a:r>
            <a:r>
              <a:rPr kumimoji="1" lang="ja-JP" altLang="en-US" sz="2200" dirty="0">
                <a:solidFill>
                  <a:srgbClr val="333300"/>
                </a:solidFill>
                <a:latin typeface="UD デジタル 教科書体 NP" panose="02020400000000000000" pitchFamily="18" charset="-128"/>
                <a:ea typeface="UD デジタル 教科書体 NP" panose="02020400000000000000" pitchFamily="18" charset="-128"/>
              </a:rPr>
              <a:t>（チャージは最高</a:t>
            </a:r>
            <a:r>
              <a:rPr kumimoji="1" lang="en-US" altLang="ja-JP" sz="2200" dirty="0">
                <a:solidFill>
                  <a:srgbClr val="333300"/>
                </a:solidFill>
                <a:latin typeface="UD デジタル 教科書体 NP" panose="02020400000000000000" pitchFamily="18" charset="-128"/>
                <a:ea typeface="UD デジタル 教科書体 NP" panose="02020400000000000000" pitchFamily="18" charset="-128"/>
              </a:rPr>
              <a:t>10</a:t>
            </a:r>
            <a:r>
              <a:rPr kumimoji="1" lang="ja-JP" altLang="en-US" sz="2200" dirty="0">
                <a:solidFill>
                  <a:srgbClr val="333300"/>
                </a:solidFill>
                <a:latin typeface="UD デジタル 教科書体 NP" panose="02020400000000000000" pitchFamily="18" charset="-128"/>
                <a:ea typeface="UD デジタル 教科書体 NP" panose="02020400000000000000" pitchFamily="18" charset="-128"/>
              </a:rPr>
              <a:t>まで）</a:t>
            </a:r>
            <a:br>
              <a:rPr kumimoji="1" lang="en-US" altLang="ja-JP" dirty="0">
                <a:solidFill>
                  <a:srgbClr val="333300"/>
                </a:solidFill>
                <a:latin typeface="UD デジタル 教科書体 NP" panose="02020400000000000000" pitchFamily="18" charset="-128"/>
                <a:ea typeface="UD デジタル 教科書体 NP" panose="02020400000000000000" pitchFamily="18" charset="-128"/>
              </a:rPr>
            </a:br>
            <a:br>
              <a:rPr kumimoji="1" lang="en-US" altLang="ja-JP" dirty="0">
                <a:solidFill>
                  <a:srgbClr val="333300"/>
                </a:solidFill>
                <a:latin typeface="UD デジタル 教科書体 NP" panose="02020400000000000000" pitchFamily="18" charset="-128"/>
                <a:ea typeface="UD デジタル 教科書体 NP" panose="02020400000000000000" pitchFamily="18" charset="-128"/>
              </a:rPr>
            </a:br>
            <a:r>
              <a:rPr kumimoji="1" lang="en-US" altLang="ja-JP"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ja-JP" altLang="en-US" dirty="0">
                <a:solidFill>
                  <a:srgbClr val="333300"/>
                </a:solidFill>
                <a:latin typeface="UD デジタル 教科書体 NP" panose="02020400000000000000" pitchFamily="18" charset="-128"/>
                <a:ea typeface="UD デジタル 教科書体 NP" panose="02020400000000000000" pitchFamily="18" charset="-128"/>
              </a:rPr>
              <a:t>・　　　　　　・</a:t>
            </a:r>
            <a:br>
              <a:rPr kumimoji="1" lang="en-US" altLang="ja-JP" dirty="0">
                <a:solidFill>
                  <a:srgbClr val="333300"/>
                </a:solidFill>
                <a:latin typeface="UD デジタル 教科書体 NP" panose="02020400000000000000" pitchFamily="18" charset="-128"/>
                <a:ea typeface="UD デジタル 教科書体 NP" panose="02020400000000000000" pitchFamily="18" charset="-128"/>
              </a:rPr>
            </a:br>
            <a:r>
              <a:rPr kumimoji="1" lang="ja-JP" altLang="en-US" dirty="0">
                <a:solidFill>
                  <a:srgbClr val="333300"/>
                </a:solidFill>
                <a:latin typeface="UD デジタル 教科書体 NP" panose="02020400000000000000" pitchFamily="18" charset="-128"/>
                <a:ea typeface="UD デジタル 教科書体 NP" panose="02020400000000000000" pitchFamily="18" charset="-128"/>
              </a:rPr>
              <a:t>　　　　　　　　　　　</a:t>
            </a:r>
            <a:r>
              <a:rPr lang="ja-JP" altLang="en-US"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ja-JP" altLang="en-US" dirty="0">
                <a:solidFill>
                  <a:srgbClr val="333300"/>
                </a:solidFill>
                <a:latin typeface="UD デジタル 教科書体 NP" panose="02020400000000000000" pitchFamily="18" charset="-128"/>
                <a:ea typeface="UD デジタル 教科書体 NP" panose="02020400000000000000" pitchFamily="18" charset="-128"/>
              </a:rPr>
              <a:t>・　　　　　　・</a:t>
            </a:r>
            <a:br>
              <a:rPr kumimoji="1" lang="en-US" altLang="ja-JP" dirty="0">
                <a:solidFill>
                  <a:srgbClr val="333300"/>
                </a:solidFill>
                <a:latin typeface="UD デジタル 教科書体 NP" panose="02020400000000000000" pitchFamily="18" charset="-128"/>
                <a:ea typeface="UD デジタル 教科書体 NP" panose="02020400000000000000" pitchFamily="18" charset="-128"/>
              </a:rPr>
            </a:br>
            <a:r>
              <a:rPr kumimoji="1" lang="ja-JP" altLang="en-US" dirty="0">
                <a:solidFill>
                  <a:srgbClr val="333300"/>
                </a:solidFill>
                <a:latin typeface="UD デジタル 教科書体 NP" panose="02020400000000000000" pitchFamily="18" charset="-128"/>
                <a:ea typeface="UD デジタル 教科書体 NP" panose="02020400000000000000" pitchFamily="18" charset="-128"/>
              </a:rPr>
              <a:t>　　　</a:t>
            </a:r>
            <a:br>
              <a:rPr kumimoji="1" lang="en-US" altLang="ja-JP" dirty="0">
                <a:solidFill>
                  <a:srgbClr val="333300"/>
                </a:solidFill>
                <a:latin typeface="UD デジタル 教科書体 NP" panose="02020400000000000000" pitchFamily="18" charset="-128"/>
                <a:ea typeface="UD デジタル 教科書体 NP" panose="02020400000000000000" pitchFamily="18" charset="-128"/>
              </a:rPr>
            </a:br>
            <a:br>
              <a:rPr lang="en-US" altLang="ja-JP" dirty="0">
                <a:solidFill>
                  <a:srgbClr val="333300"/>
                </a:solidFill>
                <a:latin typeface="UD デジタル 教科書体 NP" panose="02020400000000000000" pitchFamily="18" charset="-128"/>
                <a:ea typeface="UD デジタル 教科書体 NP" panose="02020400000000000000" pitchFamily="18" charset="-128"/>
              </a:rPr>
            </a:br>
            <a:r>
              <a:rPr kumimoji="1" lang="ja-JP" altLang="en-US" dirty="0">
                <a:solidFill>
                  <a:srgbClr val="333300"/>
                </a:solidFill>
                <a:latin typeface="UD デジタル 教科書体 NP" panose="02020400000000000000" pitchFamily="18" charset="-128"/>
                <a:ea typeface="UD デジタル 教科書体 NP" panose="02020400000000000000" pitchFamily="18" charset="-128"/>
              </a:rPr>
              <a:t>　　</a:t>
            </a:r>
            <a:br>
              <a:rPr kumimoji="1" lang="en-US" altLang="ja-JP" dirty="0">
                <a:solidFill>
                  <a:srgbClr val="333300"/>
                </a:solidFill>
                <a:latin typeface="UD デジタル 教科書体 NP" panose="02020400000000000000" pitchFamily="18" charset="-128"/>
                <a:ea typeface="UD デジタル 教科書体 NP" panose="02020400000000000000" pitchFamily="18" charset="-128"/>
              </a:rPr>
            </a:br>
            <a:r>
              <a:rPr kumimoji="1" lang="ja-JP" altLang="en-US" sz="2000" dirty="0">
                <a:solidFill>
                  <a:srgbClr val="333300"/>
                </a:solidFill>
                <a:latin typeface="UD デジタル 教科書体 NP" panose="02020400000000000000" pitchFamily="18" charset="-128"/>
                <a:ea typeface="UD デジタル 教科書体 NP" panose="02020400000000000000" pitchFamily="18" charset="-128"/>
              </a:rPr>
              <a:t>　　　　　　</a:t>
            </a:r>
            <a:br>
              <a:rPr kumimoji="1" lang="en-US" altLang="ja-JP" dirty="0">
                <a:solidFill>
                  <a:srgbClr val="333300"/>
                </a:solidFill>
                <a:latin typeface="UD デジタル 教科書体 NP" panose="02020400000000000000" pitchFamily="18" charset="-128"/>
                <a:ea typeface="UD デジタル 教科書体 NP" panose="02020400000000000000" pitchFamily="18" charset="-128"/>
              </a:rPr>
            </a:br>
            <a:r>
              <a:rPr kumimoji="1" lang="en-US" altLang="ja-JP"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ja-JP" altLang="en-US" dirty="0">
                <a:solidFill>
                  <a:srgbClr val="333300"/>
                </a:solidFill>
                <a:latin typeface="UD デジタル 教科書体 NP" panose="02020400000000000000" pitchFamily="18" charset="-128"/>
                <a:ea typeface="UD デジタル 教科書体 NP" panose="02020400000000000000" pitchFamily="18" charset="-128"/>
              </a:rPr>
              <a:t>　　　　　　　　　・　　　　　　・</a:t>
            </a:r>
            <a:br>
              <a:rPr kumimoji="1" lang="en-US" altLang="ja-JP" dirty="0">
                <a:solidFill>
                  <a:srgbClr val="333300"/>
                </a:solidFill>
                <a:latin typeface="UD デジタル 教科書体 NP" panose="02020400000000000000" pitchFamily="18" charset="-128"/>
                <a:ea typeface="UD デジタル 教科書体 NP" panose="02020400000000000000" pitchFamily="18" charset="-128"/>
              </a:rPr>
            </a:br>
            <a:r>
              <a:rPr kumimoji="1" lang="ja-JP" altLang="en-US" dirty="0">
                <a:solidFill>
                  <a:srgbClr val="333300"/>
                </a:solidFill>
                <a:latin typeface="UD デジタル 教科書体 NP" panose="02020400000000000000" pitchFamily="18" charset="-128"/>
                <a:ea typeface="UD デジタル 教科書体 NP" panose="02020400000000000000" pitchFamily="18" charset="-128"/>
              </a:rPr>
              <a:t>　　　　　　　　　　　　　　　　　　　　　　　　</a:t>
            </a:r>
            <a:br>
              <a:rPr kumimoji="1" lang="en-US" altLang="ja-JP" dirty="0">
                <a:solidFill>
                  <a:srgbClr val="333300"/>
                </a:solidFill>
                <a:latin typeface="UD デジタル 教科書体 NP" panose="02020400000000000000" pitchFamily="18" charset="-128"/>
                <a:ea typeface="UD デジタル 教科書体 NP" panose="02020400000000000000" pitchFamily="18" charset="-128"/>
              </a:rPr>
            </a:br>
            <a:br>
              <a:rPr kumimoji="1" lang="en-US" altLang="ja-JP" dirty="0">
                <a:solidFill>
                  <a:srgbClr val="333300"/>
                </a:solidFill>
                <a:latin typeface="UD デジタル 教科書体 NP" panose="02020400000000000000" pitchFamily="18" charset="-128"/>
                <a:ea typeface="UD デジタル 教科書体 NP" panose="02020400000000000000" pitchFamily="18" charset="-128"/>
              </a:rPr>
            </a:br>
            <a:endParaRPr kumimoji="1" lang="ja-JP" altLang="en-US" dirty="0">
              <a:solidFill>
                <a:srgbClr val="333300"/>
              </a:solidFill>
              <a:latin typeface="UD デジタル 教科書体 NP" panose="02020400000000000000" pitchFamily="18" charset="-128"/>
              <a:ea typeface="UD デジタル 教科書体 NP" panose="02020400000000000000" pitchFamily="18" charset="-128"/>
            </a:endParaRPr>
          </a:p>
        </p:txBody>
      </p:sp>
      <p:sp>
        <p:nvSpPr>
          <p:cNvPr id="3" name="コンテンツ プレースホルダー 2">
            <a:extLst>
              <a:ext uri="{FF2B5EF4-FFF2-40B4-BE49-F238E27FC236}">
                <a16:creationId xmlns:a16="http://schemas.microsoft.com/office/drawing/2014/main" id="{024BE5D1-B200-2DC1-B1F4-1B1C6B1A73A5}"/>
              </a:ext>
            </a:extLst>
          </p:cNvPr>
          <p:cNvSpPr>
            <a:spLocks noGrp="1"/>
          </p:cNvSpPr>
          <p:nvPr>
            <p:ph idx="1"/>
          </p:nvPr>
        </p:nvSpPr>
        <p:spPr>
          <a:xfrm>
            <a:off x="684211" y="19043"/>
            <a:ext cx="11311845" cy="1088571"/>
          </a:xfrm>
        </p:spPr>
        <p:txBody>
          <a:bodyPr>
            <a:normAutofit/>
          </a:bodyPr>
          <a:lstStyle/>
          <a:p>
            <a:pPr marL="0" indent="0" algn="ctr">
              <a:buNone/>
            </a:pPr>
            <a:r>
              <a:rPr kumimoji="1" lang="ja-JP" altLang="en-US" sz="4000" b="1" dirty="0">
                <a:solidFill>
                  <a:srgbClr val="333300"/>
                </a:solidFill>
                <a:latin typeface="UD デジタル 教科書体 NP" panose="02020400000000000000" pitchFamily="18" charset="-128"/>
                <a:ea typeface="UD デジタル 教科書体 NP" panose="02020400000000000000" pitchFamily="18" charset="-128"/>
              </a:rPr>
              <a:t>今日の最高額をゲットしよう！</a:t>
            </a:r>
          </a:p>
        </p:txBody>
      </p:sp>
      <p:sp>
        <p:nvSpPr>
          <p:cNvPr id="5" name="テキスト ボックス 4">
            <a:extLst>
              <a:ext uri="{FF2B5EF4-FFF2-40B4-BE49-F238E27FC236}">
                <a16:creationId xmlns:a16="http://schemas.microsoft.com/office/drawing/2014/main" id="{56A09FC2-2DE0-3797-6967-5B289F76D7EA}"/>
              </a:ext>
            </a:extLst>
          </p:cNvPr>
          <p:cNvSpPr txBox="1"/>
          <p:nvPr/>
        </p:nvSpPr>
        <p:spPr>
          <a:xfrm>
            <a:off x="4639733" y="1585107"/>
            <a:ext cx="7224888" cy="2686505"/>
          </a:xfrm>
          <a:prstGeom prst="rect">
            <a:avLst/>
          </a:prstGeom>
          <a:solidFill>
            <a:schemeClr val="accent5">
              <a:lumMod val="20000"/>
              <a:lumOff val="80000"/>
            </a:schemeClr>
          </a:solidFill>
        </p:spPr>
        <p:txBody>
          <a:bodyPr wrap="square" rtlCol="0">
            <a:spAutoFit/>
          </a:bodyPr>
          <a:lstStyle/>
          <a:p>
            <a:pPr>
              <a:lnSpc>
                <a:spcPts val="2880"/>
              </a:lnSpc>
            </a:pPr>
            <a:r>
              <a:rPr kumimoji="1" lang="ja-JP" altLang="en-US" sz="2400" dirty="0">
                <a:solidFill>
                  <a:srgbClr val="333300"/>
                </a:solidFill>
                <a:latin typeface="UD デジタル 教科書体 NK" panose="02020400000000000000" pitchFamily="18" charset="-128"/>
                <a:ea typeface="UD デジタル 教科書体 NK" panose="02020400000000000000" pitchFamily="18" charset="-128"/>
              </a:rPr>
              <a:t>・夜更かししない（</a:t>
            </a:r>
            <a:r>
              <a:rPr kumimoji="1" lang="en-US" altLang="ja-JP" sz="2400" dirty="0">
                <a:solidFill>
                  <a:srgbClr val="333300"/>
                </a:solidFill>
                <a:latin typeface="UD デジタル 教科書体 NK" panose="02020400000000000000" pitchFamily="18" charset="-128"/>
                <a:ea typeface="UD デジタル 教科書体 NK" panose="02020400000000000000" pitchFamily="18" charset="-128"/>
              </a:rPr>
              <a:t>23</a:t>
            </a:r>
            <a:r>
              <a:rPr kumimoji="1" lang="ja-JP" altLang="en-US" sz="2400" dirty="0">
                <a:solidFill>
                  <a:srgbClr val="333300"/>
                </a:solidFill>
                <a:latin typeface="UD デジタル 教科書体 NK" panose="02020400000000000000" pitchFamily="18" charset="-128"/>
                <a:ea typeface="UD デジタル 教科書体 NK" panose="02020400000000000000" pitchFamily="18" charset="-128"/>
              </a:rPr>
              <a:t>時までに寝る）</a:t>
            </a:r>
            <a:endParaRPr kumimoji="1" lang="en-US" altLang="ja-JP" sz="2400" dirty="0">
              <a:solidFill>
                <a:srgbClr val="333300"/>
              </a:solidFill>
              <a:latin typeface="UD デジタル 教科書体 NK" panose="02020400000000000000" pitchFamily="18" charset="-128"/>
              <a:ea typeface="UD デジタル 教科書体 NK" panose="02020400000000000000" pitchFamily="18" charset="-128"/>
            </a:endParaRPr>
          </a:p>
          <a:p>
            <a:pPr>
              <a:lnSpc>
                <a:spcPts val="2880"/>
              </a:lnSpc>
            </a:pPr>
            <a:r>
              <a:rPr kumimoji="1" lang="ja-JP" altLang="en-US" sz="2400" dirty="0">
                <a:solidFill>
                  <a:srgbClr val="333300"/>
                </a:solidFill>
                <a:latin typeface="UD デジタル 教科書体 NK" panose="02020400000000000000" pitchFamily="18" charset="-128"/>
                <a:ea typeface="UD デジタル 教科書体 NK" panose="02020400000000000000" pitchFamily="18" charset="-128"/>
              </a:rPr>
              <a:t>・カフェイン飲料を控える　　</a:t>
            </a:r>
            <a:endParaRPr kumimoji="1" lang="en-US" altLang="ja-JP" sz="2400" dirty="0">
              <a:solidFill>
                <a:srgbClr val="333300"/>
              </a:solidFill>
              <a:latin typeface="UD デジタル 教科書体 NK" panose="02020400000000000000" pitchFamily="18" charset="-128"/>
              <a:ea typeface="UD デジタル 教科書体 NK" panose="02020400000000000000" pitchFamily="18" charset="-128"/>
            </a:endParaRPr>
          </a:p>
          <a:p>
            <a:pPr>
              <a:lnSpc>
                <a:spcPts val="2880"/>
              </a:lnSpc>
            </a:pPr>
            <a:r>
              <a:rPr kumimoji="1" lang="ja-JP" altLang="en-US" sz="2400" dirty="0">
                <a:solidFill>
                  <a:srgbClr val="333300"/>
                </a:solidFill>
                <a:latin typeface="UD デジタル 教科書体 NK" panose="02020400000000000000" pitchFamily="18" charset="-128"/>
                <a:ea typeface="UD デジタル 教科書体 NK" panose="02020400000000000000" pitchFamily="18" charset="-128"/>
              </a:rPr>
              <a:t>寝る前の　　・飲食を控える　　　・激しい運動を避ける</a:t>
            </a:r>
            <a:endParaRPr kumimoji="1" lang="en-US" altLang="ja-JP" sz="2400" dirty="0">
              <a:solidFill>
                <a:srgbClr val="333300"/>
              </a:solidFill>
              <a:latin typeface="UD デジタル 教科書体 NK" panose="02020400000000000000" pitchFamily="18" charset="-128"/>
              <a:ea typeface="UD デジタル 教科書体 NK" panose="02020400000000000000" pitchFamily="18" charset="-128"/>
            </a:endParaRPr>
          </a:p>
          <a:p>
            <a:pPr>
              <a:lnSpc>
                <a:spcPts val="2880"/>
              </a:lnSpc>
            </a:pPr>
            <a:r>
              <a:rPr kumimoji="1" lang="ja-JP" altLang="en-US" sz="2400" dirty="0">
                <a:solidFill>
                  <a:srgbClr val="333300"/>
                </a:solidFill>
                <a:latin typeface="UD デジタル 教科書体 NK" panose="02020400000000000000" pitchFamily="18" charset="-128"/>
                <a:ea typeface="UD デジタル 教科書体 NK" panose="02020400000000000000" pitchFamily="18" charset="-128"/>
              </a:rPr>
              <a:t>入浴は　　　　・１～</a:t>
            </a:r>
            <a:r>
              <a:rPr kumimoji="1" lang="en-US" altLang="ja-JP" sz="2400" dirty="0">
                <a:solidFill>
                  <a:srgbClr val="333300"/>
                </a:solidFill>
                <a:latin typeface="UD デジタル 教科書体 NK" panose="02020400000000000000" pitchFamily="18" charset="-128"/>
                <a:ea typeface="UD デジタル 教科書体 NK" panose="02020400000000000000" pitchFamily="18" charset="-128"/>
              </a:rPr>
              <a:t>2</a:t>
            </a:r>
            <a:r>
              <a:rPr kumimoji="1" lang="ja-JP" altLang="en-US" sz="2400" dirty="0">
                <a:solidFill>
                  <a:srgbClr val="333300"/>
                </a:solidFill>
                <a:latin typeface="UD デジタル 教科書体 NK" panose="02020400000000000000" pitchFamily="18" charset="-128"/>
                <a:ea typeface="UD デジタル 教科書体 NK" panose="02020400000000000000" pitchFamily="18" charset="-128"/>
              </a:rPr>
              <a:t>時間前　　　・</a:t>
            </a:r>
            <a:r>
              <a:rPr kumimoji="1" lang="en-US" altLang="ja-JP" sz="2400" dirty="0">
                <a:solidFill>
                  <a:srgbClr val="333300"/>
                </a:solidFill>
                <a:latin typeface="UD デジタル 教科書体 NK" panose="02020400000000000000" pitchFamily="18" charset="-128"/>
                <a:ea typeface="UD デジタル 教科書体 NK" panose="02020400000000000000" pitchFamily="18" charset="-128"/>
              </a:rPr>
              <a:t>40℃</a:t>
            </a:r>
            <a:r>
              <a:rPr kumimoji="1" lang="ja-JP" altLang="en-US" sz="2400" dirty="0">
                <a:solidFill>
                  <a:srgbClr val="333300"/>
                </a:solidFill>
                <a:latin typeface="UD デジタル 教科書体 NK" panose="02020400000000000000" pitchFamily="18" charset="-128"/>
                <a:ea typeface="UD デジタル 教科書体 NK" panose="02020400000000000000" pitchFamily="18" charset="-128"/>
              </a:rPr>
              <a:t>くらいで</a:t>
            </a:r>
            <a:endParaRPr kumimoji="1" lang="en-US" altLang="ja-JP" sz="2400" dirty="0">
              <a:solidFill>
                <a:srgbClr val="333300"/>
              </a:solidFill>
              <a:latin typeface="UD デジタル 教科書体 NK" panose="02020400000000000000" pitchFamily="18" charset="-128"/>
              <a:ea typeface="UD デジタル 教科書体 NK" panose="02020400000000000000" pitchFamily="18" charset="-128"/>
            </a:endParaRPr>
          </a:p>
          <a:p>
            <a:pPr>
              <a:lnSpc>
                <a:spcPts val="2880"/>
              </a:lnSpc>
            </a:pPr>
            <a:r>
              <a:rPr kumimoji="1" lang="ja-JP" altLang="en-US" sz="2400" dirty="0">
                <a:solidFill>
                  <a:srgbClr val="333300"/>
                </a:solidFill>
                <a:latin typeface="UD デジタル 教科書体 NK" panose="02020400000000000000" pitchFamily="18" charset="-128"/>
                <a:ea typeface="UD デジタル 教科書体 NK" panose="02020400000000000000" pitchFamily="18" charset="-128"/>
              </a:rPr>
              <a:t>寝床でデジタル機器を　　・使わない　・持ち込まない</a:t>
            </a:r>
            <a:endParaRPr kumimoji="1" lang="en-US" altLang="ja-JP" sz="2400" dirty="0">
              <a:solidFill>
                <a:srgbClr val="333300"/>
              </a:solidFill>
              <a:latin typeface="UD デジタル 教科書体 NK" panose="02020400000000000000" pitchFamily="18" charset="-128"/>
              <a:ea typeface="UD デジタル 教科書体 NK" panose="02020400000000000000" pitchFamily="18" charset="-128"/>
            </a:endParaRPr>
          </a:p>
          <a:p>
            <a:pPr>
              <a:lnSpc>
                <a:spcPts val="2880"/>
              </a:lnSpc>
            </a:pPr>
            <a:r>
              <a:rPr kumimoji="1" lang="ja-JP" altLang="en-US" sz="2400" dirty="0">
                <a:solidFill>
                  <a:srgbClr val="333300"/>
                </a:solidFill>
                <a:latin typeface="UD デジタル 教科書体 NK" panose="02020400000000000000" pitchFamily="18" charset="-128"/>
                <a:ea typeface="UD デジタル 教科書体 NK" panose="02020400000000000000" pitchFamily="18" charset="-128"/>
              </a:rPr>
              <a:t>寝室は　　・暗く　   ・静かな環境　　・適温　</a:t>
            </a:r>
            <a:endParaRPr kumimoji="1" lang="en-US" altLang="ja-JP" sz="2400" dirty="0">
              <a:solidFill>
                <a:srgbClr val="333300"/>
              </a:solidFill>
              <a:latin typeface="UD デジタル 教科書体 NK" panose="02020400000000000000" pitchFamily="18" charset="-128"/>
              <a:ea typeface="UD デジタル 教科書体 NK" panose="02020400000000000000" pitchFamily="18" charset="-128"/>
            </a:endParaRPr>
          </a:p>
          <a:p>
            <a:pPr>
              <a:lnSpc>
                <a:spcPts val="2880"/>
              </a:lnSpc>
            </a:pPr>
            <a:r>
              <a:rPr kumimoji="1" lang="ja-JP" altLang="en-US" sz="2400" dirty="0">
                <a:solidFill>
                  <a:srgbClr val="333300"/>
                </a:solidFill>
                <a:latin typeface="UD デジタル 教科書体 NK" panose="02020400000000000000" pitchFamily="18" charset="-128"/>
                <a:ea typeface="UD デジタル 教科書体 NK" panose="02020400000000000000" pitchFamily="18" charset="-128"/>
              </a:rPr>
              <a:t>・心地よい寝具　  ・丁度良い枕　　・靴下は脱ぐ　　 </a:t>
            </a:r>
            <a:r>
              <a:rPr kumimoji="1" lang="en-US" altLang="ja-JP" sz="2400" dirty="0" err="1">
                <a:solidFill>
                  <a:srgbClr val="333300"/>
                </a:solidFill>
                <a:latin typeface="UD デジタル 教科書体 NK" panose="02020400000000000000" pitchFamily="18" charset="-128"/>
                <a:ea typeface="UD デジタル 教科書体 NK" panose="02020400000000000000" pitchFamily="18" charset="-128"/>
              </a:rPr>
              <a:t>etc</a:t>
            </a:r>
            <a:endParaRPr kumimoji="1" lang="ja-JP" altLang="en-US" dirty="0"/>
          </a:p>
        </p:txBody>
      </p:sp>
      <p:sp>
        <p:nvSpPr>
          <p:cNvPr id="6" name="テキスト ボックス 5">
            <a:extLst>
              <a:ext uri="{FF2B5EF4-FFF2-40B4-BE49-F238E27FC236}">
                <a16:creationId xmlns:a16="http://schemas.microsoft.com/office/drawing/2014/main" id="{9569CA91-CB6E-3432-6D3B-12D54887C372}"/>
              </a:ext>
            </a:extLst>
          </p:cNvPr>
          <p:cNvSpPr txBox="1"/>
          <p:nvPr/>
        </p:nvSpPr>
        <p:spPr>
          <a:xfrm>
            <a:off x="4639733" y="4396320"/>
            <a:ext cx="7224888" cy="1200329"/>
          </a:xfrm>
          <a:prstGeom prst="rect">
            <a:avLst/>
          </a:prstGeom>
          <a:solidFill>
            <a:schemeClr val="accent5">
              <a:lumMod val="20000"/>
              <a:lumOff val="80000"/>
            </a:schemeClr>
          </a:solidFill>
        </p:spPr>
        <p:txBody>
          <a:bodyPr wrap="square" rtlCol="0">
            <a:spAutoFit/>
          </a:bodyPr>
          <a:lstStyle/>
          <a:p>
            <a:r>
              <a:rPr kumimoji="1" lang="ja-JP" altLang="en-US" sz="2400" dirty="0">
                <a:solidFill>
                  <a:srgbClr val="333300"/>
                </a:solidFill>
                <a:latin typeface="UD デジタル 教科書体 NK" panose="02020400000000000000" pitchFamily="18" charset="-128"/>
                <a:ea typeface="UD デジタル 教科書体 NK" panose="02020400000000000000" pitchFamily="18" charset="-128"/>
              </a:rPr>
              <a:t>・日中は身体を動かす　・朝起きたら朝日を浴びる</a:t>
            </a:r>
            <a:endParaRPr kumimoji="1" lang="en-US" altLang="ja-JP" sz="2400" dirty="0">
              <a:solidFill>
                <a:srgbClr val="333300"/>
              </a:solidFill>
              <a:latin typeface="UD デジタル 教科書体 NK" panose="02020400000000000000" pitchFamily="18" charset="-128"/>
              <a:ea typeface="UD デジタル 教科書体 NK" panose="02020400000000000000" pitchFamily="18" charset="-128"/>
            </a:endParaRPr>
          </a:p>
          <a:p>
            <a:r>
              <a:rPr kumimoji="1" lang="ja-JP" altLang="en-US" sz="2400" dirty="0">
                <a:solidFill>
                  <a:srgbClr val="333300"/>
                </a:solidFill>
                <a:latin typeface="UD デジタル 教科書体 NK" panose="02020400000000000000" pitchFamily="18" charset="-128"/>
                <a:ea typeface="UD デジタル 教科書体 NK" panose="02020400000000000000" pitchFamily="18" charset="-128"/>
              </a:rPr>
              <a:t>・朝食をしっかり取る　　 ・メディア使用は</a:t>
            </a:r>
            <a:r>
              <a:rPr kumimoji="1" lang="en-US" altLang="ja-JP" sz="2400" dirty="0">
                <a:solidFill>
                  <a:srgbClr val="333300"/>
                </a:solidFill>
                <a:latin typeface="UD デジタル 教科書体 NK" panose="02020400000000000000" pitchFamily="18" charset="-128"/>
                <a:ea typeface="UD デジタル 教科書体 NK" panose="02020400000000000000" pitchFamily="18" charset="-128"/>
              </a:rPr>
              <a:t>2</a:t>
            </a:r>
            <a:r>
              <a:rPr kumimoji="1" lang="ja-JP" altLang="en-US" sz="2400" dirty="0">
                <a:solidFill>
                  <a:srgbClr val="333300"/>
                </a:solidFill>
                <a:latin typeface="UD デジタル 教科書体 NK" panose="02020400000000000000" pitchFamily="18" charset="-128"/>
                <a:ea typeface="UD デジタル 教科書体 NK" panose="02020400000000000000" pitchFamily="18" charset="-128"/>
              </a:rPr>
              <a:t>時間程度</a:t>
            </a:r>
            <a:endParaRPr kumimoji="1" lang="en-US" altLang="ja-JP" sz="2400" dirty="0">
              <a:solidFill>
                <a:srgbClr val="333300"/>
              </a:solidFill>
              <a:latin typeface="UD デジタル 教科書体 NK" panose="02020400000000000000" pitchFamily="18" charset="-128"/>
              <a:ea typeface="UD デジタル 教科書体 NK" panose="02020400000000000000" pitchFamily="18" charset="-128"/>
            </a:endParaRPr>
          </a:p>
          <a:p>
            <a:r>
              <a:rPr kumimoji="1" lang="ja-JP" altLang="en-US" sz="2400" dirty="0">
                <a:solidFill>
                  <a:srgbClr val="333300"/>
                </a:solidFill>
                <a:latin typeface="UD デジタル 教科書体 NK" panose="02020400000000000000" pitchFamily="18" charset="-128"/>
                <a:ea typeface="UD デジタル 教科書体 NK" panose="02020400000000000000" pitchFamily="18" charset="-128"/>
              </a:rPr>
              <a:t>・毎日同じ時刻に就寝　・起床　　・昼寝しすぎない　　</a:t>
            </a:r>
            <a:r>
              <a:rPr kumimoji="1" lang="en-US" altLang="ja-JP" sz="2400" dirty="0" err="1">
                <a:solidFill>
                  <a:schemeClr val="bg1"/>
                </a:solidFill>
                <a:latin typeface="UD デジタル 教科書体 NK" panose="02020400000000000000" pitchFamily="18" charset="-128"/>
                <a:ea typeface="UD デジタル 教科書体 NK" panose="02020400000000000000" pitchFamily="18" charset="-128"/>
              </a:rPr>
              <a:t>etc</a:t>
            </a:r>
            <a:endParaRPr kumimoji="1" lang="en-US" altLang="ja-JP" sz="2400" dirty="0">
              <a:solidFill>
                <a:schemeClr val="bg1"/>
              </a:solidFill>
              <a:latin typeface="UD デジタル 教科書体 NK" panose="02020400000000000000" pitchFamily="18" charset="-128"/>
              <a:ea typeface="UD デジタル 教科書体 NK" panose="02020400000000000000" pitchFamily="18" charset="-128"/>
            </a:endParaRPr>
          </a:p>
        </p:txBody>
      </p:sp>
      <p:sp>
        <p:nvSpPr>
          <p:cNvPr id="7" name="テキスト ボックス 6">
            <a:extLst>
              <a:ext uri="{FF2B5EF4-FFF2-40B4-BE49-F238E27FC236}">
                <a16:creationId xmlns:a16="http://schemas.microsoft.com/office/drawing/2014/main" id="{10C3AE4C-5ADE-6631-8B12-A11E9C18C6D0}"/>
              </a:ext>
            </a:extLst>
          </p:cNvPr>
          <p:cNvSpPr txBox="1"/>
          <p:nvPr/>
        </p:nvSpPr>
        <p:spPr>
          <a:xfrm>
            <a:off x="129586" y="1630974"/>
            <a:ext cx="4097866" cy="584775"/>
          </a:xfrm>
          <a:prstGeom prst="rect">
            <a:avLst/>
          </a:prstGeom>
          <a:noFill/>
        </p:spPr>
        <p:txBody>
          <a:bodyPr wrap="square" rtlCol="0">
            <a:spAutoFit/>
          </a:bodyPr>
          <a:lstStyle/>
          <a:p>
            <a:r>
              <a:rPr kumimoji="1" lang="ja-JP" altLang="en-US" sz="3200" spc="-400" dirty="0">
                <a:solidFill>
                  <a:srgbClr val="333300"/>
                </a:solidFill>
                <a:latin typeface="UD デジタル 教科書体 NP" panose="02020400000000000000" pitchFamily="18" charset="-128"/>
                <a:ea typeface="UD デジタル 教科書体 NP" panose="02020400000000000000" pitchFamily="18" charset="-128"/>
              </a:rPr>
              <a:t>睡眠の質をあげるために　　</a:t>
            </a:r>
            <a:endParaRPr kumimoji="1" lang="ja-JP" altLang="en-US" spc="-400" dirty="0"/>
          </a:p>
        </p:txBody>
      </p:sp>
      <p:sp>
        <p:nvSpPr>
          <p:cNvPr id="8" name="テキスト ボックス 7">
            <a:extLst>
              <a:ext uri="{FF2B5EF4-FFF2-40B4-BE49-F238E27FC236}">
                <a16:creationId xmlns:a16="http://schemas.microsoft.com/office/drawing/2014/main" id="{3FB7486A-3314-EA7C-5D85-C49483B995F5}"/>
              </a:ext>
            </a:extLst>
          </p:cNvPr>
          <p:cNvSpPr txBox="1"/>
          <p:nvPr/>
        </p:nvSpPr>
        <p:spPr>
          <a:xfrm>
            <a:off x="129586" y="4351067"/>
            <a:ext cx="5005409" cy="584775"/>
          </a:xfrm>
          <a:prstGeom prst="rect">
            <a:avLst/>
          </a:prstGeom>
          <a:noFill/>
        </p:spPr>
        <p:txBody>
          <a:bodyPr wrap="square" rtlCol="0">
            <a:spAutoFit/>
          </a:bodyPr>
          <a:lstStyle/>
          <a:p>
            <a:r>
              <a:rPr kumimoji="1" lang="ja-JP" altLang="en-US" sz="3200" spc="-400" dirty="0">
                <a:solidFill>
                  <a:srgbClr val="333300"/>
                </a:solidFill>
                <a:latin typeface="UD デジタル 教科書体 NP" panose="02020400000000000000" pitchFamily="18" charset="-128"/>
                <a:ea typeface="UD デジタル 教科書体 NP" panose="02020400000000000000" pitchFamily="18" charset="-128"/>
              </a:rPr>
              <a:t>睡眠のリズムを保つために </a:t>
            </a:r>
            <a:endParaRPr kumimoji="1" lang="ja-JP" altLang="en-US" sz="1600" dirty="0"/>
          </a:p>
        </p:txBody>
      </p:sp>
      <p:sp>
        <p:nvSpPr>
          <p:cNvPr id="9" name="テキスト ボックス 8">
            <a:extLst>
              <a:ext uri="{FF2B5EF4-FFF2-40B4-BE49-F238E27FC236}">
                <a16:creationId xmlns:a16="http://schemas.microsoft.com/office/drawing/2014/main" id="{417520B2-4C20-ADED-EF07-2D1F2D0007E1}"/>
              </a:ext>
            </a:extLst>
          </p:cNvPr>
          <p:cNvSpPr txBox="1"/>
          <p:nvPr/>
        </p:nvSpPr>
        <p:spPr>
          <a:xfrm>
            <a:off x="129586" y="5970059"/>
            <a:ext cx="11943881" cy="707886"/>
          </a:xfrm>
          <a:prstGeom prst="rect">
            <a:avLst/>
          </a:prstGeom>
          <a:noFill/>
          <a:ln w="69850" cmpd="dbl">
            <a:solidFill>
              <a:srgbClr val="003300"/>
            </a:solidFill>
          </a:ln>
        </p:spPr>
        <p:txBody>
          <a:bodyPr wrap="square" rtlCol="0">
            <a:spAutoFit/>
          </a:bodyPr>
          <a:lstStyle/>
          <a:p>
            <a:r>
              <a:rPr kumimoji="1" lang="ja-JP" altLang="en-US" sz="4000" spc="-400" dirty="0">
                <a:solidFill>
                  <a:srgbClr val="333300"/>
                </a:solidFill>
                <a:latin typeface="UD デジタル 教科書体 NP" panose="02020400000000000000" pitchFamily="18" charset="-128"/>
                <a:ea typeface="UD デジタル 教科書体 NP" panose="02020400000000000000" pitchFamily="18" charset="-128"/>
              </a:rPr>
              <a:t>睡眠時間</a:t>
            </a:r>
            <a:r>
              <a:rPr kumimoji="1" lang="en-US" altLang="ja-JP" sz="4000" spc="-400" dirty="0">
                <a:solidFill>
                  <a:srgbClr val="333300"/>
                </a:solidFill>
                <a:latin typeface="UD デジタル 教科書体 NP" panose="02020400000000000000" pitchFamily="18" charset="-128"/>
                <a:ea typeface="UD デジタル 教科書体 NP" panose="02020400000000000000" pitchFamily="18" charset="-128"/>
              </a:rPr>
              <a:t>(</a:t>
            </a:r>
            <a:r>
              <a:rPr kumimoji="1" lang="ja-JP" altLang="en-US" sz="4000" spc="-400"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en-US" altLang="ja-JP" sz="4000" spc="-400" dirty="0">
                <a:solidFill>
                  <a:srgbClr val="333300"/>
                </a:solidFill>
                <a:latin typeface="UD デジタル 教科書体 NP" panose="02020400000000000000" pitchFamily="18" charset="-128"/>
                <a:ea typeface="UD デジタル 教科書体 NP" panose="02020400000000000000" pitchFamily="18" charset="-128"/>
              </a:rPr>
              <a:t>)×</a:t>
            </a:r>
            <a:r>
              <a:rPr kumimoji="1" lang="ja-JP" altLang="en-US" sz="4000" spc="-400"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en-US" altLang="ja-JP" sz="4000" spc="-400" dirty="0">
                <a:solidFill>
                  <a:srgbClr val="333300"/>
                </a:solidFill>
                <a:latin typeface="UD デジタル 教科書体 NP" panose="02020400000000000000" pitchFamily="18" charset="-128"/>
                <a:ea typeface="UD デジタル 教科書体 NP" panose="02020400000000000000" pitchFamily="18" charset="-128"/>
              </a:rPr>
              <a:t>10</a:t>
            </a:r>
            <a:r>
              <a:rPr kumimoji="1" lang="ja-JP" altLang="en-US" sz="4000" spc="-400"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en-US" altLang="ja-JP" sz="4000" spc="-400" dirty="0">
                <a:solidFill>
                  <a:srgbClr val="333300"/>
                </a:solidFill>
                <a:latin typeface="UD デジタル 教科書体 NP" panose="02020400000000000000" pitchFamily="18" charset="-128"/>
                <a:ea typeface="UD デジタル 教科書体 NP" panose="02020400000000000000" pitchFamily="18" charset="-128"/>
              </a:rPr>
              <a:t>【</a:t>
            </a:r>
            <a:r>
              <a:rPr kumimoji="1" lang="ja-JP" altLang="en-US" sz="4000" spc="-400" dirty="0">
                <a:solidFill>
                  <a:srgbClr val="333300"/>
                </a:solidFill>
                <a:latin typeface="UD デジタル 教科書体 NP" panose="02020400000000000000" pitchFamily="18" charset="-128"/>
                <a:ea typeface="UD デジタル 教科書体 NP" panose="02020400000000000000" pitchFamily="18" charset="-128"/>
              </a:rPr>
              <a:t>　　　ｺ</a:t>
            </a:r>
            <a:r>
              <a:rPr kumimoji="1" lang="en-US" altLang="ja-JP" sz="4000" spc="-400" dirty="0">
                <a:solidFill>
                  <a:srgbClr val="333300"/>
                </a:solidFill>
                <a:latin typeface="UD デジタル 教科書体 NP" panose="02020400000000000000" pitchFamily="18" charset="-128"/>
                <a:ea typeface="UD デジタル 教科書体 NP" panose="02020400000000000000" pitchFamily="18" charset="-128"/>
              </a:rPr>
              <a:t>】</a:t>
            </a:r>
            <a:r>
              <a:rPr kumimoji="1" lang="ja-JP" altLang="en-US" sz="4000" spc="-400"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en-US" altLang="ja-JP" sz="4000" spc="-400" dirty="0">
                <a:solidFill>
                  <a:srgbClr val="333300"/>
                </a:solidFill>
                <a:latin typeface="UD デジタル 教科書体 NP" panose="02020400000000000000" pitchFamily="18" charset="-128"/>
                <a:ea typeface="UD デジタル 教科書体 NP" panose="02020400000000000000" pitchFamily="18" charset="-128"/>
              </a:rPr>
              <a:t>×</a:t>
            </a:r>
            <a:r>
              <a:rPr kumimoji="1" lang="ja-JP" altLang="en-US" sz="4000" spc="-400" dirty="0">
                <a:solidFill>
                  <a:srgbClr val="333300"/>
                </a:solidFill>
                <a:latin typeface="UD デジタル 教科書体 NP" panose="02020400000000000000" pitchFamily="18" charset="-128"/>
                <a:ea typeface="UD デジタル 教科書体 NP" panose="02020400000000000000" pitchFamily="18" charset="-128"/>
              </a:rPr>
              <a:t>  ５ </a:t>
            </a:r>
            <a:r>
              <a:rPr kumimoji="1" lang="en-US" altLang="ja-JP" sz="4000" spc="-400" dirty="0">
                <a:solidFill>
                  <a:srgbClr val="333300"/>
                </a:solidFill>
                <a:latin typeface="UD デジタル 教科書体 NP" panose="02020400000000000000" pitchFamily="18" charset="-128"/>
                <a:ea typeface="UD デジタル 教科書体 NP" panose="02020400000000000000" pitchFamily="18" charset="-128"/>
              </a:rPr>
              <a:t>=</a:t>
            </a:r>
            <a:r>
              <a:rPr kumimoji="1" lang="ja-JP" altLang="en-US" sz="4000" spc="-400" dirty="0">
                <a:solidFill>
                  <a:srgbClr val="333300"/>
                </a:solidFill>
                <a:latin typeface="UD デジタル 教科書体 NP" panose="02020400000000000000" pitchFamily="18" charset="-128"/>
                <a:ea typeface="UD デジタル 教科書体 NP" panose="02020400000000000000" pitchFamily="18" charset="-128"/>
              </a:rPr>
              <a:t>　</a:t>
            </a:r>
            <a:endParaRPr kumimoji="1" lang="ja-JP" altLang="en-US" spc="-400" dirty="0"/>
          </a:p>
        </p:txBody>
      </p:sp>
      <p:sp>
        <p:nvSpPr>
          <p:cNvPr id="10" name="四角形: 角を丸くする 9">
            <a:extLst>
              <a:ext uri="{FF2B5EF4-FFF2-40B4-BE49-F238E27FC236}">
                <a16:creationId xmlns:a16="http://schemas.microsoft.com/office/drawing/2014/main" id="{7700856E-8EE5-EAF3-B28D-8BDCDCCDA6C2}"/>
              </a:ext>
            </a:extLst>
          </p:cNvPr>
          <p:cNvSpPr/>
          <p:nvPr/>
        </p:nvSpPr>
        <p:spPr>
          <a:xfrm>
            <a:off x="9976922" y="5659772"/>
            <a:ext cx="1772593" cy="1096078"/>
          </a:xfrm>
          <a:prstGeom prst="roundRect">
            <a:avLst/>
          </a:prstGeom>
          <a:solidFill>
            <a:schemeClr val="tx1"/>
          </a:solidFill>
          <a:ln w="76200"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2390408-611A-2834-34E7-BF8CCF4C378D}"/>
              </a:ext>
            </a:extLst>
          </p:cNvPr>
          <p:cNvSpPr txBox="1"/>
          <p:nvPr/>
        </p:nvSpPr>
        <p:spPr>
          <a:xfrm>
            <a:off x="90312" y="5552522"/>
            <a:ext cx="4549421" cy="461665"/>
          </a:xfrm>
          <a:prstGeom prst="rect">
            <a:avLst/>
          </a:prstGeom>
          <a:noFill/>
        </p:spPr>
        <p:txBody>
          <a:bodyPr wrap="square" rtlCol="0">
            <a:spAutoFit/>
          </a:bodyPr>
          <a:lstStyle/>
          <a:p>
            <a:r>
              <a:rPr kumimoji="1" lang="ja-JP" altLang="en-US" sz="2400" dirty="0">
                <a:solidFill>
                  <a:srgbClr val="000000"/>
                </a:solidFill>
                <a:latin typeface="UD デジタル 教科書体 NP" panose="02020400000000000000" pitchFamily="18" charset="-128"/>
                <a:ea typeface="UD デジタル 教科書体 NP" panose="02020400000000000000" pitchFamily="18" charset="-128"/>
              </a:rPr>
              <a:t>睡眠チャージ　こんなイメージ</a:t>
            </a:r>
          </a:p>
        </p:txBody>
      </p:sp>
      <p:sp>
        <p:nvSpPr>
          <p:cNvPr id="15" name="テキスト ボックス 14">
            <a:extLst>
              <a:ext uri="{FF2B5EF4-FFF2-40B4-BE49-F238E27FC236}">
                <a16:creationId xmlns:a16="http://schemas.microsoft.com/office/drawing/2014/main" id="{EE71D146-DE8B-035D-F3C2-3FBC8B17F093}"/>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19</a:t>
            </a:r>
          </a:p>
        </p:txBody>
      </p:sp>
    </p:spTree>
    <p:extLst>
      <p:ext uri="{BB962C8B-B14F-4D97-AF65-F5344CB8AC3E}">
        <p14:creationId xmlns:p14="http://schemas.microsoft.com/office/powerpoint/2010/main" val="118468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113527-0D84-87CE-08B8-339EFC7C3629}"/>
              </a:ext>
            </a:extLst>
          </p:cNvPr>
          <p:cNvSpPr>
            <a:spLocks noGrp="1"/>
          </p:cNvSpPr>
          <p:nvPr>
            <p:ph type="title"/>
          </p:nvPr>
        </p:nvSpPr>
        <p:spPr>
          <a:xfrm>
            <a:off x="1466045" y="2089385"/>
            <a:ext cx="9276255" cy="1129328"/>
          </a:xfrm>
          <a:ln w="41275">
            <a:solidFill>
              <a:srgbClr val="000000"/>
            </a:solidFill>
            <a:prstDash val="sysDot"/>
          </a:ln>
        </p:spPr>
        <p:txBody>
          <a:bodyPr>
            <a:normAutofit/>
          </a:bodyPr>
          <a:lstStyle/>
          <a:p>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最高　＝　</a:t>
            </a:r>
            <a:r>
              <a:rPr kumimoji="1" lang="en-US" altLang="ja-JP" sz="3200" dirty="0">
                <a:solidFill>
                  <a:srgbClr val="333300"/>
                </a:solidFill>
                <a:latin typeface="UD デジタル 教科書体 NP" panose="02020400000000000000" pitchFamily="18" charset="-128"/>
                <a:ea typeface="UD デジタル 教科書体 NP" panose="02020400000000000000" pitchFamily="18" charset="-128"/>
              </a:rPr>
              <a:t>10</a:t>
            </a: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時間</a:t>
            </a:r>
            <a:r>
              <a:rPr kumimoji="1" lang="en-US" altLang="ja-JP" sz="3200" dirty="0">
                <a:solidFill>
                  <a:srgbClr val="333300"/>
                </a:solidFill>
                <a:latin typeface="UD デジタル 教科書体 NP" panose="02020400000000000000" pitchFamily="18" charset="-128"/>
                <a:ea typeface="UD デジタル 教科書体 NP" panose="02020400000000000000" pitchFamily="18" charset="-128"/>
              </a:rPr>
              <a:t>×10</a:t>
            </a:r>
            <a:br>
              <a:rPr kumimoji="1" lang="en-US" altLang="ja-JP" sz="3200" dirty="0">
                <a:solidFill>
                  <a:srgbClr val="333300"/>
                </a:solidFill>
                <a:latin typeface="UD デジタル 教科書体 NP" panose="02020400000000000000" pitchFamily="18" charset="-128"/>
                <a:ea typeface="UD デジタル 教科書体 NP" panose="02020400000000000000" pitchFamily="18" charset="-128"/>
              </a:rPr>
            </a:b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en-US" altLang="ja-JP" sz="3200" dirty="0">
                <a:solidFill>
                  <a:srgbClr val="333300"/>
                </a:solidFill>
                <a:latin typeface="UD デジタル 教科書体 NP" panose="02020400000000000000" pitchFamily="18" charset="-128"/>
                <a:ea typeface="UD デジタル 教科書体 NP" panose="02020400000000000000" pitchFamily="18" charset="-128"/>
              </a:rPr>
              <a:t>+</a:t>
            </a: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　ボーナス</a:t>
            </a:r>
            <a:r>
              <a:rPr kumimoji="1" lang="en-US" altLang="ja-JP" sz="3200" dirty="0">
                <a:solidFill>
                  <a:srgbClr val="333300"/>
                </a:solidFill>
                <a:latin typeface="UD デジタル 教科書体 NP" panose="02020400000000000000" pitchFamily="18" charset="-128"/>
                <a:ea typeface="UD デジタル 教科書体 NP" panose="02020400000000000000" pitchFamily="18" charset="-128"/>
              </a:rPr>
              <a:t>【</a:t>
            </a: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２</a:t>
            </a:r>
            <a:r>
              <a:rPr kumimoji="1" lang="en-US" altLang="ja-JP" sz="3200" dirty="0">
                <a:solidFill>
                  <a:srgbClr val="333300"/>
                </a:solidFill>
                <a:latin typeface="UD デジタル 教科書体 NP" panose="02020400000000000000" pitchFamily="18" charset="-128"/>
                <a:ea typeface="UD デジタル 教科書体 NP" panose="02020400000000000000" pitchFamily="18" charset="-128"/>
              </a:rPr>
              <a:t>0</a:t>
            </a: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コ</a:t>
            </a:r>
            <a:r>
              <a:rPr kumimoji="1" lang="en-US" altLang="ja-JP" sz="3200" dirty="0">
                <a:solidFill>
                  <a:srgbClr val="333300"/>
                </a:solidFill>
                <a:latin typeface="UD デジタル 教科書体 NP" panose="02020400000000000000" pitchFamily="18" charset="-128"/>
                <a:ea typeface="UD デジタル 教科書体 NP" panose="02020400000000000000" pitchFamily="18" charset="-128"/>
              </a:rPr>
              <a:t>】×</a:t>
            </a: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５＝</a:t>
            </a:r>
          </a:p>
        </p:txBody>
      </p:sp>
      <p:sp>
        <p:nvSpPr>
          <p:cNvPr id="3" name="コンテンツ プレースホルダー 2">
            <a:extLst>
              <a:ext uri="{FF2B5EF4-FFF2-40B4-BE49-F238E27FC236}">
                <a16:creationId xmlns:a16="http://schemas.microsoft.com/office/drawing/2014/main" id="{024BE5D1-B200-2DC1-B1F4-1B1C6B1A73A5}"/>
              </a:ext>
            </a:extLst>
          </p:cNvPr>
          <p:cNvSpPr>
            <a:spLocks noGrp="1"/>
          </p:cNvSpPr>
          <p:nvPr>
            <p:ph idx="1"/>
          </p:nvPr>
        </p:nvSpPr>
        <p:spPr>
          <a:xfrm>
            <a:off x="392061" y="51399"/>
            <a:ext cx="11056232" cy="1980287"/>
          </a:xfrm>
        </p:spPr>
        <p:txBody>
          <a:bodyPr>
            <a:normAutofit/>
          </a:bodyPr>
          <a:lstStyle/>
          <a:p>
            <a:pPr marL="0" indent="0" algn="ctr">
              <a:lnSpc>
                <a:spcPts val="6000"/>
              </a:lnSpc>
              <a:spcBef>
                <a:spcPts val="0"/>
              </a:spcBef>
              <a:spcAft>
                <a:spcPts val="0"/>
              </a:spcAft>
              <a:buNone/>
            </a:pPr>
            <a:r>
              <a:rPr kumimoji="1" lang="ja-JP" altLang="en-US" sz="6000" b="1" dirty="0">
                <a:solidFill>
                  <a:schemeClr val="bg1"/>
                </a:solidFill>
                <a:latin typeface="UD デジタル 教科書体 NP" panose="02020400000000000000" pitchFamily="18" charset="-128"/>
                <a:ea typeface="UD デジタル 教科書体 NP" panose="02020400000000000000" pitchFamily="18" charset="-128"/>
              </a:rPr>
              <a:t>あなたの</a:t>
            </a:r>
            <a:endParaRPr kumimoji="1" lang="en-US" altLang="ja-JP" sz="6000" b="1" dirty="0">
              <a:solidFill>
                <a:schemeClr val="bg1"/>
              </a:solidFill>
              <a:latin typeface="UD デジタル 教科書体 NP" panose="02020400000000000000" pitchFamily="18" charset="-128"/>
              <a:ea typeface="UD デジタル 教科書体 NP" panose="02020400000000000000" pitchFamily="18" charset="-128"/>
            </a:endParaRPr>
          </a:p>
          <a:p>
            <a:pPr marL="0" indent="0" algn="ctr">
              <a:lnSpc>
                <a:spcPts val="6000"/>
              </a:lnSpc>
              <a:spcBef>
                <a:spcPts val="0"/>
              </a:spcBef>
              <a:spcAft>
                <a:spcPts val="0"/>
              </a:spcAft>
              <a:buNone/>
            </a:pPr>
            <a:r>
              <a:rPr kumimoji="1" lang="ja-JP" altLang="en-US" sz="6000" b="1" dirty="0">
                <a:solidFill>
                  <a:schemeClr val="bg1"/>
                </a:solidFill>
                <a:latin typeface="UD デジタル 教科書体 NP" panose="02020400000000000000" pitchFamily="18" charset="-128"/>
                <a:ea typeface="UD デジタル 教科書体 NP" panose="02020400000000000000" pitchFamily="18" charset="-128"/>
              </a:rPr>
              <a:t>今日のチャージ額は？</a:t>
            </a:r>
            <a:endParaRPr kumimoji="1" lang="ja-JP" altLang="en-US" sz="6000"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4" name="四角形: 角を丸くする 3">
            <a:extLst>
              <a:ext uri="{FF2B5EF4-FFF2-40B4-BE49-F238E27FC236}">
                <a16:creationId xmlns:a16="http://schemas.microsoft.com/office/drawing/2014/main" id="{6C0B2639-EABC-0592-9DFE-302014AEAF94}"/>
              </a:ext>
            </a:extLst>
          </p:cNvPr>
          <p:cNvSpPr/>
          <p:nvPr/>
        </p:nvSpPr>
        <p:spPr>
          <a:xfrm>
            <a:off x="9085114" y="2529537"/>
            <a:ext cx="1452972" cy="651629"/>
          </a:xfrm>
          <a:prstGeom prst="roundRect">
            <a:avLst/>
          </a:prstGeom>
          <a:solidFill>
            <a:schemeClr val="tx1"/>
          </a:solidFill>
          <a:ln w="76200"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bg1"/>
                </a:solidFill>
                <a:latin typeface="UD デジタル 教科書体 NK" panose="02020400000000000000" pitchFamily="18" charset="-128"/>
                <a:ea typeface="UD デジタル 教科書体 NK" panose="02020400000000000000" pitchFamily="18" charset="-128"/>
              </a:rPr>
              <a:t>２００</a:t>
            </a:r>
          </a:p>
        </p:txBody>
      </p:sp>
      <p:sp>
        <p:nvSpPr>
          <p:cNvPr id="5" name="タイトル 1">
            <a:extLst>
              <a:ext uri="{FF2B5EF4-FFF2-40B4-BE49-F238E27FC236}">
                <a16:creationId xmlns:a16="http://schemas.microsoft.com/office/drawing/2014/main" id="{DD4AD384-D116-01BD-D787-0F527CFB083E}"/>
              </a:ext>
            </a:extLst>
          </p:cNvPr>
          <p:cNvSpPr txBox="1">
            <a:spLocks/>
          </p:cNvSpPr>
          <p:nvPr/>
        </p:nvSpPr>
        <p:spPr>
          <a:xfrm>
            <a:off x="576057" y="3638378"/>
            <a:ext cx="11056232"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dirty="0">
                <a:solidFill>
                  <a:srgbClr val="333300"/>
                </a:solidFill>
                <a:latin typeface="UD デジタル 教科書体 NP" panose="02020400000000000000" pitchFamily="18" charset="-128"/>
                <a:ea typeface="UD デジタル 教科書体 NP" panose="02020400000000000000" pitchFamily="18" charset="-128"/>
              </a:rPr>
              <a:t>あなた＝　 　　時間</a:t>
            </a:r>
            <a:r>
              <a:rPr lang="en-US" altLang="ja-JP" sz="4400" dirty="0">
                <a:solidFill>
                  <a:srgbClr val="333300"/>
                </a:solidFill>
                <a:latin typeface="UD デジタル 教科書体 NP" panose="02020400000000000000" pitchFamily="18" charset="-128"/>
                <a:ea typeface="UD デジタル 教科書体 NP" panose="02020400000000000000" pitchFamily="18" charset="-128"/>
              </a:rPr>
              <a:t>×10</a:t>
            </a:r>
          </a:p>
          <a:p>
            <a:r>
              <a:rPr lang="ja-JP" altLang="en-US" sz="4400" dirty="0">
                <a:solidFill>
                  <a:srgbClr val="333300"/>
                </a:solidFill>
                <a:latin typeface="UD デジタル 教科書体 NP" panose="02020400000000000000" pitchFamily="18" charset="-128"/>
                <a:ea typeface="UD デジタル 教科書体 NP" panose="02020400000000000000" pitchFamily="18" charset="-128"/>
              </a:rPr>
              <a:t>　　　　</a:t>
            </a:r>
            <a:r>
              <a:rPr lang="en-US" altLang="ja-JP" sz="4400" dirty="0">
                <a:solidFill>
                  <a:srgbClr val="333300"/>
                </a:solidFill>
                <a:latin typeface="UD デジタル 教科書体 NP" panose="02020400000000000000" pitchFamily="18" charset="-128"/>
                <a:ea typeface="UD デジタル 教科書体 NP" panose="02020400000000000000" pitchFamily="18" charset="-128"/>
              </a:rPr>
              <a:t>+【</a:t>
            </a:r>
            <a:r>
              <a:rPr lang="ja-JP" altLang="en-US" sz="4400" dirty="0">
                <a:solidFill>
                  <a:srgbClr val="333300"/>
                </a:solidFill>
                <a:latin typeface="UD デジタル 教科書体 NP" panose="02020400000000000000" pitchFamily="18" charset="-128"/>
                <a:ea typeface="UD デジタル 教科書体 NP" panose="02020400000000000000" pitchFamily="18" charset="-128"/>
              </a:rPr>
              <a:t>　　 コ</a:t>
            </a:r>
            <a:r>
              <a:rPr lang="en-US" altLang="ja-JP" sz="4400" dirty="0">
                <a:solidFill>
                  <a:srgbClr val="333300"/>
                </a:solidFill>
                <a:latin typeface="UD デジタル 教科書体 NP" panose="02020400000000000000" pitchFamily="18" charset="-128"/>
                <a:ea typeface="UD デジタル 教科書体 NP" panose="02020400000000000000" pitchFamily="18" charset="-128"/>
              </a:rPr>
              <a:t>】×</a:t>
            </a:r>
            <a:r>
              <a:rPr lang="ja-JP" altLang="en-US" sz="4400" dirty="0">
                <a:solidFill>
                  <a:srgbClr val="333300"/>
                </a:solidFill>
                <a:latin typeface="UD デジタル 教科書体 NP" panose="02020400000000000000" pitchFamily="18" charset="-128"/>
                <a:ea typeface="UD デジタル 教科書体 NP" panose="02020400000000000000" pitchFamily="18" charset="-128"/>
              </a:rPr>
              <a:t>５＝</a:t>
            </a:r>
            <a:r>
              <a:rPr lang="en-US" altLang="ja-JP" sz="4400" dirty="0">
                <a:solidFill>
                  <a:srgbClr val="333300"/>
                </a:solidFill>
                <a:latin typeface="UD デジタル 教科書体 NP" panose="02020400000000000000" pitchFamily="18" charset="-128"/>
                <a:ea typeface="UD デジタル 教科書体 NP" panose="02020400000000000000" pitchFamily="18" charset="-128"/>
              </a:rPr>
              <a:t>  </a:t>
            </a:r>
          </a:p>
        </p:txBody>
      </p:sp>
      <p:sp>
        <p:nvSpPr>
          <p:cNvPr id="6" name="楕円 5">
            <a:extLst>
              <a:ext uri="{FF2B5EF4-FFF2-40B4-BE49-F238E27FC236}">
                <a16:creationId xmlns:a16="http://schemas.microsoft.com/office/drawing/2014/main" id="{6698880F-68E6-4A00-7FE7-B3E0EFE921AB}"/>
              </a:ext>
            </a:extLst>
          </p:cNvPr>
          <p:cNvSpPr/>
          <p:nvPr/>
        </p:nvSpPr>
        <p:spPr>
          <a:xfrm>
            <a:off x="3179996" y="3546518"/>
            <a:ext cx="1361524" cy="786113"/>
          </a:xfrm>
          <a:prstGeom prst="ellipse">
            <a:avLst/>
          </a:prstGeom>
          <a:solidFill>
            <a:schemeClr val="tx1"/>
          </a:solid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EFC97BEF-3783-D246-3D56-9D1E0610BED9}"/>
              </a:ext>
            </a:extLst>
          </p:cNvPr>
          <p:cNvSpPr/>
          <p:nvPr/>
        </p:nvSpPr>
        <p:spPr>
          <a:xfrm>
            <a:off x="3937798" y="4364834"/>
            <a:ext cx="1172800" cy="717722"/>
          </a:xfrm>
          <a:prstGeom prst="ellipse">
            <a:avLst/>
          </a:prstGeom>
          <a:solidFill>
            <a:schemeClr val="tx1"/>
          </a:solid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8B01D467-95D9-EA2B-8CEC-B983AE4CB16D}"/>
              </a:ext>
            </a:extLst>
          </p:cNvPr>
          <p:cNvSpPr/>
          <p:nvPr/>
        </p:nvSpPr>
        <p:spPr>
          <a:xfrm>
            <a:off x="8039007" y="4109024"/>
            <a:ext cx="1772593" cy="1096078"/>
          </a:xfrm>
          <a:prstGeom prst="roundRect">
            <a:avLst/>
          </a:prstGeom>
          <a:solidFill>
            <a:schemeClr val="tx1"/>
          </a:solidFill>
          <a:ln w="76200"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solidFill>
                  <a:schemeClr val="bg1"/>
                </a:solidFill>
                <a:latin typeface="UD デジタル 教科書体 NK" panose="02020400000000000000" pitchFamily="18" charset="-128"/>
                <a:ea typeface="UD デジタル 教科書体 NK" panose="02020400000000000000" pitchFamily="18" charset="-128"/>
              </a:rPr>
              <a:t>??</a:t>
            </a:r>
            <a:endParaRPr kumimoji="1" lang="ja-JP" altLang="en-US" sz="4000" b="1" dirty="0">
              <a:solidFill>
                <a:schemeClr val="bg1"/>
              </a:solidFill>
              <a:latin typeface="UD デジタル 教科書体 NK" panose="02020400000000000000" pitchFamily="18" charset="-128"/>
              <a:ea typeface="UD デジタル 教科書体 NK" panose="02020400000000000000" pitchFamily="18" charset="-128"/>
            </a:endParaRPr>
          </a:p>
        </p:txBody>
      </p:sp>
      <p:sp>
        <p:nvSpPr>
          <p:cNvPr id="10" name="テキスト ボックス 9">
            <a:extLst>
              <a:ext uri="{FF2B5EF4-FFF2-40B4-BE49-F238E27FC236}">
                <a16:creationId xmlns:a16="http://schemas.microsoft.com/office/drawing/2014/main" id="{B2189F25-0732-2124-B3E4-A2FA0E89B376}"/>
              </a:ext>
            </a:extLst>
          </p:cNvPr>
          <p:cNvSpPr txBox="1"/>
          <p:nvPr/>
        </p:nvSpPr>
        <p:spPr>
          <a:xfrm>
            <a:off x="208066" y="5833500"/>
            <a:ext cx="11424223" cy="646331"/>
          </a:xfrm>
          <a:prstGeom prst="rect">
            <a:avLst/>
          </a:prstGeom>
          <a:noFill/>
        </p:spPr>
        <p:txBody>
          <a:bodyPr wrap="square" rtlCol="0">
            <a:spAutoFit/>
          </a:bodyPr>
          <a:lstStyle/>
          <a:p>
            <a:r>
              <a:rPr kumimoji="1" lang="ja-JP" altLang="en-US" sz="2800" spc="-250" dirty="0">
                <a:solidFill>
                  <a:srgbClr val="003300"/>
                </a:solidFill>
                <a:latin typeface="UD デジタル 教科書体 NP" panose="02020400000000000000" pitchFamily="18" charset="-128"/>
                <a:ea typeface="UD デジタル 教科書体 NP" panose="02020400000000000000" pitchFamily="18" charset="-128"/>
              </a:rPr>
              <a:t>そして、</a:t>
            </a:r>
            <a:r>
              <a:rPr kumimoji="1" lang="ja-JP" altLang="en-US" sz="2000" spc="-250" dirty="0">
                <a:solidFill>
                  <a:srgbClr val="003300"/>
                </a:solidFill>
                <a:latin typeface="UD デジタル 教科書体 NP" panose="02020400000000000000" pitchFamily="18" charset="-128"/>
                <a:ea typeface="UD デジタル 教科書体 NP" panose="02020400000000000000" pitchFamily="18" charset="-128"/>
              </a:rPr>
              <a:t>もしかして</a:t>
            </a:r>
            <a:r>
              <a:rPr kumimoji="1" lang="ja-JP" altLang="en-US" sz="3600" dirty="0">
                <a:solidFill>
                  <a:srgbClr val="003300"/>
                </a:solidFill>
                <a:latin typeface="UD デジタル 教科書体 NP" panose="02020400000000000000" pitchFamily="18" charset="-128"/>
                <a:ea typeface="UD デジタル 教科書体 NP" panose="02020400000000000000" pitchFamily="18" charset="-128"/>
              </a:rPr>
              <a:t>借金　　　＝８時間－あなたの睡眠時間</a:t>
            </a:r>
          </a:p>
        </p:txBody>
      </p:sp>
      <p:sp>
        <p:nvSpPr>
          <p:cNvPr id="11" name="楕円 10">
            <a:extLst>
              <a:ext uri="{FF2B5EF4-FFF2-40B4-BE49-F238E27FC236}">
                <a16:creationId xmlns:a16="http://schemas.microsoft.com/office/drawing/2014/main" id="{FF12AAF5-8D57-57EE-51DE-B1529AFA6590}"/>
              </a:ext>
            </a:extLst>
          </p:cNvPr>
          <p:cNvSpPr/>
          <p:nvPr/>
        </p:nvSpPr>
        <p:spPr>
          <a:xfrm>
            <a:off x="3681309" y="5684520"/>
            <a:ext cx="1271691" cy="893115"/>
          </a:xfrm>
          <a:prstGeom prst="ellipse">
            <a:avLst/>
          </a:prstGeom>
          <a:solidFill>
            <a:schemeClr val="accent5">
              <a:lumMod val="40000"/>
              <a:lumOff val="60000"/>
            </a:schemeClr>
          </a:solid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108C5FA-8C73-900A-07A0-B7DEB505E187}"/>
              </a:ext>
            </a:extLst>
          </p:cNvPr>
          <p:cNvSpPr txBox="1"/>
          <p:nvPr/>
        </p:nvSpPr>
        <p:spPr>
          <a:xfrm>
            <a:off x="726158" y="1706505"/>
            <a:ext cx="4549421" cy="461665"/>
          </a:xfrm>
          <a:prstGeom prst="rect">
            <a:avLst/>
          </a:prstGeom>
          <a:noFill/>
        </p:spPr>
        <p:txBody>
          <a:bodyPr wrap="square" rtlCol="0">
            <a:spAutoFit/>
          </a:bodyPr>
          <a:lstStyle/>
          <a:p>
            <a:r>
              <a:rPr kumimoji="1" lang="ja-JP" altLang="en-US" sz="2400" dirty="0">
                <a:solidFill>
                  <a:srgbClr val="000000"/>
                </a:solidFill>
                <a:latin typeface="UD デジタル 教科書体 NP" panose="02020400000000000000" pitchFamily="18" charset="-128"/>
                <a:ea typeface="UD デジタル 教科書体 NP" panose="02020400000000000000" pitchFamily="18" charset="-128"/>
              </a:rPr>
              <a:t>睡眠チャージ　こんなイメージ</a:t>
            </a:r>
          </a:p>
        </p:txBody>
      </p:sp>
      <p:sp>
        <p:nvSpPr>
          <p:cNvPr id="16" name="テキスト ボックス 15">
            <a:extLst>
              <a:ext uri="{FF2B5EF4-FFF2-40B4-BE49-F238E27FC236}">
                <a16:creationId xmlns:a16="http://schemas.microsoft.com/office/drawing/2014/main" id="{B03281C1-6CEA-E7FA-AD9A-7A85CBAF1A1A}"/>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20</a:t>
            </a:r>
          </a:p>
        </p:txBody>
      </p:sp>
    </p:spTree>
    <p:extLst>
      <p:ext uri="{BB962C8B-B14F-4D97-AF65-F5344CB8AC3E}">
        <p14:creationId xmlns:p14="http://schemas.microsoft.com/office/powerpoint/2010/main" val="282207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24BE5D1-B200-2DC1-B1F4-1B1C6B1A73A5}"/>
              </a:ext>
            </a:extLst>
          </p:cNvPr>
          <p:cNvSpPr>
            <a:spLocks noGrp="1"/>
          </p:cNvSpPr>
          <p:nvPr>
            <p:ph idx="1"/>
          </p:nvPr>
        </p:nvSpPr>
        <p:spPr>
          <a:xfrm>
            <a:off x="5646421" y="269508"/>
            <a:ext cx="6449998" cy="2085072"/>
          </a:xfrm>
        </p:spPr>
        <p:txBody>
          <a:bodyPr>
            <a:normAutofit fontScale="92500"/>
          </a:bodyPr>
          <a:lstStyle/>
          <a:p>
            <a:pPr marL="0" indent="0" algn="ctr">
              <a:buNone/>
            </a:pPr>
            <a:r>
              <a:rPr kumimoji="1" lang="ja-JP" altLang="en-US" sz="3800" b="1" dirty="0">
                <a:solidFill>
                  <a:srgbClr val="333300"/>
                </a:solidFill>
                <a:latin typeface="UD デジタル 教科書体 NP" panose="02020400000000000000" pitchFamily="18" charset="-128"/>
                <a:ea typeface="UD デジタル 教科書体 NP" panose="02020400000000000000" pitchFamily="18" charset="-128"/>
              </a:rPr>
              <a:t>今日の最高額をゲットしよう！</a:t>
            </a:r>
            <a:endParaRPr kumimoji="1" lang="en-US" altLang="ja-JP" sz="3800" b="1" dirty="0">
              <a:solidFill>
                <a:srgbClr val="333300"/>
              </a:solidFill>
              <a:latin typeface="UD デジタル 教科書体 NP" panose="02020400000000000000" pitchFamily="18" charset="-128"/>
              <a:ea typeface="UD デジタル 教科書体 NP" panose="02020400000000000000" pitchFamily="18" charset="-128"/>
            </a:endParaRPr>
          </a:p>
          <a:p>
            <a:pPr marL="0" indent="0" algn="ctr">
              <a:buNone/>
            </a:pPr>
            <a:endParaRPr lang="en-US" altLang="ja-JP" sz="1300" b="1" dirty="0">
              <a:solidFill>
                <a:srgbClr val="333300"/>
              </a:solidFill>
              <a:latin typeface="UD デジタル 教科書体 NP" panose="02020400000000000000" pitchFamily="18" charset="-128"/>
              <a:ea typeface="UD デジタル 教科書体 NP" panose="02020400000000000000" pitchFamily="18" charset="-128"/>
            </a:endParaRPr>
          </a:p>
          <a:p>
            <a:pPr marL="0" indent="0" algn="ctr">
              <a:buNone/>
            </a:pPr>
            <a:r>
              <a:rPr lang="ja-JP" altLang="en-US" sz="3500" b="1" dirty="0">
                <a:solidFill>
                  <a:srgbClr val="333300"/>
                </a:solidFill>
                <a:latin typeface="UD デジタル 教科書体 NP" panose="02020400000000000000" pitchFamily="18" charset="-128"/>
                <a:ea typeface="UD デジタル 教科書体 NP" panose="02020400000000000000" pitchFamily="18" charset="-128"/>
              </a:rPr>
              <a:t>ボーナス</a:t>
            </a:r>
            <a:endParaRPr kumimoji="1" lang="ja-JP" altLang="en-US" sz="3500" b="1" dirty="0">
              <a:solidFill>
                <a:srgbClr val="333300"/>
              </a:solidFill>
              <a:latin typeface="UD デジタル 教科書体 NP" panose="02020400000000000000" pitchFamily="18" charset="-128"/>
              <a:ea typeface="UD デジタル 教科書体 NP" panose="02020400000000000000" pitchFamily="18" charset="-128"/>
            </a:endParaRPr>
          </a:p>
        </p:txBody>
      </p:sp>
      <p:sp>
        <p:nvSpPr>
          <p:cNvPr id="10" name="四角形: 角を丸くする 9">
            <a:extLst>
              <a:ext uri="{FF2B5EF4-FFF2-40B4-BE49-F238E27FC236}">
                <a16:creationId xmlns:a16="http://schemas.microsoft.com/office/drawing/2014/main" id="{7700856E-8EE5-EAF3-B28D-8BDCDCCDA6C2}"/>
              </a:ext>
            </a:extLst>
          </p:cNvPr>
          <p:cNvSpPr/>
          <p:nvPr/>
        </p:nvSpPr>
        <p:spPr>
          <a:xfrm>
            <a:off x="10003608" y="5674456"/>
            <a:ext cx="1772593" cy="1096078"/>
          </a:xfrm>
          <a:prstGeom prst="roundRect">
            <a:avLst/>
          </a:prstGeom>
          <a:solidFill>
            <a:schemeClr val="tx1"/>
          </a:solidFill>
          <a:ln w="76200" cmpd="db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2763958-E5A7-51E3-783D-750D98F11D22}"/>
              </a:ext>
            </a:extLst>
          </p:cNvPr>
          <p:cNvSpPr txBox="1"/>
          <p:nvPr/>
        </p:nvSpPr>
        <p:spPr>
          <a:xfrm>
            <a:off x="6053616" y="5958754"/>
            <a:ext cx="4475813" cy="646331"/>
          </a:xfrm>
          <a:prstGeom prst="rect">
            <a:avLst/>
          </a:prstGeom>
          <a:noFill/>
        </p:spPr>
        <p:txBody>
          <a:bodyPr wrap="square">
            <a:spAutoFit/>
          </a:bodyPr>
          <a:lstStyle/>
          <a:p>
            <a:r>
              <a:rPr lang="en-US" altLang="ja-JP" sz="3600" dirty="0">
                <a:solidFill>
                  <a:srgbClr val="333300"/>
                </a:solidFill>
                <a:latin typeface="UD デジタル 教科書体 NP" panose="02020400000000000000" pitchFamily="18" charset="-128"/>
                <a:ea typeface="UD デジタル 教科書体 NP" panose="02020400000000000000" pitchFamily="18" charset="-128"/>
              </a:rPr>
              <a:t>【</a:t>
            </a:r>
            <a:r>
              <a:rPr lang="ja-JP" altLang="en-US" sz="3600" dirty="0">
                <a:solidFill>
                  <a:srgbClr val="333300"/>
                </a:solidFill>
                <a:latin typeface="UD デジタル 教科書体 NP" panose="02020400000000000000" pitchFamily="18" charset="-128"/>
                <a:ea typeface="UD デジタル 教科書体 NP" panose="02020400000000000000" pitchFamily="18" charset="-128"/>
              </a:rPr>
              <a:t>　　 コ</a:t>
            </a:r>
            <a:r>
              <a:rPr lang="en-US" altLang="ja-JP" sz="3600" dirty="0">
                <a:solidFill>
                  <a:srgbClr val="333300"/>
                </a:solidFill>
                <a:latin typeface="UD デジタル 教科書体 NP" panose="02020400000000000000" pitchFamily="18" charset="-128"/>
                <a:ea typeface="UD デジタル 教科書体 NP" panose="02020400000000000000" pitchFamily="18" charset="-128"/>
              </a:rPr>
              <a:t>】×</a:t>
            </a:r>
            <a:r>
              <a:rPr lang="ja-JP" altLang="en-US" sz="3600" dirty="0">
                <a:solidFill>
                  <a:srgbClr val="333300"/>
                </a:solidFill>
                <a:latin typeface="UD デジタル 教科書体 NP" panose="02020400000000000000" pitchFamily="18" charset="-128"/>
                <a:ea typeface="UD デジタル 教科書体 NP" panose="02020400000000000000" pitchFamily="18" charset="-128"/>
              </a:rPr>
              <a:t>５＝</a:t>
            </a:r>
            <a:r>
              <a:rPr lang="en-US" altLang="ja-JP" sz="3600" dirty="0">
                <a:solidFill>
                  <a:srgbClr val="333300"/>
                </a:solidFill>
                <a:latin typeface="UD デジタル 教科書体 NP" panose="02020400000000000000" pitchFamily="18" charset="-128"/>
                <a:ea typeface="UD デジタル 教科書体 NP" panose="02020400000000000000" pitchFamily="18" charset="-128"/>
              </a:rPr>
              <a:t> </a:t>
            </a:r>
            <a:endParaRPr lang="ja-JP" altLang="en-US" sz="3600" dirty="0"/>
          </a:p>
        </p:txBody>
      </p:sp>
      <p:sp>
        <p:nvSpPr>
          <p:cNvPr id="19" name="楕円 18">
            <a:extLst>
              <a:ext uri="{FF2B5EF4-FFF2-40B4-BE49-F238E27FC236}">
                <a16:creationId xmlns:a16="http://schemas.microsoft.com/office/drawing/2014/main" id="{31B8F0DB-DD16-5131-EF9B-5E765A2E7FA5}"/>
              </a:ext>
            </a:extLst>
          </p:cNvPr>
          <p:cNvSpPr/>
          <p:nvPr/>
        </p:nvSpPr>
        <p:spPr>
          <a:xfrm>
            <a:off x="6566237" y="5763603"/>
            <a:ext cx="1066464" cy="1006931"/>
          </a:xfrm>
          <a:prstGeom prst="ellipse">
            <a:avLst/>
          </a:prstGeom>
          <a:solidFill>
            <a:schemeClr val="accent5">
              <a:lumMod val="40000"/>
              <a:lumOff val="60000"/>
            </a:schemeClr>
          </a:solid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E8E88F5E-A4E5-D937-8999-60D947AFD584}"/>
              </a:ext>
            </a:extLst>
          </p:cNvPr>
          <p:cNvPicPr>
            <a:picLocks noChangeAspect="1"/>
          </p:cNvPicPr>
          <p:nvPr/>
        </p:nvPicPr>
        <p:blipFill>
          <a:blip r:embed="rId3"/>
          <a:stretch>
            <a:fillRect/>
          </a:stretch>
        </p:blipFill>
        <p:spPr>
          <a:xfrm>
            <a:off x="6487056" y="5034656"/>
            <a:ext cx="4663977" cy="430012"/>
          </a:xfrm>
          <a:prstGeom prst="rect">
            <a:avLst/>
          </a:prstGeom>
        </p:spPr>
      </p:pic>
      <p:pic>
        <p:nvPicPr>
          <p:cNvPr id="5" name="図 4">
            <a:extLst>
              <a:ext uri="{FF2B5EF4-FFF2-40B4-BE49-F238E27FC236}">
                <a16:creationId xmlns:a16="http://schemas.microsoft.com/office/drawing/2014/main" id="{E5931F7B-8143-6156-F6FB-DD6203303286}"/>
              </a:ext>
            </a:extLst>
          </p:cNvPr>
          <p:cNvPicPr>
            <a:picLocks noChangeAspect="1"/>
          </p:cNvPicPr>
          <p:nvPr/>
        </p:nvPicPr>
        <p:blipFill>
          <a:blip r:embed="rId4"/>
          <a:stretch>
            <a:fillRect/>
          </a:stretch>
        </p:blipFill>
        <p:spPr>
          <a:xfrm>
            <a:off x="95582" y="150125"/>
            <a:ext cx="5660196" cy="6620409"/>
          </a:xfrm>
          <a:prstGeom prst="rect">
            <a:avLst/>
          </a:prstGeom>
        </p:spPr>
      </p:pic>
      <p:pic>
        <p:nvPicPr>
          <p:cNvPr id="8" name="図 7">
            <a:extLst>
              <a:ext uri="{FF2B5EF4-FFF2-40B4-BE49-F238E27FC236}">
                <a16:creationId xmlns:a16="http://schemas.microsoft.com/office/drawing/2014/main" id="{8A69CFD2-D9CA-7D53-074B-CECDD31614B0}"/>
              </a:ext>
            </a:extLst>
          </p:cNvPr>
          <p:cNvPicPr>
            <a:picLocks noChangeAspect="1"/>
          </p:cNvPicPr>
          <p:nvPr/>
        </p:nvPicPr>
        <p:blipFill>
          <a:blip r:embed="rId5"/>
          <a:stretch>
            <a:fillRect/>
          </a:stretch>
        </p:blipFill>
        <p:spPr>
          <a:xfrm>
            <a:off x="6132689" y="2074449"/>
            <a:ext cx="5815093" cy="3240338"/>
          </a:xfrm>
          <a:prstGeom prst="rect">
            <a:avLst/>
          </a:prstGeom>
        </p:spPr>
      </p:pic>
      <p:sp>
        <p:nvSpPr>
          <p:cNvPr id="11" name="テキスト ボックス 10">
            <a:extLst>
              <a:ext uri="{FF2B5EF4-FFF2-40B4-BE49-F238E27FC236}">
                <a16:creationId xmlns:a16="http://schemas.microsoft.com/office/drawing/2014/main" id="{1F9B79CC-5E0C-D2A9-BBE9-14E726DC9EE9}"/>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21</a:t>
            </a:r>
          </a:p>
        </p:txBody>
      </p:sp>
    </p:spTree>
    <p:extLst>
      <p:ext uri="{BB962C8B-B14F-4D97-AF65-F5344CB8AC3E}">
        <p14:creationId xmlns:p14="http://schemas.microsoft.com/office/powerpoint/2010/main" val="230528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Horizont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24BE5D1-B200-2DC1-B1F4-1B1C6B1A73A5}"/>
              </a:ext>
            </a:extLst>
          </p:cNvPr>
          <p:cNvSpPr>
            <a:spLocks noGrp="1"/>
          </p:cNvSpPr>
          <p:nvPr>
            <p:ph idx="1"/>
          </p:nvPr>
        </p:nvSpPr>
        <p:spPr>
          <a:xfrm>
            <a:off x="0" y="190426"/>
            <a:ext cx="11995355" cy="1226507"/>
          </a:xfrm>
        </p:spPr>
        <p:txBody>
          <a:bodyPr>
            <a:normAutofit/>
          </a:bodyPr>
          <a:lstStyle/>
          <a:p>
            <a:pPr marL="0" indent="0" algn="ctr">
              <a:buNone/>
            </a:pPr>
            <a:r>
              <a:rPr kumimoji="1" lang="ja-JP" altLang="en-US" sz="3200" b="1" dirty="0">
                <a:solidFill>
                  <a:srgbClr val="333300"/>
                </a:solidFill>
                <a:latin typeface="UD デジタル 教科書体 NP" panose="02020400000000000000" pitchFamily="18" charset="-128"/>
                <a:ea typeface="UD デジタル 教科書体 NP" panose="02020400000000000000" pitchFamily="18" charset="-128"/>
              </a:rPr>
              <a:t>今日必要なのはどれくらい？今日のチャージ額で足りるかな？</a:t>
            </a:r>
            <a:endParaRPr lang="en-US" altLang="ja-JP" sz="3200" b="1" dirty="0">
              <a:solidFill>
                <a:srgbClr val="333300"/>
              </a:solidFill>
              <a:latin typeface="UD デジタル 教科書体 NP" panose="02020400000000000000" pitchFamily="18" charset="-128"/>
              <a:ea typeface="UD デジタル 教科書体 NP" panose="02020400000000000000" pitchFamily="18" charset="-128"/>
            </a:endParaRPr>
          </a:p>
        </p:txBody>
      </p:sp>
      <p:sp>
        <p:nvSpPr>
          <p:cNvPr id="8" name="楕円 7">
            <a:extLst>
              <a:ext uri="{FF2B5EF4-FFF2-40B4-BE49-F238E27FC236}">
                <a16:creationId xmlns:a16="http://schemas.microsoft.com/office/drawing/2014/main" id="{3EB6127D-6219-48D9-13BE-312B5AA74210}"/>
              </a:ext>
            </a:extLst>
          </p:cNvPr>
          <p:cNvSpPr/>
          <p:nvPr/>
        </p:nvSpPr>
        <p:spPr>
          <a:xfrm>
            <a:off x="320165" y="1279322"/>
            <a:ext cx="4188542" cy="2933800"/>
          </a:xfrm>
          <a:prstGeom prst="ellipse">
            <a:avLst/>
          </a:prstGeom>
          <a:no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600" b="1" dirty="0">
                <a:solidFill>
                  <a:srgbClr val="003300"/>
                </a:solidFill>
                <a:latin typeface="UD デジタル 教科書体 NP" panose="02020400000000000000" pitchFamily="18" charset="-128"/>
                <a:ea typeface="UD デジタル 教科書体 NP" panose="02020400000000000000" pitchFamily="18" charset="-128"/>
              </a:rPr>
              <a:t>勉強</a:t>
            </a:r>
            <a:endParaRPr kumimoji="1" lang="en-US" altLang="ja-JP" sz="9600" b="1" dirty="0">
              <a:solidFill>
                <a:srgbClr val="00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7200" b="1" dirty="0">
                <a:solidFill>
                  <a:srgbClr val="003300"/>
                </a:solidFill>
                <a:latin typeface="UD デジタル 教科書体 NP" panose="02020400000000000000" pitchFamily="18" charset="-128"/>
                <a:ea typeface="UD デジタル 教科書体 NP" panose="02020400000000000000" pitchFamily="18" charset="-128"/>
              </a:rPr>
              <a:t>読書</a:t>
            </a:r>
          </a:p>
        </p:txBody>
      </p:sp>
      <p:sp>
        <p:nvSpPr>
          <p:cNvPr id="9" name="楕円 8">
            <a:extLst>
              <a:ext uri="{FF2B5EF4-FFF2-40B4-BE49-F238E27FC236}">
                <a16:creationId xmlns:a16="http://schemas.microsoft.com/office/drawing/2014/main" id="{F0705291-7A24-F460-865D-3D332288A672}"/>
              </a:ext>
            </a:extLst>
          </p:cNvPr>
          <p:cNvSpPr/>
          <p:nvPr/>
        </p:nvSpPr>
        <p:spPr>
          <a:xfrm>
            <a:off x="4661413" y="1190831"/>
            <a:ext cx="4921046" cy="3022291"/>
          </a:xfrm>
          <a:prstGeom prst="ellipse">
            <a:avLst/>
          </a:prstGeom>
          <a:no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0" b="1" dirty="0">
                <a:solidFill>
                  <a:srgbClr val="003300"/>
                </a:solidFill>
                <a:latin typeface="UD デジタル 教科書体 NP" panose="02020400000000000000" pitchFamily="18" charset="-128"/>
                <a:ea typeface="UD デジタル 教科書体 NP" panose="02020400000000000000" pitchFamily="18" charset="-128"/>
              </a:rPr>
              <a:t>運動</a:t>
            </a:r>
            <a:endParaRPr kumimoji="1" lang="en-US" altLang="ja-JP" sz="8000" b="1" dirty="0">
              <a:solidFill>
                <a:srgbClr val="003300"/>
              </a:solidFill>
              <a:latin typeface="UD デジタル 教科書体 NP" panose="02020400000000000000" pitchFamily="18" charset="-128"/>
              <a:ea typeface="UD デジタル 教科書体 NP" panose="02020400000000000000" pitchFamily="18" charset="-128"/>
            </a:endParaRPr>
          </a:p>
          <a:p>
            <a:pPr algn="ctr"/>
            <a:endParaRPr kumimoji="1" lang="en-US" altLang="ja-JP" sz="8000" b="1" dirty="0">
              <a:solidFill>
                <a:srgbClr val="003300"/>
              </a:solidFill>
              <a:latin typeface="UD デジタル 教科書体 NP" panose="02020400000000000000" pitchFamily="18" charset="-128"/>
              <a:ea typeface="UD デジタル 教科書体 NP" panose="02020400000000000000" pitchFamily="18" charset="-128"/>
            </a:endParaRPr>
          </a:p>
        </p:txBody>
      </p:sp>
      <p:sp>
        <p:nvSpPr>
          <p:cNvPr id="10" name="楕円 9">
            <a:extLst>
              <a:ext uri="{FF2B5EF4-FFF2-40B4-BE49-F238E27FC236}">
                <a16:creationId xmlns:a16="http://schemas.microsoft.com/office/drawing/2014/main" id="{A70FBF25-094F-38E6-E0A1-6BEF5566A304}"/>
              </a:ext>
            </a:extLst>
          </p:cNvPr>
          <p:cNvSpPr/>
          <p:nvPr/>
        </p:nvSpPr>
        <p:spPr>
          <a:xfrm>
            <a:off x="3874833" y="3617598"/>
            <a:ext cx="4660491" cy="2933800"/>
          </a:xfrm>
          <a:prstGeom prst="ellipse">
            <a:avLst/>
          </a:prstGeom>
          <a:no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9600" b="1" dirty="0">
              <a:solidFill>
                <a:srgbClr val="003300"/>
              </a:solidFill>
              <a:latin typeface="UD デジタル 教科書体 NP" panose="02020400000000000000" pitchFamily="18" charset="-128"/>
              <a:ea typeface="UD デジタル 教科書体 NP" panose="02020400000000000000" pitchFamily="18" charset="-128"/>
            </a:endParaRPr>
          </a:p>
        </p:txBody>
      </p:sp>
      <p:sp>
        <p:nvSpPr>
          <p:cNvPr id="11" name="楕円 10">
            <a:extLst>
              <a:ext uri="{FF2B5EF4-FFF2-40B4-BE49-F238E27FC236}">
                <a16:creationId xmlns:a16="http://schemas.microsoft.com/office/drawing/2014/main" id="{506A7616-3645-ABAA-6065-8E227457627A}"/>
              </a:ext>
            </a:extLst>
          </p:cNvPr>
          <p:cNvSpPr/>
          <p:nvPr/>
        </p:nvSpPr>
        <p:spPr>
          <a:xfrm>
            <a:off x="288824" y="4025416"/>
            <a:ext cx="4188542" cy="2524586"/>
          </a:xfrm>
          <a:prstGeom prst="ellipse">
            <a:avLst/>
          </a:prstGeom>
          <a:no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a:solidFill>
                  <a:srgbClr val="003300"/>
                </a:solidFill>
                <a:latin typeface="UD デジタル 教科書体 NP" panose="02020400000000000000" pitchFamily="18" charset="-128"/>
                <a:ea typeface="UD デジタル 教科書体 NP" panose="02020400000000000000" pitchFamily="18" charset="-128"/>
              </a:rPr>
              <a:t>趣味</a:t>
            </a:r>
            <a:endParaRPr kumimoji="1" lang="en-US" altLang="ja-JP" sz="6600" b="1" dirty="0">
              <a:solidFill>
                <a:srgbClr val="00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6600" b="1" dirty="0">
                <a:solidFill>
                  <a:srgbClr val="003300"/>
                </a:solidFill>
                <a:latin typeface="UD デジタル 教科書体 NP" panose="02020400000000000000" pitchFamily="18" charset="-128"/>
                <a:ea typeface="UD デジタル 教科書体 NP" panose="02020400000000000000" pitchFamily="18" charset="-128"/>
              </a:rPr>
              <a:t>習い事</a:t>
            </a:r>
          </a:p>
        </p:txBody>
      </p:sp>
      <p:sp>
        <p:nvSpPr>
          <p:cNvPr id="12" name="テキスト ボックス 11">
            <a:extLst>
              <a:ext uri="{FF2B5EF4-FFF2-40B4-BE49-F238E27FC236}">
                <a16:creationId xmlns:a16="http://schemas.microsoft.com/office/drawing/2014/main" id="{084451F8-90CB-C96D-686D-45034C76A535}"/>
              </a:ext>
            </a:extLst>
          </p:cNvPr>
          <p:cNvSpPr txBox="1"/>
          <p:nvPr/>
        </p:nvSpPr>
        <p:spPr>
          <a:xfrm>
            <a:off x="5013992" y="2680418"/>
            <a:ext cx="4660491" cy="1323439"/>
          </a:xfrm>
          <a:prstGeom prst="rect">
            <a:avLst/>
          </a:prstGeom>
          <a:noFill/>
        </p:spPr>
        <p:txBody>
          <a:bodyPr wrap="square" rtlCol="0">
            <a:spAutoFit/>
          </a:bodyPr>
          <a:lstStyle/>
          <a:p>
            <a:r>
              <a:rPr kumimoji="1" lang="ja-JP" altLang="en-US" sz="4800" b="1" dirty="0">
                <a:solidFill>
                  <a:srgbClr val="003300"/>
                </a:solidFill>
                <a:latin typeface="UD デジタル 教科書体 NP" panose="02020400000000000000" pitchFamily="18" charset="-128"/>
                <a:ea typeface="UD デジタル 教科書体 NP" panose="02020400000000000000" pitchFamily="18" charset="-128"/>
              </a:rPr>
              <a:t>部活・スポーツ</a:t>
            </a:r>
          </a:p>
          <a:p>
            <a:endParaRPr kumimoji="1" lang="ja-JP" altLang="en-US" sz="3200" dirty="0"/>
          </a:p>
        </p:txBody>
      </p:sp>
      <p:sp>
        <p:nvSpPr>
          <p:cNvPr id="13" name="楕円 12">
            <a:extLst>
              <a:ext uri="{FF2B5EF4-FFF2-40B4-BE49-F238E27FC236}">
                <a16:creationId xmlns:a16="http://schemas.microsoft.com/office/drawing/2014/main" id="{03E80259-AA87-4BC5-E399-8584481A8B88}"/>
              </a:ext>
            </a:extLst>
          </p:cNvPr>
          <p:cNvSpPr/>
          <p:nvPr/>
        </p:nvSpPr>
        <p:spPr>
          <a:xfrm>
            <a:off x="7762827" y="3267037"/>
            <a:ext cx="3856086" cy="1226507"/>
          </a:xfrm>
          <a:prstGeom prst="ellipse">
            <a:avLst/>
          </a:prstGeom>
          <a:no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a:solidFill>
                  <a:srgbClr val="003300"/>
                </a:solidFill>
                <a:latin typeface="UD デジタル 教科書体 NP" panose="02020400000000000000" pitchFamily="18" charset="-128"/>
                <a:ea typeface="UD デジタル 教科書体 NP" panose="02020400000000000000" pitchFamily="18" charset="-128"/>
              </a:rPr>
              <a:t>手伝い</a:t>
            </a:r>
          </a:p>
        </p:txBody>
      </p:sp>
      <p:sp>
        <p:nvSpPr>
          <p:cNvPr id="14" name="テキスト ボックス 13">
            <a:extLst>
              <a:ext uri="{FF2B5EF4-FFF2-40B4-BE49-F238E27FC236}">
                <a16:creationId xmlns:a16="http://schemas.microsoft.com/office/drawing/2014/main" id="{AC2C6864-41D9-C704-2DC3-EC21B01EC027}"/>
              </a:ext>
            </a:extLst>
          </p:cNvPr>
          <p:cNvSpPr txBox="1"/>
          <p:nvPr/>
        </p:nvSpPr>
        <p:spPr>
          <a:xfrm>
            <a:off x="4041213" y="3907844"/>
            <a:ext cx="4188542" cy="2759730"/>
          </a:xfrm>
          <a:prstGeom prst="rect">
            <a:avLst/>
          </a:prstGeom>
          <a:noFill/>
        </p:spPr>
        <p:txBody>
          <a:bodyPr wrap="square" rtlCol="0">
            <a:spAutoFit/>
          </a:bodyPr>
          <a:lstStyle/>
          <a:p>
            <a:pPr algn="ctr">
              <a:lnSpc>
                <a:spcPts val="10000"/>
              </a:lnSpc>
            </a:pPr>
            <a:r>
              <a:rPr kumimoji="1" lang="ja-JP" altLang="en-US" sz="9600" b="1" dirty="0">
                <a:solidFill>
                  <a:srgbClr val="003300"/>
                </a:solidFill>
                <a:latin typeface="UD デジタル 教科書体 NP" panose="02020400000000000000" pitchFamily="18" charset="-128"/>
                <a:ea typeface="UD デジタル 教科書体 NP" panose="02020400000000000000" pitchFamily="18" charset="-128"/>
              </a:rPr>
              <a:t>友達</a:t>
            </a:r>
            <a:endParaRPr kumimoji="1" lang="en-US" altLang="ja-JP" sz="9600" b="1" dirty="0">
              <a:solidFill>
                <a:srgbClr val="00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7200" b="1" dirty="0">
                <a:solidFill>
                  <a:srgbClr val="003300"/>
                </a:solidFill>
                <a:latin typeface="UD デジタル 教科書体 NP" panose="02020400000000000000" pitchFamily="18" charset="-128"/>
                <a:ea typeface="UD デジタル 教科書体 NP" panose="02020400000000000000" pitchFamily="18" charset="-128"/>
              </a:rPr>
              <a:t>人間関係</a:t>
            </a:r>
          </a:p>
          <a:p>
            <a:endParaRPr kumimoji="1" lang="ja-JP" altLang="en-US" dirty="0"/>
          </a:p>
        </p:txBody>
      </p:sp>
      <p:sp>
        <p:nvSpPr>
          <p:cNvPr id="15" name="楕円 14">
            <a:extLst>
              <a:ext uri="{FF2B5EF4-FFF2-40B4-BE49-F238E27FC236}">
                <a16:creationId xmlns:a16="http://schemas.microsoft.com/office/drawing/2014/main" id="{28F55DE4-0308-DA99-5677-B91D71245A95}"/>
              </a:ext>
            </a:extLst>
          </p:cNvPr>
          <p:cNvSpPr/>
          <p:nvPr/>
        </p:nvSpPr>
        <p:spPr>
          <a:xfrm>
            <a:off x="7954458" y="4493544"/>
            <a:ext cx="3856086" cy="1751538"/>
          </a:xfrm>
          <a:prstGeom prst="ellipse">
            <a:avLst/>
          </a:prstGeom>
          <a:no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600" b="1" dirty="0">
              <a:solidFill>
                <a:srgbClr val="003300"/>
              </a:solidFill>
              <a:latin typeface="UD デジタル 教科書体 NP" panose="02020400000000000000" pitchFamily="18" charset="-128"/>
              <a:ea typeface="UD デジタル 教科書体 NP" panose="02020400000000000000" pitchFamily="18" charset="-128"/>
            </a:endParaRPr>
          </a:p>
        </p:txBody>
      </p:sp>
      <p:sp>
        <p:nvSpPr>
          <p:cNvPr id="16" name="テキスト ボックス 15">
            <a:extLst>
              <a:ext uri="{FF2B5EF4-FFF2-40B4-BE49-F238E27FC236}">
                <a16:creationId xmlns:a16="http://schemas.microsoft.com/office/drawing/2014/main" id="{CD3B80E1-BA4A-A78C-897B-FDCCAE79CE55}"/>
              </a:ext>
            </a:extLst>
          </p:cNvPr>
          <p:cNvSpPr txBox="1"/>
          <p:nvPr/>
        </p:nvSpPr>
        <p:spPr>
          <a:xfrm>
            <a:off x="7924186" y="4707449"/>
            <a:ext cx="3782661" cy="1446550"/>
          </a:xfrm>
          <a:prstGeom prst="rect">
            <a:avLst/>
          </a:prstGeom>
          <a:noFill/>
        </p:spPr>
        <p:txBody>
          <a:bodyPr wrap="square" rtlCol="0">
            <a:spAutoFit/>
          </a:bodyPr>
          <a:lstStyle/>
          <a:p>
            <a:pPr algn="ctr"/>
            <a:r>
              <a:rPr kumimoji="1" lang="ja-JP" altLang="en-US" sz="4400" b="1" dirty="0">
                <a:solidFill>
                  <a:srgbClr val="003300"/>
                </a:solidFill>
                <a:latin typeface="UD デジタル 教科書体 NK" panose="02020400000000000000" pitchFamily="18" charset="-128"/>
                <a:ea typeface="UD デジタル 教科書体 NK" panose="02020400000000000000" pitchFamily="18" charset="-128"/>
              </a:rPr>
              <a:t>ゲーム・</a:t>
            </a:r>
            <a:r>
              <a:rPr kumimoji="1" lang="en-US" altLang="ja-JP" sz="4400" b="1" dirty="0">
                <a:solidFill>
                  <a:srgbClr val="003300"/>
                </a:solidFill>
                <a:latin typeface="UD デジタル 教科書体 NK" panose="02020400000000000000" pitchFamily="18" charset="-128"/>
                <a:ea typeface="UD デジタル 教科書体 NK" panose="02020400000000000000" pitchFamily="18" charset="-128"/>
              </a:rPr>
              <a:t>SNS</a:t>
            </a:r>
          </a:p>
          <a:p>
            <a:pPr algn="ctr"/>
            <a:r>
              <a:rPr kumimoji="1" lang="ja-JP" altLang="en-US" sz="4400" b="1" dirty="0">
                <a:solidFill>
                  <a:srgbClr val="003300"/>
                </a:solidFill>
                <a:latin typeface="UD デジタル 教科書体 NK" panose="02020400000000000000" pitchFamily="18" charset="-128"/>
                <a:ea typeface="UD デジタル 教科書体 NK" panose="02020400000000000000" pitchFamily="18" charset="-128"/>
              </a:rPr>
              <a:t>メディア</a:t>
            </a:r>
          </a:p>
        </p:txBody>
      </p:sp>
      <p:sp>
        <p:nvSpPr>
          <p:cNvPr id="17" name="四角形: 角を丸くする 16">
            <a:extLst>
              <a:ext uri="{FF2B5EF4-FFF2-40B4-BE49-F238E27FC236}">
                <a16:creationId xmlns:a16="http://schemas.microsoft.com/office/drawing/2014/main" id="{C4EC5A9A-A3B9-EE2A-736F-E7F421F9BDFE}"/>
              </a:ext>
            </a:extLst>
          </p:cNvPr>
          <p:cNvSpPr/>
          <p:nvPr/>
        </p:nvSpPr>
        <p:spPr>
          <a:xfrm>
            <a:off x="128534" y="2653783"/>
            <a:ext cx="1333403" cy="1226507"/>
          </a:xfrm>
          <a:prstGeom prst="roundRect">
            <a:avLst/>
          </a:prstGeom>
          <a:solidFill>
            <a:schemeClr val="tx1"/>
          </a:solidFill>
          <a:ln w="508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E5E20A62-86B0-99FC-856A-95B61C270780}"/>
              </a:ext>
            </a:extLst>
          </p:cNvPr>
          <p:cNvSpPr txBox="1"/>
          <p:nvPr/>
        </p:nvSpPr>
        <p:spPr>
          <a:xfrm>
            <a:off x="128534" y="2834305"/>
            <a:ext cx="1474124" cy="1015663"/>
          </a:xfrm>
          <a:prstGeom prst="rect">
            <a:avLst/>
          </a:prstGeom>
          <a:noFill/>
        </p:spPr>
        <p:txBody>
          <a:bodyPr wrap="square" rtlCol="0">
            <a:spAutoFit/>
          </a:bodyPr>
          <a:lstStyle/>
          <a:p>
            <a:r>
              <a:rPr kumimoji="1" lang="en-US" altLang="ja-JP" sz="6000" b="1" dirty="0">
                <a:solidFill>
                  <a:srgbClr val="FF0000"/>
                </a:solidFill>
                <a:latin typeface="UD デジタル 教科書体 NP" panose="02020400000000000000" pitchFamily="18" charset="-128"/>
                <a:ea typeface="UD デジタル 教科書体 NP" panose="02020400000000000000" pitchFamily="18" charset="-128"/>
              </a:rPr>
              <a:t>50</a:t>
            </a:r>
            <a:endParaRPr kumimoji="1" lang="ja-JP" altLang="en-US" sz="6000" b="1" dirty="0">
              <a:solidFill>
                <a:srgbClr val="FF0000"/>
              </a:solidFill>
              <a:latin typeface="UD デジタル 教科書体 NP" panose="02020400000000000000" pitchFamily="18" charset="-128"/>
              <a:ea typeface="UD デジタル 教科書体 NP" panose="02020400000000000000" pitchFamily="18" charset="-128"/>
            </a:endParaRPr>
          </a:p>
        </p:txBody>
      </p:sp>
      <p:sp>
        <p:nvSpPr>
          <p:cNvPr id="19" name="四角形: 角を丸くする 18">
            <a:extLst>
              <a:ext uri="{FF2B5EF4-FFF2-40B4-BE49-F238E27FC236}">
                <a16:creationId xmlns:a16="http://schemas.microsoft.com/office/drawing/2014/main" id="{8892D900-B2DF-C71F-1BF2-E72D6025103C}"/>
              </a:ext>
            </a:extLst>
          </p:cNvPr>
          <p:cNvSpPr/>
          <p:nvPr/>
        </p:nvSpPr>
        <p:spPr>
          <a:xfrm>
            <a:off x="8717011" y="1240006"/>
            <a:ext cx="1333403" cy="1226507"/>
          </a:xfrm>
          <a:prstGeom prst="roundRect">
            <a:avLst/>
          </a:prstGeom>
          <a:solidFill>
            <a:schemeClr val="tx1"/>
          </a:solidFill>
          <a:ln w="508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8B2E4E20-7692-6666-364F-6E6A2F4DBA87}"/>
              </a:ext>
            </a:extLst>
          </p:cNvPr>
          <p:cNvSpPr/>
          <p:nvPr/>
        </p:nvSpPr>
        <p:spPr>
          <a:xfrm>
            <a:off x="3568243" y="3950429"/>
            <a:ext cx="1333403" cy="1226507"/>
          </a:xfrm>
          <a:prstGeom prst="roundRect">
            <a:avLst/>
          </a:prstGeom>
          <a:solidFill>
            <a:schemeClr val="tx1"/>
          </a:solidFill>
          <a:ln w="508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EEF52186-53F6-3E2A-4291-C2CD9EB221D6}"/>
              </a:ext>
            </a:extLst>
          </p:cNvPr>
          <p:cNvSpPr/>
          <p:nvPr/>
        </p:nvSpPr>
        <p:spPr>
          <a:xfrm>
            <a:off x="10717155" y="5430724"/>
            <a:ext cx="1333403" cy="1226507"/>
          </a:xfrm>
          <a:prstGeom prst="roundRect">
            <a:avLst/>
          </a:prstGeom>
          <a:solidFill>
            <a:schemeClr val="tx1"/>
          </a:solidFill>
          <a:ln w="508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21D7193D-1026-97C2-B638-9AB8B4B62BBB}"/>
              </a:ext>
            </a:extLst>
          </p:cNvPr>
          <p:cNvSpPr txBox="1"/>
          <p:nvPr/>
        </p:nvSpPr>
        <p:spPr>
          <a:xfrm>
            <a:off x="10717155" y="5619765"/>
            <a:ext cx="1474124" cy="1015663"/>
          </a:xfrm>
          <a:prstGeom prst="rect">
            <a:avLst/>
          </a:prstGeom>
          <a:noFill/>
        </p:spPr>
        <p:txBody>
          <a:bodyPr wrap="square" rtlCol="0">
            <a:spAutoFit/>
          </a:bodyPr>
          <a:lstStyle/>
          <a:p>
            <a:r>
              <a:rPr kumimoji="1" lang="en-US" altLang="ja-JP" sz="6000" b="1" dirty="0">
                <a:solidFill>
                  <a:srgbClr val="003300"/>
                </a:solidFill>
                <a:latin typeface="UD デジタル 教科書体 NP" panose="02020400000000000000" pitchFamily="18" charset="-128"/>
                <a:ea typeface="UD デジタル 教科書体 NP" panose="02020400000000000000" pitchFamily="18" charset="-128"/>
              </a:rPr>
              <a:t>50</a:t>
            </a:r>
            <a:endParaRPr kumimoji="1" lang="ja-JP" altLang="en-US" sz="6000" b="1" dirty="0">
              <a:solidFill>
                <a:srgbClr val="003300"/>
              </a:solidFill>
              <a:latin typeface="UD デジタル 教科書体 NP" panose="02020400000000000000" pitchFamily="18" charset="-128"/>
              <a:ea typeface="UD デジタル 教科書体 NP" panose="02020400000000000000" pitchFamily="18" charset="-128"/>
            </a:endParaRPr>
          </a:p>
        </p:txBody>
      </p:sp>
      <p:sp>
        <p:nvSpPr>
          <p:cNvPr id="23" name="テキスト ボックス 22">
            <a:extLst>
              <a:ext uri="{FF2B5EF4-FFF2-40B4-BE49-F238E27FC236}">
                <a16:creationId xmlns:a16="http://schemas.microsoft.com/office/drawing/2014/main" id="{B166DF2A-07F3-3196-F0AD-D099A0C1D475}"/>
              </a:ext>
            </a:extLst>
          </p:cNvPr>
          <p:cNvSpPr txBox="1"/>
          <p:nvPr/>
        </p:nvSpPr>
        <p:spPr>
          <a:xfrm>
            <a:off x="3661500" y="4148983"/>
            <a:ext cx="1474124" cy="1015663"/>
          </a:xfrm>
          <a:prstGeom prst="rect">
            <a:avLst/>
          </a:prstGeom>
          <a:noFill/>
        </p:spPr>
        <p:txBody>
          <a:bodyPr wrap="square" rtlCol="0">
            <a:spAutoFit/>
          </a:bodyPr>
          <a:lstStyle/>
          <a:p>
            <a:r>
              <a:rPr kumimoji="1" lang="en-US" altLang="ja-JP" sz="6000" b="1" dirty="0">
                <a:solidFill>
                  <a:srgbClr val="003300"/>
                </a:solidFill>
                <a:latin typeface="UD デジタル 教科書体 NP" panose="02020400000000000000" pitchFamily="18" charset="-128"/>
                <a:ea typeface="UD デジタル 教科書体 NP" panose="02020400000000000000" pitchFamily="18" charset="-128"/>
              </a:rPr>
              <a:t>50</a:t>
            </a:r>
            <a:endParaRPr kumimoji="1" lang="ja-JP" altLang="en-US" sz="6000" b="1" dirty="0">
              <a:solidFill>
                <a:srgbClr val="003300"/>
              </a:solidFill>
              <a:latin typeface="UD デジタル 教科書体 NP" panose="02020400000000000000" pitchFamily="18" charset="-128"/>
              <a:ea typeface="UD デジタル 教科書体 NP" panose="02020400000000000000" pitchFamily="18" charset="-128"/>
            </a:endParaRPr>
          </a:p>
        </p:txBody>
      </p:sp>
      <p:sp>
        <p:nvSpPr>
          <p:cNvPr id="24" name="テキスト ボックス 23">
            <a:extLst>
              <a:ext uri="{FF2B5EF4-FFF2-40B4-BE49-F238E27FC236}">
                <a16:creationId xmlns:a16="http://schemas.microsoft.com/office/drawing/2014/main" id="{EAC4C503-78B5-31C4-2DA9-4139AED612A3}"/>
              </a:ext>
            </a:extLst>
          </p:cNvPr>
          <p:cNvSpPr txBox="1"/>
          <p:nvPr/>
        </p:nvSpPr>
        <p:spPr>
          <a:xfrm>
            <a:off x="8717011" y="1450233"/>
            <a:ext cx="1474124" cy="1015663"/>
          </a:xfrm>
          <a:prstGeom prst="rect">
            <a:avLst/>
          </a:prstGeom>
          <a:noFill/>
        </p:spPr>
        <p:txBody>
          <a:bodyPr wrap="square" rtlCol="0">
            <a:spAutoFit/>
          </a:bodyPr>
          <a:lstStyle/>
          <a:p>
            <a:r>
              <a:rPr kumimoji="1" lang="en-US" altLang="ja-JP" sz="6000" b="1" dirty="0">
                <a:solidFill>
                  <a:srgbClr val="003300"/>
                </a:solidFill>
                <a:latin typeface="UD デジタル 教科書体 NP" panose="02020400000000000000" pitchFamily="18" charset="-128"/>
                <a:ea typeface="UD デジタル 教科書体 NP" panose="02020400000000000000" pitchFamily="18" charset="-128"/>
              </a:rPr>
              <a:t>50</a:t>
            </a:r>
            <a:endParaRPr kumimoji="1" lang="ja-JP" altLang="en-US" sz="6000" b="1" dirty="0">
              <a:solidFill>
                <a:srgbClr val="003300"/>
              </a:solidFill>
              <a:latin typeface="UD デジタル 教科書体 NP" panose="02020400000000000000" pitchFamily="18" charset="-128"/>
              <a:ea typeface="UD デジタル 教科書体 NP" panose="02020400000000000000" pitchFamily="18" charset="-128"/>
            </a:endParaRPr>
          </a:p>
        </p:txBody>
      </p:sp>
      <p:sp>
        <p:nvSpPr>
          <p:cNvPr id="7" name="テキスト ボックス 6">
            <a:extLst>
              <a:ext uri="{FF2B5EF4-FFF2-40B4-BE49-F238E27FC236}">
                <a16:creationId xmlns:a16="http://schemas.microsoft.com/office/drawing/2014/main" id="{2F940C5C-BB13-BA6F-74C4-0DDB9FEDACB7}"/>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22</a:t>
            </a:r>
          </a:p>
        </p:txBody>
      </p:sp>
    </p:spTree>
    <p:extLst>
      <p:ext uri="{BB962C8B-B14F-4D97-AF65-F5344CB8AC3E}">
        <p14:creationId xmlns:p14="http://schemas.microsoft.com/office/powerpoint/2010/main" val="222837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Effect transition="in" filter="fade">
                                      <p:cBhvr>
                                        <p:cTn id="14" dur="10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ppt_w</p:attrName>
                                        </p:attrNameLst>
                                      </p:cBhvr>
                                      <p:tavLst>
                                        <p:tav tm="0">
                                          <p:val>
                                            <p:fltVal val="0"/>
                                          </p:val>
                                        </p:tav>
                                        <p:tav tm="100000">
                                          <p:val>
                                            <p:strVal val="#ppt_w"/>
                                          </p:val>
                                        </p:tav>
                                      </p:tavLst>
                                    </p:anim>
                                    <p:anim calcmode="lin" valueType="num">
                                      <p:cBhvr>
                                        <p:cTn id="24" dur="1000" fill="hold"/>
                                        <p:tgtEl>
                                          <p:spTgt spid="24"/>
                                        </p:tgtEl>
                                        <p:attrNameLst>
                                          <p:attrName>ppt_h</p:attrName>
                                        </p:attrNameLst>
                                      </p:cBhvr>
                                      <p:tavLst>
                                        <p:tav tm="0">
                                          <p:val>
                                            <p:fltVal val="0"/>
                                          </p:val>
                                        </p:tav>
                                        <p:tav tm="100000">
                                          <p:val>
                                            <p:strVal val="#ppt_h"/>
                                          </p:val>
                                        </p:tav>
                                      </p:tavLst>
                                    </p:anim>
                                    <p:animEffect transition="in" filter="fade">
                                      <p:cBhvr>
                                        <p:cTn id="25" dur="1000"/>
                                        <p:tgtEl>
                                          <p:spTgt spid="24"/>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Effect transition="in" filter="fade">
                                      <p:cBhvr>
                                        <p:cTn id="31" dur="1000"/>
                                        <p:tgtEl>
                                          <p:spTgt spid="2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0" fill="hold"/>
                                        <p:tgtEl>
                                          <p:spTgt spid="23"/>
                                        </p:tgtEl>
                                        <p:attrNameLst>
                                          <p:attrName>ppt_w</p:attrName>
                                        </p:attrNameLst>
                                      </p:cBhvr>
                                      <p:tavLst>
                                        <p:tav tm="0">
                                          <p:val>
                                            <p:fltVal val="0"/>
                                          </p:val>
                                        </p:tav>
                                        <p:tav tm="100000">
                                          <p:val>
                                            <p:strVal val="#ppt_w"/>
                                          </p:val>
                                        </p:tav>
                                      </p:tavLst>
                                    </p:anim>
                                    <p:anim calcmode="lin" valueType="num">
                                      <p:cBhvr>
                                        <p:cTn id="35" dur="1000" fill="hold"/>
                                        <p:tgtEl>
                                          <p:spTgt spid="23"/>
                                        </p:tgtEl>
                                        <p:attrNameLst>
                                          <p:attrName>ppt_h</p:attrName>
                                        </p:attrNameLst>
                                      </p:cBhvr>
                                      <p:tavLst>
                                        <p:tav tm="0">
                                          <p:val>
                                            <p:fltVal val="0"/>
                                          </p:val>
                                        </p:tav>
                                        <p:tav tm="100000">
                                          <p:val>
                                            <p:strVal val="#ppt_h"/>
                                          </p:val>
                                        </p:tav>
                                      </p:tavLst>
                                    </p:anim>
                                    <p:animEffect transition="in" filter="fade">
                                      <p:cBhvr>
                                        <p:cTn id="36" dur="1000"/>
                                        <p:tgtEl>
                                          <p:spTgt spid="23"/>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Effect transition="in" filter="fade">
                                      <p:cBhvr>
                                        <p:cTn id="45" dur="1000"/>
                                        <p:tgtEl>
                                          <p:spTgt spid="18"/>
                                        </p:tgtEl>
                                      </p:cBhvr>
                                    </p:animEffect>
                                  </p:childTnLst>
                                </p:cTn>
                              </p:par>
                            </p:childTnLst>
                          </p:cTn>
                        </p:par>
                        <p:par>
                          <p:cTn id="46" fill="hold">
                            <p:stCondLst>
                              <p:cond delay="4000"/>
                            </p:stCondLst>
                            <p:childTnLst>
                              <p:par>
                                <p:cTn id="47" presetID="26" presetClass="emph" presetSubtype="0" repeatCount="5000" fill="hold" grpId="1" nodeType="afterEffect">
                                  <p:stCondLst>
                                    <p:cond delay="0"/>
                                  </p:stCondLst>
                                  <p:childTnLst>
                                    <p:animEffect transition="out" filter="fade">
                                      <p:cBhvr>
                                        <p:cTn id="48" dur="1000" tmFilter="0, 0; .2, .5; .8, .5; 1, 0"/>
                                        <p:tgtEl>
                                          <p:spTgt spid="18"/>
                                        </p:tgtEl>
                                      </p:cBhvr>
                                    </p:animEffect>
                                    <p:animScale>
                                      <p:cBhvr>
                                        <p:cTn id="49" dur="5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8" grpId="1"/>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ポニーテールのアニメキャラといえば？ アンケート〆切は7月2日【#ポニーテールの日】 | アニメ！アニメ！">
            <a:extLst>
              <a:ext uri="{FF2B5EF4-FFF2-40B4-BE49-F238E27FC236}">
                <a16:creationId xmlns:a16="http://schemas.microsoft.com/office/drawing/2014/main" id="{32A3E2CA-EA55-CCD3-78C4-078CB1DE90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4078" y="1353879"/>
            <a:ext cx="2004395" cy="227498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4A44B74E-DAED-FDE7-E23B-FF80FC1A86FB}"/>
              </a:ext>
            </a:extLst>
          </p:cNvPr>
          <p:cNvSpPr txBox="1"/>
          <p:nvPr/>
        </p:nvSpPr>
        <p:spPr>
          <a:xfrm>
            <a:off x="8438593" y="3636289"/>
            <a:ext cx="4514849" cy="1200329"/>
          </a:xfrm>
          <a:prstGeom prst="rect">
            <a:avLst/>
          </a:prstGeom>
          <a:noFill/>
        </p:spPr>
        <p:txBody>
          <a:bodyPr wrap="square" rtlCol="0">
            <a:spAutoFit/>
          </a:bodyPr>
          <a:lstStyle/>
          <a:p>
            <a:pPr algn="ctr"/>
            <a:r>
              <a:rPr kumimoji="1" lang="ja-JP" altLang="en-US" sz="3600" dirty="0">
                <a:solidFill>
                  <a:srgbClr val="003300"/>
                </a:solidFill>
                <a:latin typeface="UD デジタル 教科書体 NP" panose="02020400000000000000" pitchFamily="18" charset="-128"/>
                <a:ea typeface="UD デジタル 教科書体 NP" panose="02020400000000000000" pitchFamily="18" charset="-128"/>
              </a:rPr>
              <a:t>眠ることで</a:t>
            </a:r>
            <a:endParaRPr kumimoji="1" lang="en-US" altLang="ja-JP" sz="3600" dirty="0">
              <a:solidFill>
                <a:srgbClr val="00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3600" dirty="0">
                <a:solidFill>
                  <a:srgbClr val="003300"/>
                </a:solidFill>
                <a:latin typeface="UD デジタル 教科書体 NP" panose="02020400000000000000" pitchFamily="18" charset="-128"/>
                <a:ea typeface="UD デジタル 教科書体 NP" panose="02020400000000000000" pitchFamily="18" charset="-128"/>
              </a:rPr>
              <a:t>睡眠チャージ！</a:t>
            </a:r>
          </a:p>
        </p:txBody>
      </p:sp>
      <p:sp>
        <p:nvSpPr>
          <p:cNvPr id="8" name="テキスト ボックス 7">
            <a:extLst>
              <a:ext uri="{FF2B5EF4-FFF2-40B4-BE49-F238E27FC236}">
                <a16:creationId xmlns:a16="http://schemas.microsoft.com/office/drawing/2014/main" id="{442E51C2-30B5-2F1E-F6CD-A3862E56B159}"/>
              </a:ext>
            </a:extLst>
          </p:cNvPr>
          <p:cNvSpPr txBox="1"/>
          <p:nvPr/>
        </p:nvSpPr>
        <p:spPr>
          <a:xfrm>
            <a:off x="157273" y="135102"/>
            <a:ext cx="5784066" cy="1200329"/>
          </a:xfrm>
          <a:prstGeom prst="rect">
            <a:avLst/>
          </a:prstGeom>
          <a:noFill/>
        </p:spPr>
        <p:txBody>
          <a:bodyPr wrap="square" rtlCol="0">
            <a:spAutoFit/>
          </a:bodyPr>
          <a:lstStyle/>
          <a:p>
            <a:pPr algn="ctr"/>
            <a:r>
              <a:rPr kumimoji="1" lang="ja-JP" altLang="en-US" sz="3600" dirty="0">
                <a:solidFill>
                  <a:srgbClr val="333300"/>
                </a:solidFill>
                <a:latin typeface="UD デジタル 教科書体 NP" panose="02020400000000000000" pitchFamily="18" charset="-128"/>
                <a:ea typeface="UD デジタル 教科書体 NP" panose="02020400000000000000" pitchFamily="18" charset="-128"/>
              </a:rPr>
              <a:t>チャージ額不足で</a:t>
            </a:r>
            <a:endParaRPr kumimoji="1" lang="en-US" altLang="ja-JP" sz="3600" dirty="0">
              <a:solidFill>
                <a:srgbClr val="33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3600" b="1" dirty="0">
                <a:solidFill>
                  <a:srgbClr val="FF0000"/>
                </a:solidFill>
                <a:latin typeface="UD デジタル 教科書体 NP" panose="02020400000000000000" pitchFamily="18" charset="-128"/>
                <a:ea typeface="UD デジタル 教科書体 NP" panose="02020400000000000000" pitchFamily="18" charset="-128"/>
              </a:rPr>
              <a:t>昼間の活動に制約</a:t>
            </a:r>
            <a:r>
              <a:rPr kumimoji="1" lang="ja-JP" altLang="en-US" sz="3600" dirty="0">
                <a:solidFill>
                  <a:srgbClr val="333300"/>
                </a:solidFill>
                <a:latin typeface="UD デジタル 教科書体 NP" panose="02020400000000000000" pitchFamily="18" charset="-128"/>
                <a:ea typeface="UD デジタル 教科書体 NP" panose="02020400000000000000" pitchFamily="18" charset="-128"/>
              </a:rPr>
              <a:t>が。。。</a:t>
            </a:r>
          </a:p>
        </p:txBody>
      </p:sp>
      <p:pic>
        <p:nvPicPr>
          <p:cNvPr id="3" name="Picture 6" descr="男子卓球のイラスト（対戦相手付き） | かわいいフリー素材集 いらすとや">
            <a:extLst>
              <a:ext uri="{FF2B5EF4-FFF2-40B4-BE49-F238E27FC236}">
                <a16:creationId xmlns:a16="http://schemas.microsoft.com/office/drawing/2014/main" id="{40355E37-1A01-B643-4683-43DCF81B3B8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60135" y="203623"/>
            <a:ext cx="3191130" cy="31911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4" descr="女子バスケットボールのイラスト | かわいいフリー素材集 いらすとや">
            <a:extLst>
              <a:ext uri="{FF2B5EF4-FFF2-40B4-BE49-F238E27FC236}">
                <a16:creationId xmlns:a16="http://schemas.microsoft.com/office/drawing/2014/main" id="{C02CCB20-0DD9-4D6E-F36B-C121473E5ED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9760" y="3126531"/>
            <a:ext cx="4303715" cy="365815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勉強が好調な人のイラスト（女性） | かわいいフリー素材集 いらすとや">
            <a:extLst>
              <a:ext uri="{FF2B5EF4-FFF2-40B4-BE49-F238E27FC236}">
                <a16:creationId xmlns:a16="http://schemas.microsoft.com/office/drawing/2014/main" id="{5461D289-1A44-3B88-CE1B-598574AF339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01974" y="3077033"/>
            <a:ext cx="3710817" cy="371081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コラム】メインで使っているメールアドレスが使えなくなると結構大変な事態に陥った話 - 「言葉こそ人生」読むだけ元気お届け人の&quot;今ここを生きる ...">
            <a:extLst>
              <a:ext uri="{FF2B5EF4-FFF2-40B4-BE49-F238E27FC236}">
                <a16:creationId xmlns:a16="http://schemas.microsoft.com/office/drawing/2014/main" id="{D69057EE-BBD3-40AD-CC0F-77DFAE8CB69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40883" y="2358743"/>
            <a:ext cx="4303792" cy="430379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勉強が分からない女の子のイラスト | かわいいフリー素材集 いらすとや">
            <a:extLst>
              <a:ext uri="{FF2B5EF4-FFF2-40B4-BE49-F238E27FC236}">
                <a16:creationId xmlns:a16="http://schemas.microsoft.com/office/drawing/2014/main" id="{FCE01D3A-E30D-4760-2185-3A576F4C433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8393" y="2621870"/>
            <a:ext cx="4096453" cy="409645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やる気のない勉強のイラスト | かわいいフリー素材集 いらすとや">
            <a:extLst>
              <a:ext uri="{FF2B5EF4-FFF2-40B4-BE49-F238E27FC236}">
                <a16:creationId xmlns:a16="http://schemas.microsoft.com/office/drawing/2014/main" id="{4865F472-EBA2-DB57-C505-B994E36D892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92898" y="-161522"/>
            <a:ext cx="3300421" cy="316840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いらすとや サッカー 選手 イラスト 181881-いらすとや 無料イラスト かわい いフリー素材集 Eスポーツ">
            <a:extLst>
              <a:ext uri="{FF2B5EF4-FFF2-40B4-BE49-F238E27FC236}">
                <a16:creationId xmlns:a16="http://schemas.microsoft.com/office/drawing/2014/main" id="{32DA3C42-BE1D-F0BB-B9A3-F40FE55B2803}"/>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588361" y="2880395"/>
            <a:ext cx="3487363" cy="384321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発達障害の不器用さ【発達性協調運動障害】 | ぴょんたろうブログ">
            <a:extLst>
              <a:ext uri="{FF2B5EF4-FFF2-40B4-BE49-F238E27FC236}">
                <a16:creationId xmlns:a16="http://schemas.microsoft.com/office/drawing/2014/main" id="{AD6767E9-E10E-0347-791D-5CA3BF126441}"/>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388283" y="949486"/>
            <a:ext cx="3928517" cy="476183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F0B73A2F-095C-8506-67D0-03B5CAD92219}"/>
              </a:ext>
            </a:extLst>
          </p:cNvPr>
          <p:cNvPicPr>
            <a:picLocks noChangeAspect="1"/>
          </p:cNvPicPr>
          <p:nvPr/>
        </p:nvPicPr>
        <p:blipFill>
          <a:blip r:embed="rId12"/>
          <a:stretch>
            <a:fillRect/>
          </a:stretch>
        </p:blipFill>
        <p:spPr>
          <a:xfrm>
            <a:off x="9379497" y="31777"/>
            <a:ext cx="2655230" cy="3099886"/>
          </a:xfrm>
          <a:prstGeom prst="rect">
            <a:avLst/>
          </a:prstGeom>
        </p:spPr>
      </p:pic>
      <p:sp>
        <p:nvSpPr>
          <p:cNvPr id="2" name="テキスト ボックス 1">
            <a:extLst>
              <a:ext uri="{FF2B5EF4-FFF2-40B4-BE49-F238E27FC236}">
                <a16:creationId xmlns:a16="http://schemas.microsoft.com/office/drawing/2014/main" id="{D011ABD7-7A4B-FFC7-7CE6-7E25C3A9A54B}"/>
              </a:ext>
            </a:extLst>
          </p:cNvPr>
          <p:cNvSpPr txBox="1"/>
          <p:nvPr/>
        </p:nvSpPr>
        <p:spPr>
          <a:xfrm>
            <a:off x="8747493" y="1691856"/>
            <a:ext cx="3180353" cy="1077218"/>
          </a:xfrm>
          <a:prstGeom prst="rect">
            <a:avLst/>
          </a:prstGeom>
          <a:solidFill>
            <a:schemeClr val="accent5">
              <a:lumMod val="20000"/>
              <a:lumOff val="80000"/>
            </a:schemeClr>
          </a:solidFill>
        </p:spPr>
        <p:txBody>
          <a:bodyPr wrap="square" rtlCol="0">
            <a:spAutoFit/>
          </a:bodyPr>
          <a:lstStyle/>
          <a:p>
            <a:r>
              <a:rPr kumimoji="1" lang="ja-JP" altLang="en-US" sz="3200" dirty="0">
                <a:solidFill>
                  <a:schemeClr val="bg1"/>
                </a:solidFill>
                <a:latin typeface="UD デジタル 教科書体 NP" panose="02020400000000000000" pitchFamily="18" charset="-128"/>
                <a:ea typeface="UD デジタル 教科書体 NP" panose="02020400000000000000" pitchFamily="18" charset="-128"/>
              </a:rPr>
              <a:t>今日の</a:t>
            </a:r>
            <a:endParaRPr kumimoji="1" lang="en-US" altLang="ja-JP" sz="3200" dirty="0">
              <a:solidFill>
                <a:schemeClr val="bg1"/>
              </a:solidFill>
              <a:latin typeface="UD デジタル 教科書体 NP" panose="02020400000000000000" pitchFamily="18" charset="-128"/>
              <a:ea typeface="UD デジタル 教科書体 NP" panose="02020400000000000000" pitchFamily="18" charset="-128"/>
            </a:endParaRPr>
          </a:p>
          <a:p>
            <a:r>
              <a:rPr kumimoji="1" lang="ja-JP" altLang="en-US" sz="3200" dirty="0">
                <a:solidFill>
                  <a:schemeClr val="bg1"/>
                </a:solidFill>
                <a:latin typeface="UD デジタル 教科書体 NP" panose="02020400000000000000" pitchFamily="18" charset="-128"/>
                <a:ea typeface="UD デジタル 教科書体 NP" panose="02020400000000000000" pitchFamily="18" charset="-128"/>
              </a:rPr>
              <a:t>睡眠チャージ分</a:t>
            </a:r>
          </a:p>
        </p:txBody>
      </p:sp>
      <p:sp>
        <p:nvSpPr>
          <p:cNvPr id="12" name="テキスト ボックス 11">
            <a:extLst>
              <a:ext uri="{FF2B5EF4-FFF2-40B4-BE49-F238E27FC236}">
                <a16:creationId xmlns:a16="http://schemas.microsoft.com/office/drawing/2014/main" id="{56C3E1AB-EEB3-A335-5984-56142B6CAF92}"/>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23</a:t>
            </a:r>
          </a:p>
        </p:txBody>
      </p:sp>
    </p:spTree>
    <p:extLst>
      <p:ext uri="{BB962C8B-B14F-4D97-AF65-F5344CB8AC3E}">
        <p14:creationId xmlns:p14="http://schemas.microsoft.com/office/powerpoint/2010/main" val="98514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12"/>
                                        </p:tgtEl>
                                        <p:attrNameLst>
                                          <p:attrName>style.visibility</p:attrName>
                                        </p:attrNameLst>
                                      </p:cBhvr>
                                      <p:to>
                                        <p:strVal val="visible"/>
                                      </p:to>
                                    </p:set>
                                    <p:anim calcmode="lin" valueType="num">
                                      <p:cBhvr>
                                        <p:cTn id="7" dur="500" fill="hold"/>
                                        <p:tgtEl>
                                          <p:spTgt spid="4112"/>
                                        </p:tgtEl>
                                        <p:attrNameLst>
                                          <p:attrName>ppt_w</p:attrName>
                                        </p:attrNameLst>
                                      </p:cBhvr>
                                      <p:tavLst>
                                        <p:tav tm="0">
                                          <p:val>
                                            <p:fltVal val="0"/>
                                          </p:val>
                                        </p:tav>
                                        <p:tav tm="100000">
                                          <p:val>
                                            <p:strVal val="#ppt_w"/>
                                          </p:val>
                                        </p:tav>
                                      </p:tavLst>
                                    </p:anim>
                                    <p:anim calcmode="lin" valueType="num">
                                      <p:cBhvr>
                                        <p:cTn id="8" dur="500" fill="hold"/>
                                        <p:tgtEl>
                                          <p:spTgt spid="4112"/>
                                        </p:tgtEl>
                                        <p:attrNameLst>
                                          <p:attrName>ppt_h</p:attrName>
                                        </p:attrNameLst>
                                      </p:cBhvr>
                                      <p:tavLst>
                                        <p:tav tm="0">
                                          <p:val>
                                            <p:fltVal val="0"/>
                                          </p:val>
                                        </p:tav>
                                        <p:tav tm="100000">
                                          <p:val>
                                            <p:strVal val="#ppt_h"/>
                                          </p:val>
                                        </p:tav>
                                      </p:tavLst>
                                    </p:anim>
                                    <p:animEffect transition="in" filter="fade">
                                      <p:cBhvr>
                                        <p:cTn id="9" dur="500"/>
                                        <p:tgtEl>
                                          <p:spTgt spid="41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106"/>
                                        </p:tgtEl>
                                        <p:attrNameLst>
                                          <p:attrName>style.visibility</p:attrName>
                                        </p:attrNameLst>
                                      </p:cBhvr>
                                      <p:to>
                                        <p:strVal val="visible"/>
                                      </p:to>
                                    </p:set>
                                    <p:anim calcmode="lin" valueType="num">
                                      <p:cBhvr>
                                        <p:cTn id="13" dur="500" fill="hold"/>
                                        <p:tgtEl>
                                          <p:spTgt spid="4106"/>
                                        </p:tgtEl>
                                        <p:attrNameLst>
                                          <p:attrName>ppt_w</p:attrName>
                                        </p:attrNameLst>
                                      </p:cBhvr>
                                      <p:tavLst>
                                        <p:tav tm="0">
                                          <p:val>
                                            <p:fltVal val="0"/>
                                          </p:val>
                                        </p:tav>
                                        <p:tav tm="100000">
                                          <p:val>
                                            <p:strVal val="#ppt_w"/>
                                          </p:val>
                                        </p:tav>
                                      </p:tavLst>
                                    </p:anim>
                                    <p:anim calcmode="lin" valueType="num">
                                      <p:cBhvr>
                                        <p:cTn id="14" dur="500" fill="hold"/>
                                        <p:tgtEl>
                                          <p:spTgt spid="4106"/>
                                        </p:tgtEl>
                                        <p:attrNameLst>
                                          <p:attrName>ppt_h</p:attrName>
                                        </p:attrNameLst>
                                      </p:cBhvr>
                                      <p:tavLst>
                                        <p:tav tm="0">
                                          <p:val>
                                            <p:fltVal val="0"/>
                                          </p:val>
                                        </p:tav>
                                        <p:tav tm="100000">
                                          <p:val>
                                            <p:strVal val="#ppt_h"/>
                                          </p:val>
                                        </p:tav>
                                      </p:tavLst>
                                    </p:anim>
                                    <p:animEffect transition="in" filter="fade">
                                      <p:cBhvr>
                                        <p:cTn id="15" dur="500"/>
                                        <p:tgtEl>
                                          <p:spTgt spid="410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110"/>
                                        </p:tgtEl>
                                        <p:attrNameLst>
                                          <p:attrName>style.visibility</p:attrName>
                                        </p:attrNameLst>
                                      </p:cBhvr>
                                      <p:to>
                                        <p:strVal val="visible"/>
                                      </p:to>
                                    </p:set>
                                    <p:anim calcmode="lin" valueType="num">
                                      <p:cBhvr>
                                        <p:cTn id="19" dur="500" fill="hold"/>
                                        <p:tgtEl>
                                          <p:spTgt spid="4110"/>
                                        </p:tgtEl>
                                        <p:attrNameLst>
                                          <p:attrName>ppt_w</p:attrName>
                                        </p:attrNameLst>
                                      </p:cBhvr>
                                      <p:tavLst>
                                        <p:tav tm="0">
                                          <p:val>
                                            <p:fltVal val="0"/>
                                          </p:val>
                                        </p:tav>
                                        <p:tav tm="100000">
                                          <p:val>
                                            <p:strVal val="#ppt_w"/>
                                          </p:val>
                                        </p:tav>
                                      </p:tavLst>
                                    </p:anim>
                                    <p:anim calcmode="lin" valueType="num">
                                      <p:cBhvr>
                                        <p:cTn id="20" dur="500" fill="hold"/>
                                        <p:tgtEl>
                                          <p:spTgt spid="4110"/>
                                        </p:tgtEl>
                                        <p:attrNameLst>
                                          <p:attrName>ppt_h</p:attrName>
                                        </p:attrNameLst>
                                      </p:cBhvr>
                                      <p:tavLst>
                                        <p:tav tm="0">
                                          <p:val>
                                            <p:fltVal val="0"/>
                                          </p:val>
                                        </p:tav>
                                        <p:tav tm="100000">
                                          <p:val>
                                            <p:strVal val="#ppt_h"/>
                                          </p:val>
                                        </p:tav>
                                      </p:tavLst>
                                    </p:anim>
                                    <p:animEffect transition="in" filter="fade">
                                      <p:cBhvr>
                                        <p:cTn id="21" dur="500"/>
                                        <p:tgtEl>
                                          <p:spTgt spid="411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p:cTn id="25" dur="500" fill="hold"/>
                                        <p:tgtEl>
                                          <p:spTgt spid="4098"/>
                                        </p:tgtEl>
                                        <p:attrNameLst>
                                          <p:attrName>ppt_w</p:attrName>
                                        </p:attrNameLst>
                                      </p:cBhvr>
                                      <p:tavLst>
                                        <p:tav tm="0">
                                          <p:val>
                                            <p:fltVal val="0"/>
                                          </p:val>
                                        </p:tav>
                                        <p:tav tm="100000">
                                          <p:val>
                                            <p:strVal val="#ppt_w"/>
                                          </p:val>
                                        </p:tav>
                                      </p:tavLst>
                                    </p:anim>
                                    <p:anim calcmode="lin" valueType="num">
                                      <p:cBhvr>
                                        <p:cTn id="26" dur="500" fill="hold"/>
                                        <p:tgtEl>
                                          <p:spTgt spid="4098"/>
                                        </p:tgtEl>
                                        <p:attrNameLst>
                                          <p:attrName>ppt_h</p:attrName>
                                        </p:attrNameLst>
                                      </p:cBhvr>
                                      <p:tavLst>
                                        <p:tav tm="0">
                                          <p:val>
                                            <p:fltVal val="0"/>
                                          </p:val>
                                        </p:tav>
                                        <p:tav tm="100000">
                                          <p:val>
                                            <p:strVal val="#ppt_h"/>
                                          </p:val>
                                        </p:tav>
                                      </p:tavLst>
                                    </p:anim>
                                    <p:animEffect transition="in" filter="fade">
                                      <p:cBhvr>
                                        <p:cTn id="27" dur="500"/>
                                        <p:tgtEl>
                                          <p:spTgt spid="409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p:cTn id="31" dur="500" fill="hold"/>
                                        <p:tgtEl>
                                          <p:spTgt spid="4102"/>
                                        </p:tgtEl>
                                        <p:attrNameLst>
                                          <p:attrName>ppt_w</p:attrName>
                                        </p:attrNameLst>
                                      </p:cBhvr>
                                      <p:tavLst>
                                        <p:tav tm="0">
                                          <p:val>
                                            <p:fltVal val="0"/>
                                          </p:val>
                                        </p:tav>
                                        <p:tav tm="100000">
                                          <p:val>
                                            <p:strVal val="#ppt_w"/>
                                          </p:val>
                                        </p:tav>
                                      </p:tavLst>
                                    </p:anim>
                                    <p:anim calcmode="lin" valueType="num">
                                      <p:cBhvr>
                                        <p:cTn id="32" dur="500" fill="hold"/>
                                        <p:tgtEl>
                                          <p:spTgt spid="4102"/>
                                        </p:tgtEl>
                                        <p:attrNameLst>
                                          <p:attrName>ppt_h</p:attrName>
                                        </p:attrNameLst>
                                      </p:cBhvr>
                                      <p:tavLst>
                                        <p:tav tm="0">
                                          <p:val>
                                            <p:fltVal val="0"/>
                                          </p:val>
                                        </p:tav>
                                        <p:tav tm="100000">
                                          <p:val>
                                            <p:strVal val="#ppt_h"/>
                                          </p:val>
                                        </p:tav>
                                      </p:tavLst>
                                    </p:anim>
                                    <p:animEffect transition="in" filter="fade">
                                      <p:cBhvr>
                                        <p:cTn id="33"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24BE5D1-B200-2DC1-B1F4-1B1C6B1A73A5}"/>
              </a:ext>
            </a:extLst>
          </p:cNvPr>
          <p:cNvSpPr>
            <a:spLocks noGrp="1"/>
          </p:cNvSpPr>
          <p:nvPr>
            <p:ph idx="1"/>
          </p:nvPr>
        </p:nvSpPr>
        <p:spPr>
          <a:xfrm>
            <a:off x="234975" y="4844044"/>
            <a:ext cx="11917362" cy="1050680"/>
          </a:xfrm>
        </p:spPr>
        <p:txBody>
          <a:bodyPr>
            <a:normAutofit/>
          </a:bodyPr>
          <a:lstStyle/>
          <a:p>
            <a:pPr marL="0" indent="0">
              <a:buNone/>
            </a:pPr>
            <a:r>
              <a:rPr kumimoji="1" lang="en-US" altLang="ja-JP" sz="4000" dirty="0">
                <a:solidFill>
                  <a:srgbClr val="333300"/>
                </a:solidFill>
                <a:latin typeface="UD デジタル 教科書体 NP" panose="02020400000000000000" pitchFamily="18" charset="-128"/>
                <a:ea typeface="UD デジタル 教科書体 NP" panose="02020400000000000000" pitchFamily="18" charset="-128"/>
              </a:rPr>
              <a:t>T</a:t>
            </a:r>
            <a:r>
              <a:rPr kumimoji="1" lang="ja-JP" altLang="en-US" sz="4000" dirty="0">
                <a:solidFill>
                  <a:srgbClr val="333300"/>
                </a:solidFill>
                <a:latin typeface="UD デジタル 教科書体 NP" panose="02020400000000000000" pitchFamily="18" charset="-128"/>
                <a:ea typeface="UD デジタル 教科書体 NP" panose="02020400000000000000" pitchFamily="18" charset="-128"/>
              </a:rPr>
              <a:t>８　</a:t>
            </a:r>
            <a:r>
              <a:rPr kumimoji="1" lang="en-US" altLang="ja-JP" sz="3600" dirty="0">
                <a:solidFill>
                  <a:srgbClr val="333300"/>
                </a:solidFill>
                <a:latin typeface="UD デジタル 教科書体 NP" panose="02020400000000000000" pitchFamily="18" charset="-128"/>
                <a:ea typeface="UD デジタル 教科書体 NP" panose="02020400000000000000" pitchFamily="18" charset="-128"/>
              </a:rPr>
              <a:t>5</a:t>
            </a:r>
            <a:r>
              <a:rPr kumimoji="1" lang="ja-JP" altLang="en-US" sz="3600" dirty="0">
                <a:solidFill>
                  <a:srgbClr val="333300"/>
                </a:solidFill>
                <a:latin typeface="UD デジタル 教科書体 NP" panose="02020400000000000000" pitchFamily="18" charset="-128"/>
                <a:ea typeface="UD デジタル 教科書体 NP" panose="02020400000000000000" pitchFamily="18" charset="-128"/>
              </a:rPr>
              <a:t>時間の睡眠負債、</a:t>
            </a:r>
            <a:r>
              <a:rPr kumimoji="1" lang="ja-JP" altLang="en-US" sz="4000" b="1" dirty="0">
                <a:solidFill>
                  <a:srgbClr val="333300"/>
                </a:solidFill>
                <a:latin typeface="UD デジタル 教科書体 NP" panose="02020400000000000000" pitchFamily="18" charset="-128"/>
                <a:ea typeface="UD デジタル 教科書体 NP" panose="02020400000000000000" pitchFamily="18" charset="-128"/>
              </a:rPr>
              <a:t>一括返済可能？</a:t>
            </a:r>
            <a:endParaRPr kumimoji="1" lang="en-US" altLang="ja-JP" sz="4000" b="1" dirty="0">
              <a:solidFill>
                <a:srgbClr val="333300"/>
              </a:solidFill>
              <a:latin typeface="UD デジタル 教科書体 NP" panose="02020400000000000000" pitchFamily="18" charset="-128"/>
              <a:ea typeface="UD デジタル 教科書体 NP" panose="02020400000000000000" pitchFamily="18" charset="-128"/>
            </a:endParaRPr>
          </a:p>
        </p:txBody>
      </p:sp>
      <p:sp>
        <p:nvSpPr>
          <p:cNvPr id="4" name="テキスト ボックス 3">
            <a:extLst>
              <a:ext uri="{FF2B5EF4-FFF2-40B4-BE49-F238E27FC236}">
                <a16:creationId xmlns:a16="http://schemas.microsoft.com/office/drawing/2014/main" id="{9395B0D2-E002-6EF1-5D39-70B128B7E3D3}"/>
              </a:ext>
            </a:extLst>
          </p:cNvPr>
          <p:cNvSpPr txBox="1"/>
          <p:nvPr/>
        </p:nvSpPr>
        <p:spPr>
          <a:xfrm>
            <a:off x="812800" y="278972"/>
            <a:ext cx="10566400" cy="1015663"/>
          </a:xfrm>
          <a:prstGeom prst="rect">
            <a:avLst/>
          </a:prstGeom>
          <a:noFill/>
        </p:spPr>
        <p:txBody>
          <a:bodyPr wrap="square" rtlCol="0">
            <a:spAutoFit/>
          </a:bodyPr>
          <a:lstStyle/>
          <a:p>
            <a:r>
              <a:rPr kumimoji="1" lang="en-US" altLang="ja-JP" sz="6000" b="1" dirty="0">
                <a:solidFill>
                  <a:srgbClr val="333300"/>
                </a:solidFill>
                <a:latin typeface="UD デジタル 教科書体 NP" panose="02020400000000000000" pitchFamily="18" charset="-128"/>
                <a:ea typeface="UD デジタル 教科書体 NP" panose="02020400000000000000" pitchFamily="18" charset="-128"/>
              </a:rPr>
              <a:t>Thinking</a:t>
            </a: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en-US" altLang="ja-JP" sz="6000" b="1" dirty="0">
                <a:solidFill>
                  <a:srgbClr val="333300"/>
                </a:solidFill>
                <a:latin typeface="UD デジタル 教科書体 NP" panose="02020400000000000000" pitchFamily="18" charset="-128"/>
                <a:ea typeface="UD デジタル 教科書体 NP" panose="02020400000000000000" pitchFamily="18" charset="-128"/>
              </a:rPr>
              <a:t>time</a:t>
            </a: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④♪</a:t>
            </a:r>
          </a:p>
        </p:txBody>
      </p:sp>
      <p:sp>
        <p:nvSpPr>
          <p:cNvPr id="5" name="テキスト ボックス 4">
            <a:extLst>
              <a:ext uri="{FF2B5EF4-FFF2-40B4-BE49-F238E27FC236}">
                <a16:creationId xmlns:a16="http://schemas.microsoft.com/office/drawing/2014/main" id="{67FA0B4B-A90C-3E3C-3DBD-80C8F29C6CE4}"/>
              </a:ext>
            </a:extLst>
          </p:cNvPr>
          <p:cNvSpPr txBox="1"/>
          <p:nvPr/>
        </p:nvSpPr>
        <p:spPr>
          <a:xfrm>
            <a:off x="195313" y="1557966"/>
            <a:ext cx="11700797" cy="1323439"/>
          </a:xfrm>
          <a:prstGeom prst="rect">
            <a:avLst/>
          </a:prstGeom>
          <a:noFill/>
        </p:spPr>
        <p:txBody>
          <a:bodyPr wrap="square">
            <a:spAutoFit/>
          </a:bodyPr>
          <a:lstStyle/>
          <a:p>
            <a:pPr marL="0" indent="0">
              <a:buNone/>
            </a:pPr>
            <a:r>
              <a:rPr kumimoji="1" lang="en-US" altLang="ja-JP" sz="4000" dirty="0">
                <a:solidFill>
                  <a:srgbClr val="333300"/>
                </a:solidFill>
                <a:latin typeface="UD デジタル 教科書体 NP" panose="02020400000000000000" pitchFamily="18" charset="-128"/>
                <a:ea typeface="UD デジタル 教科書体 NP" panose="02020400000000000000" pitchFamily="18" charset="-128"/>
              </a:rPr>
              <a:t>T</a:t>
            </a:r>
            <a:r>
              <a:rPr kumimoji="1" lang="ja-JP" altLang="en-US" sz="4000" dirty="0">
                <a:solidFill>
                  <a:srgbClr val="333300"/>
                </a:solidFill>
                <a:latin typeface="UD デジタル 教科書体 NP" panose="02020400000000000000" pitchFamily="18" charset="-128"/>
                <a:ea typeface="UD デジタル 教科書体 NP" panose="02020400000000000000" pitchFamily="18" charset="-128"/>
              </a:rPr>
              <a:t>６　</a:t>
            </a: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睡眠</a:t>
            </a:r>
            <a:r>
              <a:rPr kumimoji="1" lang="en-US" altLang="ja-JP" sz="3200" dirty="0">
                <a:solidFill>
                  <a:srgbClr val="333300"/>
                </a:solidFill>
                <a:latin typeface="UD デジタル 教科書体 NP" panose="02020400000000000000" pitchFamily="18" charset="-128"/>
                <a:ea typeface="UD デジタル 教科書体 NP" panose="02020400000000000000" pitchFamily="18" charset="-128"/>
              </a:rPr>
              <a:t>(</a:t>
            </a: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時間</a:t>
            </a:r>
            <a:r>
              <a:rPr kumimoji="1" lang="en-US" altLang="ja-JP" sz="3200" dirty="0">
                <a:solidFill>
                  <a:srgbClr val="333300"/>
                </a:solidFill>
                <a:latin typeface="UD デジタル 教科書体 NP" panose="02020400000000000000" pitchFamily="18" charset="-128"/>
                <a:ea typeface="UD デジタル 教科書体 NP" panose="02020400000000000000" pitchFamily="18" charset="-128"/>
              </a:rPr>
              <a:t>)</a:t>
            </a: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不足は</a:t>
            </a:r>
            <a:r>
              <a:rPr kumimoji="1" lang="ja-JP" altLang="en-US" sz="4000" dirty="0">
                <a:solidFill>
                  <a:srgbClr val="333300"/>
                </a:solidFill>
                <a:latin typeface="UD デジタル 教科書体 NP" panose="02020400000000000000" pitchFamily="18" charset="-128"/>
                <a:ea typeface="UD デジタル 教科書体 NP" panose="02020400000000000000" pitchFamily="18" charset="-128"/>
              </a:rPr>
              <a:t>、</a:t>
            </a:r>
            <a:endParaRPr kumimoji="1" lang="en-US" altLang="ja-JP" sz="4000" dirty="0">
              <a:solidFill>
                <a:srgbClr val="333300"/>
              </a:solidFill>
              <a:latin typeface="UD デジタル 教科書体 NP" panose="02020400000000000000" pitchFamily="18" charset="-128"/>
              <a:ea typeface="UD デジタル 教科書体 NP" panose="02020400000000000000" pitchFamily="18" charset="-128"/>
            </a:endParaRPr>
          </a:p>
          <a:p>
            <a:pPr marL="0" indent="0">
              <a:buNone/>
            </a:pPr>
            <a:r>
              <a:rPr kumimoji="1" lang="ja-JP" altLang="en-US" sz="4000" b="1" dirty="0">
                <a:solidFill>
                  <a:srgbClr val="333300"/>
                </a:solidFill>
                <a:latin typeface="UD デジタル 教科書体 NP" panose="02020400000000000000" pitchFamily="18" charset="-128"/>
                <a:ea typeface="UD デジタル 教科書体 NP" panose="02020400000000000000" pitchFamily="18" charset="-128"/>
              </a:rPr>
              <a:t>　　　質</a:t>
            </a:r>
            <a:r>
              <a:rPr kumimoji="1" lang="ja-JP" altLang="en-US" sz="4000" dirty="0">
                <a:solidFill>
                  <a:srgbClr val="333300"/>
                </a:solidFill>
                <a:latin typeface="UD デジタル 教科書体 NP" panose="02020400000000000000" pitchFamily="18" charset="-128"/>
                <a:ea typeface="UD デジタル 教科書体 NP" panose="02020400000000000000" pitchFamily="18" charset="-128"/>
              </a:rPr>
              <a:t>では</a:t>
            </a:r>
            <a:r>
              <a:rPr kumimoji="1" lang="ja-JP" altLang="en-US" sz="4000" b="1" dirty="0">
                <a:solidFill>
                  <a:srgbClr val="333300"/>
                </a:solidFill>
                <a:latin typeface="UD デジタル 教科書体 NP" panose="02020400000000000000" pitchFamily="18" charset="-128"/>
                <a:ea typeface="UD デジタル 教科書体 NP" panose="02020400000000000000" pitchFamily="18" charset="-128"/>
              </a:rPr>
              <a:t>カバーできる？</a:t>
            </a:r>
            <a:endParaRPr kumimoji="1" lang="en-US" altLang="ja-JP" sz="4400" dirty="0">
              <a:solidFill>
                <a:srgbClr val="333300"/>
              </a:solidFill>
              <a:latin typeface="UD デジタル 教科書体 NP" panose="02020400000000000000" pitchFamily="18" charset="-128"/>
              <a:ea typeface="UD デジタル 教科書体 NP" panose="02020400000000000000" pitchFamily="18" charset="-128"/>
            </a:endParaRPr>
          </a:p>
        </p:txBody>
      </p:sp>
      <p:sp>
        <p:nvSpPr>
          <p:cNvPr id="7" name="テキスト ボックス 6">
            <a:extLst>
              <a:ext uri="{FF2B5EF4-FFF2-40B4-BE49-F238E27FC236}">
                <a16:creationId xmlns:a16="http://schemas.microsoft.com/office/drawing/2014/main" id="{B630D4A5-5BD1-4534-E916-0A50AB33E604}"/>
              </a:ext>
            </a:extLst>
          </p:cNvPr>
          <p:cNvSpPr txBox="1"/>
          <p:nvPr/>
        </p:nvSpPr>
        <p:spPr>
          <a:xfrm>
            <a:off x="195313" y="3429000"/>
            <a:ext cx="11996687" cy="769441"/>
          </a:xfrm>
          <a:prstGeom prst="rect">
            <a:avLst/>
          </a:prstGeom>
          <a:noFill/>
        </p:spPr>
        <p:txBody>
          <a:bodyPr wrap="square">
            <a:spAutoFit/>
          </a:bodyPr>
          <a:lstStyle/>
          <a:p>
            <a:pPr marL="0" indent="0">
              <a:buNone/>
            </a:pPr>
            <a:r>
              <a:rPr kumimoji="1" lang="en-US" altLang="ja-JP" sz="4000" dirty="0">
                <a:solidFill>
                  <a:srgbClr val="333300"/>
                </a:solidFill>
                <a:latin typeface="UD デジタル 教科書体 NP" panose="02020400000000000000" pitchFamily="18" charset="-128"/>
                <a:ea typeface="UD デジタル 教科書体 NP" panose="02020400000000000000" pitchFamily="18" charset="-128"/>
              </a:rPr>
              <a:t>T</a:t>
            </a:r>
            <a:r>
              <a:rPr kumimoji="1" lang="ja-JP" altLang="en-US" sz="4000" dirty="0">
                <a:solidFill>
                  <a:srgbClr val="333300"/>
                </a:solidFill>
                <a:latin typeface="UD デジタル 教科書体 NP" panose="02020400000000000000" pitchFamily="18" charset="-128"/>
                <a:ea typeface="UD デジタル 教科書体 NP" panose="02020400000000000000" pitchFamily="18" charset="-128"/>
              </a:rPr>
              <a:t>７</a:t>
            </a:r>
            <a:r>
              <a:rPr kumimoji="1" lang="ja-JP" altLang="en-US" sz="4400"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ja-JP" altLang="en-US" sz="3600" dirty="0">
                <a:solidFill>
                  <a:srgbClr val="333300"/>
                </a:solidFill>
                <a:latin typeface="UD デジタル 教科書体 NP" panose="02020400000000000000" pitchFamily="18" charset="-128"/>
                <a:ea typeface="UD デジタル 教科書体 NP" panose="02020400000000000000" pitchFamily="18" charset="-128"/>
              </a:rPr>
              <a:t>週末の寝だめは効果有り？</a:t>
            </a:r>
            <a:endParaRPr kumimoji="1" lang="en-US" altLang="ja-JP" sz="4400" dirty="0">
              <a:solidFill>
                <a:srgbClr val="333300"/>
              </a:solidFill>
              <a:latin typeface="UD デジタル 教科書体 NP" panose="02020400000000000000" pitchFamily="18" charset="-128"/>
              <a:ea typeface="UD デジタル 教科書体 NP" panose="02020400000000000000" pitchFamily="18" charset="-128"/>
            </a:endParaRPr>
          </a:p>
        </p:txBody>
      </p:sp>
      <p:pic>
        <p:nvPicPr>
          <p:cNvPr id="6" name="図 5">
            <a:extLst>
              <a:ext uri="{FF2B5EF4-FFF2-40B4-BE49-F238E27FC236}">
                <a16:creationId xmlns:a16="http://schemas.microsoft.com/office/drawing/2014/main" id="{D0BEA67F-4EA9-602F-ACFA-559F34D660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3669" y="3516055"/>
            <a:ext cx="1129153" cy="1291207"/>
          </a:xfrm>
          <a:prstGeom prst="rect">
            <a:avLst/>
          </a:prstGeom>
        </p:spPr>
      </p:pic>
      <p:pic>
        <p:nvPicPr>
          <p:cNvPr id="9" name="図 8">
            <a:extLst>
              <a:ext uri="{FF2B5EF4-FFF2-40B4-BE49-F238E27FC236}">
                <a16:creationId xmlns:a16="http://schemas.microsoft.com/office/drawing/2014/main" id="{7591E0D9-7EDD-510F-F6B0-F8486A4E48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68101" y="1620169"/>
            <a:ext cx="1131646" cy="1321383"/>
          </a:xfrm>
          <a:prstGeom prst="rect">
            <a:avLst/>
          </a:prstGeom>
        </p:spPr>
      </p:pic>
      <p:sp>
        <p:nvSpPr>
          <p:cNvPr id="12" name="吹き出し: 角を丸めた四角形 11">
            <a:extLst>
              <a:ext uri="{FF2B5EF4-FFF2-40B4-BE49-F238E27FC236}">
                <a16:creationId xmlns:a16="http://schemas.microsoft.com/office/drawing/2014/main" id="{984B04AE-A5BE-6A48-AEF5-73E868311DD7}"/>
              </a:ext>
            </a:extLst>
          </p:cNvPr>
          <p:cNvSpPr/>
          <p:nvPr/>
        </p:nvSpPr>
        <p:spPr>
          <a:xfrm>
            <a:off x="7283669" y="1294635"/>
            <a:ext cx="2856018" cy="1256889"/>
          </a:xfrm>
          <a:prstGeom prst="wedgeRoundRectCallout">
            <a:avLst>
              <a:gd name="adj1" fmla="val 59135"/>
              <a:gd name="adj2" fmla="val 59991"/>
              <a:gd name="adj3" fmla="val 16667"/>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bg1"/>
                </a:solidFill>
                <a:latin typeface="UD デジタル 教科書体 NP" panose="02020400000000000000" pitchFamily="18" charset="-128"/>
                <a:ea typeface="UD デジタル 教科書体 NP" panose="02020400000000000000" pitchFamily="18" charset="-128"/>
              </a:rPr>
              <a:t>短時間でもぐっする眠れていればバッチリよ！</a:t>
            </a:r>
          </a:p>
        </p:txBody>
      </p:sp>
      <p:sp>
        <p:nvSpPr>
          <p:cNvPr id="13" name="吹き出し: 角を丸めた四角形 12">
            <a:extLst>
              <a:ext uri="{FF2B5EF4-FFF2-40B4-BE49-F238E27FC236}">
                <a16:creationId xmlns:a16="http://schemas.microsoft.com/office/drawing/2014/main" id="{9A5ADC4A-536D-97C1-660A-BAD0F070A719}"/>
              </a:ext>
            </a:extLst>
          </p:cNvPr>
          <p:cNvSpPr/>
          <p:nvPr/>
        </p:nvSpPr>
        <p:spPr>
          <a:xfrm>
            <a:off x="9040092" y="3348151"/>
            <a:ext cx="2856018" cy="1256889"/>
          </a:xfrm>
          <a:prstGeom prst="wedgeRoundRectCallout">
            <a:avLst>
              <a:gd name="adj1" fmla="val -65067"/>
              <a:gd name="adj2" fmla="val 31141"/>
              <a:gd name="adj3" fmla="val 16667"/>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bg1"/>
                </a:solidFill>
                <a:latin typeface="UD デジタル 教科書体 NP" panose="02020400000000000000" pitchFamily="18" charset="-128"/>
                <a:ea typeface="UD デジタル 教科書体 NP" panose="02020400000000000000" pitchFamily="18" charset="-128"/>
              </a:rPr>
              <a:t>なんてったって</a:t>
            </a:r>
            <a:endParaRPr kumimoji="1" lang="en-US" altLang="ja-JP" sz="2400" dirty="0">
              <a:solidFill>
                <a:schemeClr val="bg1"/>
              </a:solidFill>
              <a:latin typeface="UD デジタル 教科書体 NP" panose="02020400000000000000" pitchFamily="18" charset="-128"/>
              <a:ea typeface="UD デジタル 教科書体 NP" panose="02020400000000000000" pitchFamily="18" charset="-128"/>
            </a:endParaRPr>
          </a:p>
          <a:p>
            <a:pPr algn="ctr"/>
            <a:r>
              <a:rPr kumimoji="1" lang="ja-JP" altLang="en-US" sz="2400" dirty="0">
                <a:solidFill>
                  <a:schemeClr val="bg1"/>
                </a:solidFill>
                <a:latin typeface="UD デジタル 教科書体 NP" panose="02020400000000000000" pitchFamily="18" charset="-128"/>
                <a:ea typeface="UD デジタル 教科書体 NP" panose="02020400000000000000" pitchFamily="18" charset="-128"/>
              </a:rPr>
              <a:t>休日の二度寝は</a:t>
            </a:r>
            <a:endParaRPr kumimoji="1" lang="en-US" altLang="ja-JP" sz="2400" dirty="0">
              <a:solidFill>
                <a:schemeClr val="bg1"/>
              </a:solidFill>
              <a:latin typeface="UD デジタル 教科書体 NP" panose="02020400000000000000" pitchFamily="18" charset="-128"/>
              <a:ea typeface="UD デジタル 教科書体 NP" panose="02020400000000000000" pitchFamily="18" charset="-128"/>
            </a:endParaRPr>
          </a:p>
          <a:p>
            <a:pPr algn="ctr"/>
            <a:r>
              <a:rPr kumimoji="1" lang="ja-JP" altLang="en-US" sz="2400" dirty="0">
                <a:solidFill>
                  <a:schemeClr val="bg1"/>
                </a:solidFill>
                <a:latin typeface="UD デジタル 教科書体 NP" panose="02020400000000000000" pitchFamily="18" charset="-128"/>
                <a:ea typeface="UD デジタル 教科書体 NP" panose="02020400000000000000" pitchFamily="18" charset="-128"/>
              </a:rPr>
              <a:t>サイコー！</a:t>
            </a:r>
          </a:p>
        </p:txBody>
      </p:sp>
      <p:pic>
        <p:nvPicPr>
          <p:cNvPr id="15" name="図 14">
            <a:extLst>
              <a:ext uri="{FF2B5EF4-FFF2-40B4-BE49-F238E27FC236}">
                <a16:creationId xmlns:a16="http://schemas.microsoft.com/office/drawing/2014/main" id="{A7922A59-D6DC-C232-E766-21AD5F1B0A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3350" y="5637567"/>
            <a:ext cx="1246489" cy="1153993"/>
          </a:xfrm>
          <a:prstGeom prst="rect">
            <a:avLst/>
          </a:prstGeom>
        </p:spPr>
      </p:pic>
      <p:sp>
        <p:nvSpPr>
          <p:cNvPr id="16" name="吹き出し: 角を丸めた四角形 15">
            <a:extLst>
              <a:ext uri="{FF2B5EF4-FFF2-40B4-BE49-F238E27FC236}">
                <a16:creationId xmlns:a16="http://schemas.microsoft.com/office/drawing/2014/main" id="{018D96BD-7BF0-BAF9-0B2D-FC0DE25AA5BE}"/>
              </a:ext>
            </a:extLst>
          </p:cNvPr>
          <p:cNvSpPr/>
          <p:nvPr/>
        </p:nvSpPr>
        <p:spPr>
          <a:xfrm>
            <a:off x="9099929" y="5369384"/>
            <a:ext cx="2736344" cy="1256889"/>
          </a:xfrm>
          <a:prstGeom prst="wedgeRoundRectCallout">
            <a:avLst>
              <a:gd name="adj1" fmla="val -65067"/>
              <a:gd name="adj2" fmla="val 31141"/>
              <a:gd name="adj3" fmla="val 16667"/>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bg1"/>
                </a:solidFill>
                <a:latin typeface="UD デジタル 教科書体 NP" panose="02020400000000000000" pitchFamily="18" charset="-128"/>
                <a:ea typeface="UD デジタル 教科書体 NP" panose="02020400000000000000" pitchFamily="18" charset="-128"/>
              </a:rPr>
              <a:t>さすがに一度に</a:t>
            </a:r>
            <a:endParaRPr kumimoji="1" lang="en-US" altLang="ja-JP" sz="2400" dirty="0">
              <a:solidFill>
                <a:schemeClr val="bg1"/>
              </a:solidFill>
              <a:latin typeface="UD デジタル 教科書体 NP" panose="02020400000000000000" pitchFamily="18" charset="-128"/>
              <a:ea typeface="UD デジタル 教科書体 NP" panose="02020400000000000000" pitchFamily="18" charset="-128"/>
            </a:endParaRPr>
          </a:p>
          <a:p>
            <a:pPr algn="ctr"/>
            <a:r>
              <a:rPr kumimoji="1" lang="ja-JP" altLang="en-US" sz="2400" dirty="0">
                <a:solidFill>
                  <a:schemeClr val="bg1"/>
                </a:solidFill>
                <a:latin typeface="UD デジタル 教科書体 NP" panose="02020400000000000000" pitchFamily="18" charset="-128"/>
                <a:ea typeface="UD デジタル 教科書体 NP" panose="02020400000000000000" pitchFamily="18" charset="-128"/>
              </a:rPr>
              <a:t>５時間は</a:t>
            </a:r>
            <a:endParaRPr kumimoji="1" lang="en-US" altLang="ja-JP" sz="2400" dirty="0">
              <a:solidFill>
                <a:schemeClr val="bg1"/>
              </a:solidFill>
              <a:latin typeface="UD デジタル 教科書体 NP" panose="02020400000000000000" pitchFamily="18" charset="-128"/>
              <a:ea typeface="UD デジタル 教科書体 NP" panose="02020400000000000000" pitchFamily="18" charset="-128"/>
            </a:endParaRPr>
          </a:p>
          <a:p>
            <a:pPr algn="ctr"/>
            <a:r>
              <a:rPr kumimoji="1" lang="ja-JP" altLang="en-US" sz="2400" dirty="0">
                <a:solidFill>
                  <a:schemeClr val="bg1"/>
                </a:solidFill>
                <a:latin typeface="UD デジタル 教科書体 NP" panose="02020400000000000000" pitchFamily="18" charset="-128"/>
                <a:ea typeface="UD デジタル 教科書体 NP" panose="02020400000000000000" pitchFamily="18" charset="-128"/>
              </a:rPr>
              <a:t>キビシイわね</a:t>
            </a:r>
          </a:p>
        </p:txBody>
      </p:sp>
      <p:sp>
        <p:nvSpPr>
          <p:cNvPr id="14" name="テキスト ボックス 13">
            <a:extLst>
              <a:ext uri="{FF2B5EF4-FFF2-40B4-BE49-F238E27FC236}">
                <a16:creationId xmlns:a16="http://schemas.microsoft.com/office/drawing/2014/main" id="{91B0F5A1-B366-B49B-057F-EB01C0CD31D9}"/>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24</a:t>
            </a:r>
          </a:p>
        </p:txBody>
      </p:sp>
    </p:spTree>
    <p:extLst>
      <p:ext uri="{BB962C8B-B14F-4D97-AF65-F5344CB8AC3E}">
        <p14:creationId xmlns:p14="http://schemas.microsoft.com/office/powerpoint/2010/main" val="196058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24BE5D1-B200-2DC1-B1F4-1B1C6B1A73A5}"/>
              </a:ext>
            </a:extLst>
          </p:cNvPr>
          <p:cNvSpPr>
            <a:spLocks noGrp="1"/>
          </p:cNvSpPr>
          <p:nvPr>
            <p:ph idx="1"/>
          </p:nvPr>
        </p:nvSpPr>
        <p:spPr>
          <a:xfrm>
            <a:off x="195313" y="4725522"/>
            <a:ext cx="11917362" cy="1853506"/>
          </a:xfrm>
        </p:spPr>
        <p:txBody>
          <a:bodyPr>
            <a:normAutofit/>
          </a:bodyPr>
          <a:lstStyle/>
          <a:p>
            <a:pPr marL="0" indent="0">
              <a:buNone/>
            </a:pPr>
            <a:r>
              <a:rPr kumimoji="1" lang="en-US" altLang="ja-JP" sz="3600" dirty="0">
                <a:solidFill>
                  <a:srgbClr val="333300"/>
                </a:solidFill>
                <a:latin typeface="UD デジタル 教科書体 NP" panose="02020400000000000000" pitchFamily="18" charset="-128"/>
                <a:ea typeface="UD デジタル 教科書体 NP" panose="02020400000000000000" pitchFamily="18" charset="-128"/>
              </a:rPr>
              <a:t>T</a:t>
            </a:r>
            <a:r>
              <a:rPr kumimoji="1" lang="ja-JP" altLang="en-US" sz="3600" dirty="0">
                <a:solidFill>
                  <a:srgbClr val="333300"/>
                </a:solidFill>
                <a:latin typeface="UD デジタル 教科書体 NP" panose="02020400000000000000" pitchFamily="18" charset="-128"/>
                <a:ea typeface="UD デジタル 教科書体 NP" panose="02020400000000000000" pitchFamily="18" charset="-128"/>
              </a:rPr>
              <a:t>８　</a:t>
            </a:r>
            <a:r>
              <a:rPr kumimoji="1" lang="en-US" altLang="ja-JP" sz="3200" dirty="0">
                <a:solidFill>
                  <a:srgbClr val="333300"/>
                </a:solidFill>
                <a:latin typeface="UD デジタル 教科書体 NP" panose="02020400000000000000" pitchFamily="18" charset="-128"/>
                <a:ea typeface="UD デジタル 教科書体 NP" panose="02020400000000000000" pitchFamily="18" charset="-128"/>
              </a:rPr>
              <a:t>5</a:t>
            </a: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時間の睡眠負債は</a:t>
            </a:r>
            <a:r>
              <a:rPr kumimoji="1" lang="ja-JP" altLang="en-US" sz="3600" b="1" dirty="0">
                <a:solidFill>
                  <a:srgbClr val="333300"/>
                </a:solidFill>
                <a:latin typeface="UD デジタル 教科書体 NP" panose="02020400000000000000" pitchFamily="18" charset="-128"/>
                <a:ea typeface="UD デジタル 教科書体 NP" panose="02020400000000000000" pitchFamily="18" charset="-128"/>
              </a:rPr>
              <a:t>一括返済できません</a:t>
            </a:r>
            <a:endParaRPr kumimoji="1" lang="en-US" altLang="ja-JP" sz="3600" b="1" dirty="0">
              <a:solidFill>
                <a:srgbClr val="333300"/>
              </a:solidFill>
              <a:latin typeface="UD デジタル 教科書体 NP" panose="02020400000000000000" pitchFamily="18" charset="-128"/>
              <a:ea typeface="UD デジタル 教科書体 NP" panose="02020400000000000000" pitchFamily="18" charset="-128"/>
            </a:endParaRPr>
          </a:p>
          <a:p>
            <a:pPr marL="0" indent="0">
              <a:spcBef>
                <a:spcPts val="0"/>
              </a:spcBef>
              <a:spcAft>
                <a:spcPts val="0"/>
              </a:spcAft>
              <a:buNone/>
            </a:pPr>
            <a:r>
              <a:rPr kumimoji="1" lang="ja-JP" altLang="en-US" sz="3600" dirty="0">
                <a:solidFill>
                  <a:srgbClr val="333300"/>
                </a:solidFill>
                <a:latin typeface="UD デジタル 教科書体 NP" panose="02020400000000000000" pitchFamily="18" charset="-128"/>
                <a:ea typeface="UD デジタル 教科書体 NP" panose="02020400000000000000" pitchFamily="18" charset="-128"/>
              </a:rPr>
              <a:t>　　</a:t>
            </a:r>
            <a:r>
              <a:rPr lang="ja-JP" altLang="en-US" sz="3600"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ja-JP" altLang="en-US" sz="3600" dirty="0">
                <a:solidFill>
                  <a:srgbClr val="333300"/>
                </a:solidFill>
                <a:latin typeface="UD デジタル 教科書体 NP" panose="02020400000000000000" pitchFamily="18" charset="-128"/>
                <a:ea typeface="UD デジタル 教科書体 NP" panose="02020400000000000000" pitchFamily="18" charset="-128"/>
              </a:rPr>
              <a:t>＊</a:t>
            </a:r>
            <a:r>
              <a:rPr kumimoji="1" lang="ja-JP" altLang="en-US" sz="3600" b="1" dirty="0">
                <a:solidFill>
                  <a:srgbClr val="FF0000"/>
                </a:solidFill>
                <a:latin typeface="UD デジタル 教科書体 NP" panose="02020400000000000000" pitchFamily="18" charset="-128"/>
                <a:ea typeface="UD デジタル 教科書体 NP" panose="02020400000000000000" pitchFamily="18" charset="-128"/>
              </a:rPr>
              <a:t>利子</a:t>
            </a:r>
            <a:r>
              <a:rPr kumimoji="1" lang="ja-JP" altLang="en-US" sz="3600" dirty="0">
                <a:solidFill>
                  <a:srgbClr val="333300"/>
                </a:solidFill>
                <a:latin typeface="UD デジタル 教科書体 NP" panose="02020400000000000000" pitchFamily="18" charset="-128"/>
                <a:ea typeface="UD デジタル 教科書体 NP" panose="02020400000000000000" pitchFamily="18" charset="-128"/>
              </a:rPr>
              <a:t>が付きます</a:t>
            </a:r>
            <a:endParaRPr kumimoji="1" lang="en-US" altLang="ja-JP" sz="3600" b="1" dirty="0">
              <a:solidFill>
                <a:srgbClr val="333300"/>
              </a:solidFill>
              <a:latin typeface="UD デジタル 教科書体 NP" panose="02020400000000000000" pitchFamily="18" charset="-128"/>
              <a:ea typeface="UD デジタル 教科書体 NP" panose="02020400000000000000" pitchFamily="18" charset="-128"/>
            </a:endParaRPr>
          </a:p>
        </p:txBody>
      </p:sp>
      <p:sp>
        <p:nvSpPr>
          <p:cNvPr id="4" name="テキスト ボックス 3">
            <a:extLst>
              <a:ext uri="{FF2B5EF4-FFF2-40B4-BE49-F238E27FC236}">
                <a16:creationId xmlns:a16="http://schemas.microsoft.com/office/drawing/2014/main" id="{9395B0D2-E002-6EF1-5D39-70B128B7E3D3}"/>
              </a:ext>
            </a:extLst>
          </p:cNvPr>
          <p:cNvSpPr txBox="1"/>
          <p:nvPr/>
        </p:nvSpPr>
        <p:spPr>
          <a:xfrm>
            <a:off x="812800" y="278972"/>
            <a:ext cx="10566400" cy="1015663"/>
          </a:xfrm>
          <a:prstGeom prst="rect">
            <a:avLst/>
          </a:prstGeom>
          <a:noFill/>
        </p:spPr>
        <p:txBody>
          <a:bodyPr wrap="square" rtlCol="0">
            <a:spAutoFit/>
          </a:bodyPr>
          <a:lstStyle/>
          <a:p>
            <a:r>
              <a:rPr kumimoji="1" lang="en-US" altLang="ja-JP" sz="6000" b="1" dirty="0">
                <a:solidFill>
                  <a:srgbClr val="333300"/>
                </a:solidFill>
                <a:latin typeface="UD デジタル 教科書体 NP" panose="02020400000000000000" pitchFamily="18" charset="-128"/>
                <a:ea typeface="UD デジタル 教科書体 NP" panose="02020400000000000000" pitchFamily="18" charset="-128"/>
              </a:rPr>
              <a:t>Thinking</a:t>
            </a: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en-US" altLang="ja-JP" sz="6000" b="1" dirty="0">
                <a:solidFill>
                  <a:srgbClr val="333300"/>
                </a:solidFill>
                <a:latin typeface="UD デジタル 教科書体 NP" panose="02020400000000000000" pitchFamily="18" charset="-128"/>
                <a:ea typeface="UD デジタル 教科書体 NP" panose="02020400000000000000" pitchFamily="18" charset="-128"/>
              </a:rPr>
              <a:t>time</a:t>
            </a: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④</a:t>
            </a:r>
            <a:r>
              <a:rPr kumimoji="1" lang="ja-JP" altLang="en-US" sz="4400" dirty="0">
                <a:solidFill>
                  <a:srgbClr val="333300"/>
                </a:solidFill>
                <a:latin typeface="UD デジタル 教科書体 NP" panose="02020400000000000000" pitchFamily="18" charset="-128"/>
                <a:ea typeface="UD デジタル 教科書体 NP" panose="02020400000000000000" pitchFamily="18" charset="-128"/>
              </a:rPr>
              <a:t>答え合わせ</a:t>
            </a: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a:t>
            </a:r>
          </a:p>
        </p:txBody>
      </p:sp>
      <p:sp>
        <p:nvSpPr>
          <p:cNvPr id="5" name="テキスト ボックス 4">
            <a:extLst>
              <a:ext uri="{FF2B5EF4-FFF2-40B4-BE49-F238E27FC236}">
                <a16:creationId xmlns:a16="http://schemas.microsoft.com/office/drawing/2014/main" id="{67FA0B4B-A90C-3E3C-3DBD-80C8F29C6CE4}"/>
              </a:ext>
            </a:extLst>
          </p:cNvPr>
          <p:cNvSpPr txBox="1"/>
          <p:nvPr/>
        </p:nvSpPr>
        <p:spPr>
          <a:xfrm>
            <a:off x="195313" y="1659326"/>
            <a:ext cx="11700797" cy="707886"/>
          </a:xfrm>
          <a:prstGeom prst="rect">
            <a:avLst/>
          </a:prstGeom>
          <a:noFill/>
        </p:spPr>
        <p:txBody>
          <a:bodyPr wrap="square">
            <a:spAutoFit/>
          </a:bodyPr>
          <a:lstStyle/>
          <a:p>
            <a:pPr marL="0" indent="0">
              <a:buNone/>
            </a:pPr>
            <a:r>
              <a:rPr kumimoji="1" lang="en-US" altLang="ja-JP" sz="3600" dirty="0">
                <a:solidFill>
                  <a:srgbClr val="333300"/>
                </a:solidFill>
                <a:latin typeface="UD デジタル 教科書体 NP" panose="02020400000000000000" pitchFamily="18" charset="-128"/>
                <a:ea typeface="UD デジタル 教科書体 NP" panose="02020400000000000000" pitchFamily="18" charset="-128"/>
              </a:rPr>
              <a:t>T</a:t>
            </a:r>
            <a:r>
              <a:rPr kumimoji="1" lang="ja-JP" altLang="en-US" sz="3600" dirty="0">
                <a:solidFill>
                  <a:srgbClr val="333300"/>
                </a:solidFill>
                <a:latin typeface="UD デジタル 教科書体 NP" panose="02020400000000000000" pitchFamily="18" charset="-128"/>
                <a:ea typeface="UD デジタル 教科書体 NP" panose="02020400000000000000" pitchFamily="18" charset="-128"/>
              </a:rPr>
              <a:t>６　</a:t>
            </a: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睡眠</a:t>
            </a:r>
            <a:r>
              <a:rPr kumimoji="1" lang="en-US" altLang="ja-JP" sz="3200" dirty="0">
                <a:solidFill>
                  <a:srgbClr val="333300"/>
                </a:solidFill>
                <a:latin typeface="UD デジタル 教科書体 NP" panose="02020400000000000000" pitchFamily="18" charset="-128"/>
                <a:ea typeface="UD デジタル 教科書体 NP" panose="02020400000000000000" pitchFamily="18" charset="-128"/>
              </a:rPr>
              <a:t>(</a:t>
            </a: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時間</a:t>
            </a:r>
            <a:r>
              <a:rPr kumimoji="1" lang="en-US" altLang="ja-JP" sz="3200" dirty="0">
                <a:solidFill>
                  <a:srgbClr val="333300"/>
                </a:solidFill>
                <a:latin typeface="UD デジタル 教科書体 NP" panose="02020400000000000000" pitchFamily="18" charset="-128"/>
                <a:ea typeface="UD デジタル 教科書体 NP" panose="02020400000000000000" pitchFamily="18" charset="-128"/>
              </a:rPr>
              <a:t>)</a:t>
            </a: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不足は</a:t>
            </a:r>
            <a:r>
              <a:rPr kumimoji="1" lang="ja-JP" altLang="en-US" sz="4000" dirty="0">
                <a:solidFill>
                  <a:srgbClr val="333300"/>
                </a:solidFill>
                <a:latin typeface="UD デジタル 教科書体 NP" panose="02020400000000000000" pitchFamily="18" charset="-128"/>
                <a:ea typeface="UD デジタル 教科書体 NP" panose="02020400000000000000" pitchFamily="18" charset="-128"/>
              </a:rPr>
              <a:t>、</a:t>
            </a:r>
            <a:r>
              <a:rPr kumimoji="1" lang="ja-JP" altLang="en-US" sz="3600" b="1" dirty="0">
                <a:solidFill>
                  <a:srgbClr val="333300"/>
                </a:solidFill>
                <a:latin typeface="UD デジタル 教科書体 NP" panose="02020400000000000000" pitchFamily="18" charset="-128"/>
                <a:ea typeface="UD デジタル 教科書体 NP" panose="02020400000000000000" pitchFamily="18" charset="-128"/>
              </a:rPr>
              <a:t>質</a:t>
            </a:r>
            <a:r>
              <a:rPr kumimoji="1" lang="ja-JP" altLang="en-US" sz="3600" dirty="0">
                <a:solidFill>
                  <a:srgbClr val="333300"/>
                </a:solidFill>
                <a:latin typeface="UD デジタル 教科書体 NP" panose="02020400000000000000" pitchFamily="18" charset="-128"/>
                <a:ea typeface="UD デジタル 教科書体 NP" panose="02020400000000000000" pitchFamily="18" charset="-128"/>
              </a:rPr>
              <a:t>では</a:t>
            </a:r>
            <a:r>
              <a:rPr kumimoji="1" lang="ja-JP" altLang="en-US" sz="3600" b="1" dirty="0">
                <a:solidFill>
                  <a:srgbClr val="333300"/>
                </a:solidFill>
                <a:latin typeface="UD デジタル 教科書体 NP" panose="02020400000000000000" pitchFamily="18" charset="-128"/>
                <a:ea typeface="UD デジタル 教科書体 NP" panose="02020400000000000000" pitchFamily="18" charset="-128"/>
              </a:rPr>
              <a:t>カバーできません</a:t>
            </a:r>
            <a:endParaRPr kumimoji="1" lang="en-US" altLang="ja-JP" sz="4000" dirty="0">
              <a:solidFill>
                <a:srgbClr val="333300"/>
              </a:solidFill>
              <a:latin typeface="UD デジタル 教科書体 NP" panose="02020400000000000000" pitchFamily="18" charset="-128"/>
              <a:ea typeface="UD デジタル 教科書体 NP" panose="02020400000000000000" pitchFamily="18" charset="-128"/>
            </a:endParaRPr>
          </a:p>
        </p:txBody>
      </p:sp>
      <p:sp>
        <p:nvSpPr>
          <p:cNvPr id="7" name="テキスト ボックス 6">
            <a:extLst>
              <a:ext uri="{FF2B5EF4-FFF2-40B4-BE49-F238E27FC236}">
                <a16:creationId xmlns:a16="http://schemas.microsoft.com/office/drawing/2014/main" id="{B630D4A5-5BD1-4534-E916-0A50AB33E604}"/>
              </a:ext>
            </a:extLst>
          </p:cNvPr>
          <p:cNvSpPr txBox="1"/>
          <p:nvPr/>
        </p:nvSpPr>
        <p:spPr>
          <a:xfrm>
            <a:off x="195313" y="2377803"/>
            <a:ext cx="11996687" cy="2554545"/>
          </a:xfrm>
          <a:prstGeom prst="rect">
            <a:avLst/>
          </a:prstGeom>
          <a:noFill/>
        </p:spPr>
        <p:txBody>
          <a:bodyPr wrap="square">
            <a:spAutoFit/>
          </a:bodyPr>
          <a:lstStyle/>
          <a:p>
            <a:pPr marL="0" indent="0">
              <a:buNone/>
            </a:pPr>
            <a:r>
              <a:rPr kumimoji="1" lang="en-US" altLang="ja-JP" sz="3600" dirty="0">
                <a:solidFill>
                  <a:srgbClr val="333300"/>
                </a:solidFill>
                <a:latin typeface="UD デジタル 教科書体 NP" panose="02020400000000000000" pitchFamily="18" charset="-128"/>
                <a:ea typeface="UD デジタル 教科書体 NP" panose="02020400000000000000" pitchFamily="18" charset="-128"/>
              </a:rPr>
              <a:t>T</a:t>
            </a:r>
            <a:r>
              <a:rPr kumimoji="1" lang="ja-JP" altLang="en-US" sz="3600" dirty="0">
                <a:solidFill>
                  <a:srgbClr val="333300"/>
                </a:solidFill>
                <a:latin typeface="UD デジタル 教科書体 NP" panose="02020400000000000000" pitchFamily="18" charset="-128"/>
                <a:ea typeface="UD デジタル 教科書体 NP" panose="02020400000000000000" pitchFamily="18" charset="-128"/>
              </a:rPr>
              <a:t>７　</a:t>
            </a: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週末寝だめは</a:t>
            </a:r>
            <a:r>
              <a:rPr kumimoji="1" lang="ja-JP" altLang="en-US" sz="4000" b="1" dirty="0">
                <a:solidFill>
                  <a:srgbClr val="333300"/>
                </a:solidFill>
                <a:latin typeface="UD デジタル 教科書体 NP" panose="02020400000000000000" pitchFamily="18" charset="-128"/>
                <a:ea typeface="UD デジタル 教科書体 NP" panose="02020400000000000000" pitchFamily="18" charset="-128"/>
              </a:rPr>
              <a:t>新たな問題を引き起こす</a:t>
            </a:r>
            <a:endParaRPr kumimoji="1" lang="en-US" altLang="ja-JP" sz="4000" dirty="0">
              <a:solidFill>
                <a:srgbClr val="333300"/>
              </a:solidFill>
              <a:latin typeface="UD デジタル 教科書体 NP" panose="02020400000000000000" pitchFamily="18" charset="-128"/>
              <a:ea typeface="UD デジタル 教科書体 NP" panose="02020400000000000000" pitchFamily="18" charset="-128"/>
            </a:endParaRPr>
          </a:p>
          <a:p>
            <a:pPr marL="0" indent="0">
              <a:buNone/>
            </a:pPr>
            <a:r>
              <a:rPr kumimoji="1" lang="ja-JP" altLang="en-US" sz="4000"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＊睡眠負債は</a:t>
            </a:r>
            <a:r>
              <a:rPr kumimoji="1" lang="ja-JP" altLang="en-US" sz="4000" b="1" dirty="0">
                <a:solidFill>
                  <a:srgbClr val="333300"/>
                </a:solidFill>
                <a:latin typeface="UD デジタル 教科書体 NP" panose="02020400000000000000" pitchFamily="18" charset="-128"/>
                <a:ea typeface="UD デジタル 教科書体 NP" panose="02020400000000000000" pitchFamily="18" charset="-128"/>
              </a:rPr>
              <a:t>一括返済できません</a:t>
            </a:r>
            <a:endParaRPr kumimoji="1" lang="en-US" altLang="ja-JP" sz="4000" b="1" dirty="0">
              <a:solidFill>
                <a:srgbClr val="333300"/>
              </a:solidFill>
              <a:latin typeface="UD デジタル 教科書体 NP" panose="02020400000000000000" pitchFamily="18" charset="-128"/>
              <a:ea typeface="UD デジタル 教科書体 NP" panose="02020400000000000000" pitchFamily="18" charset="-128"/>
            </a:endParaRPr>
          </a:p>
          <a:p>
            <a:pPr marL="0" indent="0">
              <a:buNone/>
            </a:pPr>
            <a:r>
              <a:rPr kumimoji="1" lang="ja-JP" altLang="en-US" sz="4000" b="1"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＊寝だめは、</a:t>
            </a:r>
            <a:r>
              <a:rPr kumimoji="1" lang="ja-JP" altLang="en-US" sz="4000" b="1" dirty="0">
                <a:solidFill>
                  <a:srgbClr val="333300"/>
                </a:solidFill>
                <a:latin typeface="UD デジタル 教科書体 NP" panose="02020400000000000000" pitchFamily="18" charset="-128"/>
                <a:ea typeface="UD デジタル 教科書体 NP" panose="02020400000000000000" pitchFamily="18" charset="-128"/>
              </a:rPr>
              <a:t>睡眠リズムを崩し</a:t>
            </a:r>
            <a:r>
              <a:rPr kumimoji="1" lang="ja-JP" altLang="en-US" sz="4000" dirty="0">
                <a:solidFill>
                  <a:srgbClr val="333300"/>
                </a:solidFill>
                <a:latin typeface="UD デジタル 教科書体 NP" panose="02020400000000000000" pitchFamily="18" charset="-128"/>
                <a:ea typeface="UD デジタル 教科書体 NP" panose="02020400000000000000" pitchFamily="18" charset="-128"/>
              </a:rPr>
              <a:t>“ボーナス”も</a:t>
            </a:r>
            <a:endParaRPr kumimoji="1" lang="en-US" altLang="ja-JP" sz="4000" dirty="0">
              <a:solidFill>
                <a:srgbClr val="333300"/>
              </a:solidFill>
              <a:latin typeface="UD デジタル 教科書体 NP" panose="02020400000000000000" pitchFamily="18" charset="-128"/>
              <a:ea typeface="UD デジタル 教科書体 NP" panose="02020400000000000000" pitchFamily="18" charset="-128"/>
            </a:endParaRPr>
          </a:p>
          <a:p>
            <a:pPr marL="0" indent="0">
              <a:buNone/>
            </a:pPr>
            <a:r>
              <a:rPr kumimoji="1" lang="ja-JP" altLang="en-US" sz="4000"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en-US" altLang="ja-JP" sz="4000"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ja-JP" altLang="en-US" sz="4000" dirty="0">
                <a:solidFill>
                  <a:srgbClr val="333300"/>
                </a:solidFill>
                <a:latin typeface="UD デジタル 教科書体 NP" panose="02020400000000000000" pitchFamily="18" charset="-128"/>
                <a:ea typeface="UD デジタル 教科書体 NP" panose="02020400000000000000" pitchFamily="18" charset="-128"/>
              </a:rPr>
              <a:t>もらい損ねる</a:t>
            </a:r>
            <a:r>
              <a:rPr kumimoji="1" lang="ja-JP" altLang="en-US" sz="3200" dirty="0">
                <a:solidFill>
                  <a:srgbClr val="333300"/>
                </a:solidFill>
                <a:latin typeface="UD デジタル 教科書体 NP" panose="02020400000000000000" pitchFamily="18" charset="-128"/>
                <a:ea typeface="UD デジタル 教科書体 NP" panose="02020400000000000000" pitchFamily="18" charset="-128"/>
              </a:rPr>
              <a:t>羽目に。。。！</a:t>
            </a:r>
            <a:endParaRPr kumimoji="1" lang="en-US" altLang="ja-JP" sz="4000" dirty="0">
              <a:solidFill>
                <a:srgbClr val="333300"/>
              </a:solidFill>
              <a:latin typeface="UD デジタル 教科書体 NP" panose="02020400000000000000" pitchFamily="18" charset="-128"/>
              <a:ea typeface="UD デジタル 教科書体 NP" panose="02020400000000000000" pitchFamily="18" charset="-128"/>
            </a:endParaRPr>
          </a:p>
        </p:txBody>
      </p:sp>
      <p:sp>
        <p:nvSpPr>
          <p:cNvPr id="10" name="テキスト ボックス 9">
            <a:extLst>
              <a:ext uri="{FF2B5EF4-FFF2-40B4-BE49-F238E27FC236}">
                <a16:creationId xmlns:a16="http://schemas.microsoft.com/office/drawing/2014/main" id="{ADEF9F05-1778-964B-E95E-9851FB15156D}"/>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25</a:t>
            </a:r>
          </a:p>
        </p:txBody>
      </p:sp>
    </p:spTree>
    <p:extLst>
      <p:ext uri="{BB962C8B-B14F-4D97-AF65-F5344CB8AC3E}">
        <p14:creationId xmlns:p14="http://schemas.microsoft.com/office/powerpoint/2010/main" val="294855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accent6">
                <a:lumMod val="20000"/>
                <a:lumOff val="80000"/>
              </a:schemeClr>
            </a:gs>
          </a:gsLst>
          <a:lin ang="612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113527-0D84-87CE-08B8-339EFC7C3629}"/>
              </a:ext>
            </a:extLst>
          </p:cNvPr>
          <p:cNvSpPr>
            <a:spLocks noGrp="1"/>
          </p:cNvSpPr>
          <p:nvPr>
            <p:ph type="title"/>
          </p:nvPr>
        </p:nvSpPr>
        <p:spPr>
          <a:xfrm>
            <a:off x="682681" y="275085"/>
            <a:ext cx="10397445" cy="1684868"/>
          </a:xfrm>
        </p:spPr>
        <p:txBody>
          <a:bodyPr/>
          <a:lstStyle/>
          <a:p>
            <a:pPr algn="ctr"/>
            <a:r>
              <a:rPr kumimoji="1" lang="ja-JP" altLang="en-US" sz="5400" dirty="0">
                <a:solidFill>
                  <a:schemeClr val="bg1"/>
                </a:solidFill>
                <a:latin typeface="UD デジタル 教科書体 NP" panose="02020400000000000000" pitchFamily="18" charset="-128"/>
                <a:ea typeface="UD デジタル 教科書体 NP" panose="02020400000000000000" pitchFamily="18" charset="-128"/>
              </a:rPr>
              <a:t>完済にかかる日数</a:t>
            </a:r>
            <a:br>
              <a:rPr kumimoji="1" lang="en-US" altLang="ja-JP" sz="4800" dirty="0">
                <a:solidFill>
                  <a:schemeClr val="bg1"/>
                </a:solidFill>
                <a:latin typeface="UD デジタル 教科書体 NP" panose="02020400000000000000" pitchFamily="18" charset="-128"/>
                <a:ea typeface="UD デジタル 教科書体 NP" panose="02020400000000000000" pitchFamily="18" charset="-128"/>
              </a:rPr>
            </a:br>
            <a:r>
              <a:rPr lang="ja-JP" altLang="en-US" sz="4800" dirty="0">
                <a:solidFill>
                  <a:schemeClr val="bg1"/>
                </a:solidFill>
                <a:latin typeface="UD デジタル 教科書体 NP" panose="02020400000000000000" pitchFamily="18" charset="-128"/>
                <a:ea typeface="UD デジタル 教科書体 NP" panose="02020400000000000000" pitchFamily="18" charset="-128"/>
              </a:rPr>
              <a:t>（</a:t>
            </a:r>
            <a:r>
              <a:rPr kumimoji="1" lang="ja-JP" altLang="en-US" sz="4000" dirty="0">
                <a:solidFill>
                  <a:schemeClr val="bg1"/>
                </a:solidFill>
                <a:latin typeface="UD デジタル 教科書体 NP" panose="02020400000000000000" pitchFamily="18" charset="-128"/>
                <a:ea typeface="UD デジタル 教科書体 NP" panose="02020400000000000000" pitchFamily="18" charset="-128"/>
              </a:rPr>
              <a:t>いろいろな研究から</a:t>
            </a:r>
            <a:r>
              <a:rPr lang="ja-JP" altLang="en-US" sz="4000" dirty="0">
                <a:solidFill>
                  <a:schemeClr val="bg1"/>
                </a:solidFill>
                <a:latin typeface="UD デジタル 教科書体 NP" panose="02020400000000000000" pitchFamily="18" charset="-128"/>
                <a:ea typeface="UD デジタル 教科書体 NP" panose="02020400000000000000" pitchFamily="18" charset="-128"/>
              </a:rPr>
              <a:t>）</a:t>
            </a:r>
            <a:endParaRPr kumimoji="1" lang="ja-JP" altLang="en-US"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4" name="タイトル 1">
            <a:extLst>
              <a:ext uri="{FF2B5EF4-FFF2-40B4-BE49-F238E27FC236}">
                <a16:creationId xmlns:a16="http://schemas.microsoft.com/office/drawing/2014/main" id="{90EBA26E-C327-A15A-BB82-E71C6D3EAF37}"/>
              </a:ext>
            </a:extLst>
          </p:cNvPr>
          <p:cNvSpPr txBox="1">
            <a:spLocks/>
          </p:cNvSpPr>
          <p:nvPr/>
        </p:nvSpPr>
        <p:spPr>
          <a:xfrm>
            <a:off x="468087" y="2128124"/>
            <a:ext cx="10717779"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dirty="0">
                <a:solidFill>
                  <a:schemeClr val="bg1"/>
                </a:solidFill>
                <a:latin typeface="UD デジタル 教科書体 NP" panose="02020400000000000000" pitchFamily="18" charset="-128"/>
                <a:ea typeface="UD デジタル 教科書体 NP" panose="02020400000000000000" pitchFamily="18" charset="-128"/>
              </a:rPr>
              <a:t>一日１時間の睡眠負債は完済に約４日</a:t>
            </a:r>
            <a:r>
              <a:rPr lang="ja-JP" altLang="en-US" sz="4400" baseline="30000" dirty="0">
                <a:solidFill>
                  <a:schemeClr val="bg1"/>
                </a:solidFill>
                <a:latin typeface="UD デジタル 教科書体 NP" panose="02020400000000000000" pitchFamily="18" charset="-128"/>
                <a:ea typeface="UD デジタル 教科書体 NP" panose="02020400000000000000" pitchFamily="18" charset="-128"/>
              </a:rPr>
              <a:t>＊１</a:t>
            </a:r>
          </a:p>
        </p:txBody>
      </p:sp>
      <p:sp>
        <p:nvSpPr>
          <p:cNvPr id="5" name="タイトル 1">
            <a:extLst>
              <a:ext uri="{FF2B5EF4-FFF2-40B4-BE49-F238E27FC236}">
                <a16:creationId xmlns:a16="http://schemas.microsoft.com/office/drawing/2014/main" id="{01804D14-2910-F568-946E-0C325AB53849}"/>
              </a:ext>
            </a:extLst>
          </p:cNvPr>
          <p:cNvSpPr txBox="1">
            <a:spLocks/>
          </p:cNvSpPr>
          <p:nvPr/>
        </p:nvSpPr>
        <p:spPr>
          <a:xfrm>
            <a:off x="468087" y="3006989"/>
            <a:ext cx="10826635"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dirty="0">
                <a:solidFill>
                  <a:schemeClr val="bg1"/>
                </a:solidFill>
                <a:latin typeface="UD デジタル 教科書体 NP" panose="02020400000000000000" pitchFamily="18" charset="-128"/>
                <a:ea typeface="UD デジタル 教科書体 NP" panose="02020400000000000000" pitchFamily="18" charset="-128"/>
              </a:rPr>
              <a:t>一日</a:t>
            </a:r>
            <a:r>
              <a:rPr lang="en-US" altLang="ja-JP" sz="4400" dirty="0">
                <a:solidFill>
                  <a:schemeClr val="bg1"/>
                </a:solidFill>
                <a:latin typeface="UD デジタル 教科書体 NP" panose="02020400000000000000" pitchFamily="18" charset="-128"/>
                <a:ea typeface="UD デジタル 教科書体 NP" panose="02020400000000000000" pitchFamily="18" charset="-128"/>
              </a:rPr>
              <a:t>40</a:t>
            </a:r>
            <a:r>
              <a:rPr lang="ja-JP" altLang="en-US" sz="4400" dirty="0">
                <a:solidFill>
                  <a:schemeClr val="bg1"/>
                </a:solidFill>
                <a:latin typeface="UD デジタル 教科書体 NP" panose="02020400000000000000" pitchFamily="18" charset="-128"/>
                <a:ea typeface="UD デジタル 教科書体 NP" panose="02020400000000000000" pitchFamily="18" charset="-128"/>
              </a:rPr>
              <a:t>分の睡眠負債は完済に約３週間</a:t>
            </a:r>
            <a:r>
              <a:rPr lang="ja-JP" altLang="en-US" sz="4400" baseline="30000" dirty="0">
                <a:solidFill>
                  <a:schemeClr val="bg1"/>
                </a:solidFill>
                <a:latin typeface="UD デジタル 教科書体 NP" panose="02020400000000000000" pitchFamily="18" charset="-128"/>
                <a:ea typeface="UD デジタル 教科書体 NP" panose="02020400000000000000" pitchFamily="18" charset="-128"/>
              </a:rPr>
              <a:t>＊２</a:t>
            </a:r>
          </a:p>
        </p:txBody>
      </p:sp>
      <p:sp>
        <p:nvSpPr>
          <p:cNvPr id="3" name="テキスト ボックス 2">
            <a:extLst>
              <a:ext uri="{FF2B5EF4-FFF2-40B4-BE49-F238E27FC236}">
                <a16:creationId xmlns:a16="http://schemas.microsoft.com/office/drawing/2014/main" id="{A8BB46F5-F5A0-D61E-DB55-EF7E742D60FF}"/>
              </a:ext>
            </a:extLst>
          </p:cNvPr>
          <p:cNvSpPr txBox="1"/>
          <p:nvPr/>
        </p:nvSpPr>
        <p:spPr>
          <a:xfrm>
            <a:off x="234042" y="4365716"/>
            <a:ext cx="11294722" cy="2054409"/>
          </a:xfrm>
          <a:prstGeom prst="rect">
            <a:avLst/>
          </a:prstGeom>
          <a:noFill/>
        </p:spPr>
        <p:txBody>
          <a:bodyPr wrap="square" rtlCol="0">
            <a:spAutoFit/>
          </a:bodyPr>
          <a:lstStyle/>
          <a:p>
            <a:r>
              <a:rPr kumimoji="1" lang="ja-JP" altLang="en-US" sz="6600" b="1" dirty="0">
                <a:solidFill>
                  <a:srgbClr val="003300"/>
                </a:solidFill>
                <a:latin typeface="UD デジタル 教科書体 NP" panose="02020400000000000000" pitchFamily="18" charset="-128"/>
                <a:ea typeface="UD デジタル 教科書体 NP" panose="02020400000000000000" pitchFamily="18" charset="-128"/>
              </a:rPr>
              <a:t>＝ </a:t>
            </a:r>
            <a:r>
              <a:rPr kumimoji="1" lang="ja-JP" altLang="en-US" sz="6600" b="1" u="sng" dirty="0">
                <a:solidFill>
                  <a:srgbClr val="003300"/>
                </a:solidFill>
                <a:latin typeface="UD デジタル 教科書体 NP" panose="02020400000000000000" pitchFamily="18" charset="-128"/>
                <a:ea typeface="UD デジタル 教科書体 NP" panose="02020400000000000000" pitchFamily="18" charset="-128"/>
              </a:rPr>
              <a:t>利子</a:t>
            </a:r>
            <a:r>
              <a:rPr kumimoji="1" lang="ja-JP" altLang="en-US" sz="6600" b="1" dirty="0">
                <a:solidFill>
                  <a:srgbClr val="003300"/>
                </a:solidFill>
                <a:latin typeface="UD デジタル 教科書体 NP" panose="02020400000000000000" pitchFamily="18" charset="-128"/>
                <a:ea typeface="UD デジタル 教科書体 NP" panose="02020400000000000000" pitchFamily="18" charset="-128"/>
              </a:rPr>
              <a:t>　</a:t>
            </a:r>
            <a:r>
              <a:rPr kumimoji="1" lang="ja-JP" altLang="en-US" sz="4000" dirty="0">
                <a:solidFill>
                  <a:srgbClr val="003300"/>
                </a:solidFill>
                <a:latin typeface="UD デジタル 教科書体 NP" panose="02020400000000000000" pitchFamily="18" charset="-128"/>
                <a:ea typeface="UD デジタル 教科書体 NP" panose="02020400000000000000" pitchFamily="18" charset="-128"/>
              </a:rPr>
              <a:t>不足</a:t>
            </a:r>
            <a:r>
              <a:rPr kumimoji="1" lang="en-US" altLang="ja-JP" sz="4000" dirty="0">
                <a:solidFill>
                  <a:srgbClr val="003300"/>
                </a:solidFill>
                <a:latin typeface="UD デジタル 教科書体 NP" panose="02020400000000000000" pitchFamily="18" charset="-128"/>
                <a:ea typeface="UD デジタル 教科書体 NP" panose="02020400000000000000" pitchFamily="18" charset="-128"/>
              </a:rPr>
              <a:t>=</a:t>
            </a:r>
            <a:r>
              <a:rPr kumimoji="1" lang="ja-JP" altLang="en-US" sz="4400" b="1" u="sng" dirty="0">
                <a:solidFill>
                  <a:srgbClr val="003300"/>
                </a:solidFill>
                <a:latin typeface="UD デジタル 教科書体 NP" panose="02020400000000000000" pitchFamily="18" charset="-128"/>
                <a:ea typeface="UD デジタル 教科書体 NP" panose="02020400000000000000" pitchFamily="18" charset="-128"/>
              </a:rPr>
              <a:t>借金分以上の時間</a:t>
            </a:r>
            <a:r>
              <a:rPr kumimoji="1" lang="ja-JP" altLang="en-US" sz="4000" dirty="0">
                <a:solidFill>
                  <a:srgbClr val="003300"/>
                </a:solidFill>
                <a:latin typeface="UD デジタル 教科書体 NP" panose="02020400000000000000" pitchFamily="18" charset="-128"/>
                <a:ea typeface="UD デジタル 教科書体 NP" panose="02020400000000000000" pitchFamily="18" charset="-128"/>
              </a:rPr>
              <a:t>が必要</a:t>
            </a:r>
            <a:endParaRPr kumimoji="1" lang="en-US" altLang="ja-JP" sz="4000" dirty="0">
              <a:solidFill>
                <a:srgbClr val="003300"/>
              </a:solidFill>
              <a:latin typeface="UD デジタル 教科書体 NP" panose="02020400000000000000" pitchFamily="18" charset="-128"/>
              <a:ea typeface="UD デジタル 教科書体 NP" panose="02020400000000000000" pitchFamily="18" charset="-128"/>
            </a:endParaRPr>
          </a:p>
          <a:p>
            <a:pPr>
              <a:lnSpc>
                <a:spcPts val="2100"/>
              </a:lnSpc>
            </a:pPr>
            <a:endParaRPr kumimoji="1" lang="en-US" altLang="ja-JP" sz="4000" dirty="0">
              <a:solidFill>
                <a:srgbClr val="003300"/>
              </a:solidFill>
              <a:latin typeface="UD デジタル 教科書体 NP" panose="02020400000000000000" pitchFamily="18" charset="-128"/>
              <a:ea typeface="UD デジタル 教科書体 NP" panose="02020400000000000000" pitchFamily="18" charset="-128"/>
            </a:endParaRPr>
          </a:p>
          <a:p>
            <a:r>
              <a:rPr kumimoji="1" lang="ja-JP" altLang="en-US" sz="4400" b="1" dirty="0">
                <a:solidFill>
                  <a:srgbClr val="FF0000"/>
                </a:solidFill>
                <a:latin typeface="UD デジタル 教科書体 NP" panose="02020400000000000000" pitchFamily="18" charset="-128"/>
                <a:ea typeface="UD デジタル 教科書体 NP" panose="02020400000000000000" pitchFamily="18" charset="-128"/>
              </a:rPr>
              <a:t>“毎日の睡眠習慣”が、脳の未来を守る鍵</a:t>
            </a:r>
          </a:p>
        </p:txBody>
      </p:sp>
      <p:sp>
        <p:nvSpPr>
          <p:cNvPr id="10" name="テキスト ボックス 9">
            <a:extLst>
              <a:ext uri="{FF2B5EF4-FFF2-40B4-BE49-F238E27FC236}">
                <a16:creationId xmlns:a16="http://schemas.microsoft.com/office/drawing/2014/main" id="{4834A70B-6923-BCD9-8844-B9F7B84C2DC8}"/>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26</a:t>
            </a:r>
          </a:p>
        </p:txBody>
      </p:sp>
    </p:spTree>
    <p:extLst>
      <p:ext uri="{BB962C8B-B14F-4D97-AF65-F5344CB8AC3E}">
        <p14:creationId xmlns:p14="http://schemas.microsoft.com/office/powerpoint/2010/main" val="922190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accent6">
                <a:lumMod val="20000"/>
                <a:lumOff val="80000"/>
              </a:schemeClr>
            </a:gs>
          </a:gsLst>
          <a:lin ang="6120000" scaled="1"/>
        </a:gra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8BB46F5-F5A0-D61E-DB55-EF7E742D60FF}"/>
              </a:ext>
            </a:extLst>
          </p:cNvPr>
          <p:cNvSpPr txBox="1"/>
          <p:nvPr/>
        </p:nvSpPr>
        <p:spPr>
          <a:xfrm>
            <a:off x="317500" y="2015067"/>
            <a:ext cx="11214100" cy="1446550"/>
          </a:xfrm>
          <a:prstGeom prst="rect">
            <a:avLst/>
          </a:prstGeom>
          <a:noFill/>
        </p:spPr>
        <p:txBody>
          <a:bodyPr wrap="square" rtlCol="0">
            <a:spAutoFit/>
          </a:bodyPr>
          <a:lstStyle/>
          <a:p>
            <a:r>
              <a:rPr kumimoji="1" lang="ja-JP" altLang="en-US" sz="4000" dirty="0">
                <a:solidFill>
                  <a:srgbClr val="003300"/>
                </a:solidFill>
                <a:latin typeface="UD デジタル 教科書体 NP" panose="02020400000000000000" pitchFamily="18" charset="-128"/>
                <a:ea typeface="UD デジタル 教科書体 NP" panose="02020400000000000000" pitchFamily="18" charset="-128"/>
              </a:rPr>
              <a:t>脳の回復には</a:t>
            </a:r>
            <a:endParaRPr kumimoji="1" lang="en-US" altLang="ja-JP" sz="4000" dirty="0">
              <a:solidFill>
                <a:srgbClr val="003300"/>
              </a:solidFill>
              <a:latin typeface="UD デジタル 教科書体 NP" panose="02020400000000000000" pitchFamily="18" charset="-128"/>
              <a:ea typeface="UD デジタル 教科書体 NP" panose="02020400000000000000" pitchFamily="18" charset="-128"/>
            </a:endParaRPr>
          </a:p>
          <a:p>
            <a:r>
              <a:rPr kumimoji="1" lang="ja-JP" altLang="en-US" sz="4800" dirty="0">
                <a:solidFill>
                  <a:srgbClr val="003300"/>
                </a:solidFill>
                <a:latin typeface="UD デジタル 教科書体 NP" panose="02020400000000000000" pitchFamily="18" charset="-128"/>
                <a:ea typeface="UD デジタル 教科書体 NP" panose="02020400000000000000" pitchFamily="18" charset="-128"/>
              </a:rPr>
              <a:t>　不足分</a:t>
            </a:r>
            <a:r>
              <a:rPr kumimoji="1" lang="en-US" altLang="ja-JP" sz="4800" dirty="0">
                <a:solidFill>
                  <a:srgbClr val="003300"/>
                </a:solidFill>
                <a:latin typeface="UD デジタル 教科書体 NP" panose="02020400000000000000" pitchFamily="18" charset="-128"/>
                <a:ea typeface="UD デジタル 教科書体 NP" panose="02020400000000000000" pitchFamily="18" charset="-128"/>
              </a:rPr>
              <a:t>(=</a:t>
            </a:r>
            <a:r>
              <a:rPr kumimoji="1" lang="ja-JP" altLang="en-US" sz="4800" dirty="0">
                <a:solidFill>
                  <a:srgbClr val="003300"/>
                </a:solidFill>
                <a:latin typeface="UD デジタル 教科書体 NP" panose="02020400000000000000" pitchFamily="18" charset="-128"/>
                <a:ea typeface="UD デジタル 教科書体 NP" panose="02020400000000000000" pitchFamily="18" charset="-128"/>
              </a:rPr>
              <a:t>借金</a:t>
            </a:r>
            <a:r>
              <a:rPr kumimoji="1" lang="en-US" altLang="ja-JP" sz="4800" dirty="0">
                <a:solidFill>
                  <a:srgbClr val="003300"/>
                </a:solidFill>
                <a:latin typeface="UD デジタル 教科書体 NP" panose="02020400000000000000" pitchFamily="18" charset="-128"/>
                <a:ea typeface="UD デジタル 教科書体 NP" panose="02020400000000000000" pitchFamily="18" charset="-128"/>
              </a:rPr>
              <a:t>)</a:t>
            </a:r>
            <a:r>
              <a:rPr kumimoji="1" lang="ja-JP" altLang="en-US" sz="4800" b="1" dirty="0">
                <a:solidFill>
                  <a:srgbClr val="003300"/>
                </a:solidFill>
                <a:latin typeface="UD デジタル 教科書体 NP" panose="02020400000000000000" pitchFamily="18" charset="-128"/>
                <a:ea typeface="UD デジタル 教科書体 NP" panose="02020400000000000000" pitchFamily="18" charset="-128"/>
              </a:rPr>
              <a:t>以上の時間</a:t>
            </a:r>
            <a:r>
              <a:rPr kumimoji="1" lang="ja-JP" altLang="en-US" sz="4800" dirty="0">
                <a:solidFill>
                  <a:srgbClr val="003300"/>
                </a:solidFill>
                <a:latin typeface="UD デジタル 教科書体 NP" panose="02020400000000000000" pitchFamily="18" charset="-128"/>
                <a:ea typeface="UD デジタル 教科書体 NP" panose="02020400000000000000" pitchFamily="18" charset="-128"/>
              </a:rPr>
              <a:t>が必要</a:t>
            </a:r>
            <a:endParaRPr kumimoji="1" lang="ja-JP" altLang="en-US" sz="6600" dirty="0">
              <a:solidFill>
                <a:srgbClr val="003300"/>
              </a:solidFill>
              <a:latin typeface="UD デジタル 教科書体 NP" panose="02020400000000000000" pitchFamily="18" charset="-128"/>
              <a:ea typeface="UD デジタル 教科書体 NP" panose="02020400000000000000" pitchFamily="18" charset="-128"/>
            </a:endParaRPr>
          </a:p>
        </p:txBody>
      </p:sp>
      <p:sp>
        <p:nvSpPr>
          <p:cNvPr id="7" name="タイトル 6">
            <a:extLst>
              <a:ext uri="{FF2B5EF4-FFF2-40B4-BE49-F238E27FC236}">
                <a16:creationId xmlns:a16="http://schemas.microsoft.com/office/drawing/2014/main" id="{9A0F2E26-952B-20FE-2CDA-B94C7B5C3C22}"/>
              </a:ext>
            </a:extLst>
          </p:cNvPr>
          <p:cNvSpPr>
            <a:spLocks noGrp="1"/>
          </p:cNvSpPr>
          <p:nvPr>
            <p:ph type="title"/>
          </p:nvPr>
        </p:nvSpPr>
        <p:spPr>
          <a:xfrm>
            <a:off x="1331912" y="296332"/>
            <a:ext cx="8534400" cy="1507067"/>
          </a:xfrm>
        </p:spPr>
        <p:txBody>
          <a:bodyPr/>
          <a:lstStyle/>
          <a:p>
            <a:pPr algn="ctr"/>
            <a:r>
              <a:rPr lang="ja-JP" altLang="en-US" sz="6600" b="1" u="sng" dirty="0">
                <a:solidFill>
                  <a:srgbClr val="003300"/>
                </a:solidFill>
                <a:latin typeface="UD デジタル 教科書体 NP" panose="02020400000000000000" pitchFamily="18" charset="-128"/>
                <a:ea typeface="UD デジタル 教科書体 NP" panose="02020400000000000000" pitchFamily="18" charset="-128"/>
              </a:rPr>
              <a:t>利子の全体像</a:t>
            </a:r>
            <a:endParaRPr lang="ja-JP" altLang="en-US" dirty="0"/>
          </a:p>
        </p:txBody>
      </p:sp>
      <p:sp>
        <p:nvSpPr>
          <p:cNvPr id="8" name="テキスト ボックス 7">
            <a:extLst>
              <a:ext uri="{FF2B5EF4-FFF2-40B4-BE49-F238E27FC236}">
                <a16:creationId xmlns:a16="http://schemas.microsoft.com/office/drawing/2014/main" id="{4190BC37-CC98-EDEC-DCD5-275CD6EE7EDA}"/>
              </a:ext>
            </a:extLst>
          </p:cNvPr>
          <p:cNvSpPr txBox="1"/>
          <p:nvPr/>
        </p:nvSpPr>
        <p:spPr>
          <a:xfrm>
            <a:off x="361950" y="3673285"/>
            <a:ext cx="11468100" cy="3293209"/>
          </a:xfrm>
          <a:prstGeom prst="rect">
            <a:avLst/>
          </a:prstGeom>
          <a:noFill/>
        </p:spPr>
        <p:txBody>
          <a:bodyPr wrap="square" rtlCol="0">
            <a:spAutoFit/>
          </a:bodyPr>
          <a:lstStyle/>
          <a:p>
            <a:r>
              <a:rPr kumimoji="1" lang="ja-JP" altLang="en-US" sz="4000" dirty="0">
                <a:solidFill>
                  <a:srgbClr val="003300"/>
                </a:solidFill>
                <a:latin typeface="UD デジタル 教科書体 NP" panose="02020400000000000000" pitchFamily="18" charset="-128"/>
                <a:ea typeface="UD デジタル 教科書体 NP" panose="02020400000000000000" pitchFamily="18" charset="-128"/>
              </a:rPr>
              <a:t>しかも、脳が回復するまでのその期間、</a:t>
            </a:r>
            <a:endParaRPr kumimoji="1" lang="en-US" altLang="ja-JP" sz="4000" dirty="0">
              <a:solidFill>
                <a:srgbClr val="003300"/>
              </a:solidFill>
              <a:latin typeface="UD デジタル 教科書体 NP" panose="02020400000000000000" pitchFamily="18" charset="-128"/>
              <a:ea typeface="UD デジタル 教科書体 NP" panose="02020400000000000000" pitchFamily="18" charset="-128"/>
            </a:endParaRPr>
          </a:p>
          <a:p>
            <a:r>
              <a:rPr kumimoji="1" lang="en-US" altLang="ja-JP" sz="4000" dirty="0">
                <a:solidFill>
                  <a:srgbClr val="003300"/>
                </a:solidFill>
                <a:latin typeface="UD デジタル 教科書体 NP" panose="02020400000000000000" pitchFamily="18" charset="-128"/>
                <a:ea typeface="UD デジタル 教科書体 NP" panose="02020400000000000000" pitchFamily="18" charset="-128"/>
              </a:rPr>
              <a:t>『</a:t>
            </a:r>
            <a:r>
              <a:rPr kumimoji="1" lang="ja-JP" altLang="en-US" sz="4000" dirty="0">
                <a:solidFill>
                  <a:srgbClr val="003300"/>
                </a:solidFill>
                <a:latin typeface="UD デジタル 教科書体 NP" panose="02020400000000000000" pitchFamily="18" charset="-128"/>
                <a:ea typeface="UD デジタル 教科書体 NP" panose="02020400000000000000" pitchFamily="18" charset="-128"/>
              </a:rPr>
              <a:t>睡眠不足なく十分な脳機能で生活して</a:t>
            </a:r>
            <a:endParaRPr kumimoji="1" lang="en-US" altLang="ja-JP" sz="4000" dirty="0">
              <a:solidFill>
                <a:srgbClr val="003300"/>
              </a:solidFill>
              <a:latin typeface="UD デジタル 教科書体 NP" panose="02020400000000000000" pitchFamily="18" charset="-128"/>
              <a:ea typeface="UD デジタル 教科書体 NP" panose="02020400000000000000" pitchFamily="18" charset="-128"/>
            </a:endParaRPr>
          </a:p>
          <a:p>
            <a:r>
              <a:rPr kumimoji="1" lang="ja-JP" altLang="en-US" sz="4000" dirty="0">
                <a:solidFill>
                  <a:srgbClr val="003300"/>
                </a:solidFill>
                <a:latin typeface="UD デジタル 教科書体 NP" panose="02020400000000000000" pitchFamily="18" charset="-128"/>
                <a:ea typeface="UD デジタル 教科書体 NP" panose="02020400000000000000" pitchFamily="18" charset="-128"/>
              </a:rPr>
              <a:t>いたら得られたかもしれない</a:t>
            </a:r>
            <a:r>
              <a:rPr kumimoji="1" lang="en-US" altLang="ja-JP" sz="4000" dirty="0">
                <a:solidFill>
                  <a:srgbClr val="003300"/>
                </a:solidFill>
                <a:latin typeface="UD デジタル 教科書体 NP" panose="02020400000000000000" pitchFamily="18" charset="-128"/>
                <a:ea typeface="UD デジタル 教科書体 NP" panose="02020400000000000000" pitchFamily="18" charset="-128"/>
              </a:rPr>
              <a:t>』</a:t>
            </a:r>
            <a:r>
              <a:rPr kumimoji="1" lang="ja-JP" altLang="en-US" sz="4000" dirty="0">
                <a:solidFill>
                  <a:srgbClr val="003300"/>
                </a:solidFill>
                <a:latin typeface="UD デジタル 教科書体 NP" panose="02020400000000000000" pitchFamily="18" charset="-128"/>
                <a:ea typeface="UD デジタル 教科書体 NP" panose="02020400000000000000" pitchFamily="18" charset="-128"/>
              </a:rPr>
              <a:t>知識や</a:t>
            </a:r>
            <a:endParaRPr kumimoji="1" lang="en-US" altLang="ja-JP" sz="4000" dirty="0">
              <a:solidFill>
                <a:srgbClr val="003300"/>
              </a:solidFill>
              <a:latin typeface="UD デジタル 教科書体 NP" panose="02020400000000000000" pitchFamily="18" charset="-128"/>
              <a:ea typeface="UD デジタル 教科書体 NP" panose="02020400000000000000" pitchFamily="18" charset="-128"/>
            </a:endParaRPr>
          </a:p>
          <a:p>
            <a:r>
              <a:rPr kumimoji="1" lang="ja-JP" altLang="en-US" sz="4000" dirty="0">
                <a:solidFill>
                  <a:srgbClr val="003300"/>
                </a:solidFill>
                <a:latin typeface="UD デジタル 教科書体 NP" panose="02020400000000000000" pitchFamily="18" charset="-128"/>
                <a:ea typeface="UD デジタル 教科書体 NP" panose="02020400000000000000" pitchFamily="18" charset="-128"/>
              </a:rPr>
              <a:t>経験は</a:t>
            </a:r>
            <a:r>
              <a:rPr kumimoji="1" lang="ja-JP" altLang="en-US" sz="4000" b="1" u="sng" dirty="0">
                <a:solidFill>
                  <a:srgbClr val="003300"/>
                </a:solidFill>
                <a:latin typeface="UD デジタル 教科書体 NP" panose="02020400000000000000" pitchFamily="18" charset="-128"/>
                <a:ea typeface="UD デジタル 教科書体 NP" panose="02020400000000000000" pitchFamily="18" charset="-128"/>
              </a:rPr>
              <a:t>二度と手に入らない</a:t>
            </a:r>
            <a:endParaRPr kumimoji="1" lang="en-US" altLang="ja-JP" sz="4000" dirty="0">
              <a:solidFill>
                <a:srgbClr val="003300"/>
              </a:solidFill>
              <a:latin typeface="UD デジタル 教科書体 NP" panose="02020400000000000000" pitchFamily="18" charset="-128"/>
              <a:ea typeface="UD デジタル 教科書体 NP" panose="02020400000000000000" pitchFamily="18" charset="-128"/>
            </a:endParaRPr>
          </a:p>
          <a:p>
            <a:r>
              <a:rPr kumimoji="1" lang="ja-JP" altLang="en-US" sz="4800" dirty="0">
                <a:solidFill>
                  <a:srgbClr val="003300"/>
                </a:solidFill>
                <a:latin typeface="UD デジタル 教科書体 NP" panose="02020400000000000000" pitchFamily="18" charset="-128"/>
                <a:ea typeface="UD デジタル 教科書体 NP" panose="02020400000000000000" pitchFamily="18" charset="-128"/>
              </a:rPr>
              <a:t>　</a:t>
            </a:r>
            <a:endParaRPr kumimoji="1" lang="ja-JP" altLang="en-US" sz="6600" dirty="0">
              <a:solidFill>
                <a:srgbClr val="003300"/>
              </a:solidFill>
              <a:latin typeface="UD デジタル 教科書体 NP" panose="02020400000000000000" pitchFamily="18" charset="-128"/>
              <a:ea typeface="UD デジタル 教科書体 NP" panose="02020400000000000000" pitchFamily="18" charset="-128"/>
            </a:endParaRPr>
          </a:p>
        </p:txBody>
      </p:sp>
      <p:pic>
        <p:nvPicPr>
          <p:cNvPr id="2" name="図 1">
            <a:extLst>
              <a:ext uri="{FF2B5EF4-FFF2-40B4-BE49-F238E27FC236}">
                <a16:creationId xmlns:a16="http://schemas.microsoft.com/office/drawing/2014/main" id="{B2A88BC4-F894-7378-7CF1-738BAB0805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28753" y="3839796"/>
            <a:ext cx="2363247" cy="3018204"/>
          </a:xfrm>
          <a:prstGeom prst="rect">
            <a:avLst/>
          </a:prstGeom>
        </p:spPr>
      </p:pic>
      <p:sp>
        <p:nvSpPr>
          <p:cNvPr id="10" name="テキスト ボックス 9">
            <a:extLst>
              <a:ext uri="{FF2B5EF4-FFF2-40B4-BE49-F238E27FC236}">
                <a16:creationId xmlns:a16="http://schemas.microsoft.com/office/drawing/2014/main" id="{649A3C8D-34F1-8988-FC34-1583C8599207}"/>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27</a:t>
            </a:r>
          </a:p>
        </p:txBody>
      </p:sp>
    </p:spTree>
    <p:extLst>
      <p:ext uri="{BB962C8B-B14F-4D97-AF65-F5344CB8AC3E}">
        <p14:creationId xmlns:p14="http://schemas.microsoft.com/office/powerpoint/2010/main" val="63228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113527-0D84-87CE-08B8-339EFC7C3629}"/>
              </a:ext>
            </a:extLst>
          </p:cNvPr>
          <p:cNvSpPr>
            <a:spLocks noGrp="1"/>
          </p:cNvSpPr>
          <p:nvPr>
            <p:ph type="title"/>
          </p:nvPr>
        </p:nvSpPr>
        <p:spPr>
          <a:xfrm>
            <a:off x="420029" y="256540"/>
            <a:ext cx="11351942" cy="2295189"/>
          </a:xfrm>
        </p:spPr>
        <p:txBody>
          <a:bodyPr>
            <a:normAutofit fontScale="90000"/>
          </a:bodyPr>
          <a:lstStyle/>
          <a:p>
            <a:pPr algn="ctr"/>
            <a:r>
              <a:rPr lang="ja-JP" altLang="en-US" sz="7300" b="1" dirty="0">
                <a:solidFill>
                  <a:srgbClr val="000000"/>
                </a:solidFill>
                <a:latin typeface="UD デジタル 教科書体 NP" panose="02020400000000000000" pitchFamily="18" charset="-128"/>
                <a:ea typeface="UD デジタル 教科書体 NP" panose="02020400000000000000" pitchFamily="18" charset="-128"/>
              </a:rPr>
              <a:t>眠気は身体からの</a:t>
            </a:r>
            <a:br>
              <a:rPr lang="en-US" altLang="ja-JP" sz="7300" b="1" dirty="0">
                <a:solidFill>
                  <a:srgbClr val="000000"/>
                </a:solidFill>
                <a:latin typeface="UD デジタル 教科書体 NP" panose="02020400000000000000" pitchFamily="18" charset="-128"/>
                <a:ea typeface="UD デジタル 教科書体 NP" panose="02020400000000000000" pitchFamily="18" charset="-128"/>
              </a:rPr>
            </a:br>
            <a:r>
              <a:rPr lang="en-US" altLang="ja-JP" sz="7300" b="1" dirty="0">
                <a:solidFill>
                  <a:srgbClr val="FF0000"/>
                </a:solidFill>
                <a:latin typeface="UD デジタル 教科書体 NP" panose="02020400000000000000" pitchFamily="18" charset="-128"/>
                <a:ea typeface="UD デジタル 教科書体 NP" panose="02020400000000000000" pitchFamily="18" charset="-128"/>
              </a:rPr>
              <a:t>SOS</a:t>
            </a:r>
            <a:r>
              <a:rPr lang="ja-JP" altLang="en-US" sz="7300" b="1" dirty="0">
                <a:solidFill>
                  <a:srgbClr val="FF0000"/>
                </a:solidFill>
                <a:latin typeface="UD デジタル 教科書体 NP" panose="02020400000000000000" pitchFamily="18" charset="-128"/>
                <a:ea typeface="UD デジタル 教科書体 NP" panose="02020400000000000000" pitchFamily="18" charset="-128"/>
              </a:rPr>
              <a:t>サイン</a:t>
            </a:r>
            <a:r>
              <a:rPr lang="ja-JP" altLang="en-US" sz="7300" b="1" dirty="0">
                <a:solidFill>
                  <a:srgbClr val="000000"/>
                </a:solidFill>
                <a:latin typeface="UD デジタル 教科書体 NP" panose="02020400000000000000" pitchFamily="18" charset="-128"/>
                <a:ea typeface="UD デジタル 教科書体 NP" panose="02020400000000000000" pitchFamily="18" charset="-128"/>
              </a:rPr>
              <a:t>である</a:t>
            </a:r>
            <a:endParaRPr kumimoji="1" lang="ja-JP" altLang="en-US" dirty="0"/>
          </a:p>
        </p:txBody>
      </p:sp>
      <p:sp>
        <p:nvSpPr>
          <p:cNvPr id="5" name="テキスト ボックス 4">
            <a:extLst>
              <a:ext uri="{FF2B5EF4-FFF2-40B4-BE49-F238E27FC236}">
                <a16:creationId xmlns:a16="http://schemas.microsoft.com/office/drawing/2014/main" id="{121C6D07-174E-F5B7-E710-A2D3C52468D9}"/>
              </a:ext>
            </a:extLst>
          </p:cNvPr>
          <p:cNvSpPr txBox="1"/>
          <p:nvPr/>
        </p:nvSpPr>
        <p:spPr>
          <a:xfrm>
            <a:off x="626142" y="3469653"/>
            <a:ext cx="8399656" cy="984885"/>
          </a:xfrm>
          <a:prstGeom prst="rect">
            <a:avLst/>
          </a:prstGeom>
          <a:noFill/>
        </p:spPr>
        <p:txBody>
          <a:bodyPr wrap="square">
            <a:spAutoFit/>
          </a:bodyPr>
          <a:lstStyle/>
          <a:p>
            <a:r>
              <a:rPr lang="ja-JP" altLang="en-US" sz="4000" dirty="0">
                <a:solidFill>
                  <a:srgbClr val="000000"/>
                </a:solidFill>
                <a:latin typeface="UD デジタル 教科書体 NP" panose="02020400000000000000" pitchFamily="18" charset="-128"/>
                <a:ea typeface="UD デジタル 教科書体 NP" panose="02020400000000000000" pitchFamily="18" charset="-128"/>
              </a:rPr>
              <a:t>日々の睡眠習慣を見直すことが、</a:t>
            </a:r>
            <a:br>
              <a:rPr lang="en-US" altLang="ja-JP" sz="1800" dirty="0">
                <a:solidFill>
                  <a:srgbClr val="000000"/>
                </a:solidFill>
                <a:latin typeface="UD デジタル 教科書体 NP" panose="02020400000000000000" pitchFamily="18" charset="-128"/>
                <a:ea typeface="UD デジタル 教科書体 NP" panose="02020400000000000000" pitchFamily="18" charset="-128"/>
              </a:rPr>
            </a:br>
            <a:endParaRPr lang="ja-JP" altLang="en-US" dirty="0"/>
          </a:p>
        </p:txBody>
      </p:sp>
      <p:sp>
        <p:nvSpPr>
          <p:cNvPr id="7" name="テキスト ボックス 6">
            <a:extLst>
              <a:ext uri="{FF2B5EF4-FFF2-40B4-BE49-F238E27FC236}">
                <a16:creationId xmlns:a16="http://schemas.microsoft.com/office/drawing/2014/main" id="{299A89E0-5E6C-3902-8BC1-F978FB9141F7}"/>
              </a:ext>
            </a:extLst>
          </p:cNvPr>
          <p:cNvSpPr txBox="1"/>
          <p:nvPr/>
        </p:nvSpPr>
        <p:spPr>
          <a:xfrm>
            <a:off x="1420945" y="4129736"/>
            <a:ext cx="9902748" cy="1754326"/>
          </a:xfrm>
          <a:prstGeom prst="rect">
            <a:avLst/>
          </a:prstGeom>
          <a:noFill/>
        </p:spPr>
        <p:txBody>
          <a:bodyPr wrap="square">
            <a:spAutoFit/>
          </a:bodyPr>
          <a:lstStyle/>
          <a:p>
            <a:r>
              <a:rPr lang="ja-JP" altLang="en-US" sz="5400" dirty="0">
                <a:solidFill>
                  <a:srgbClr val="0000FF"/>
                </a:solidFill>
                <a:latin typeface="UD デジタル 教科書体 NK" panose="02020400000000000000" pitchFamily="18" charset="-128"/>
                <a:ea typeface="UD デジタル 教科書体 NK" panose="02020400000000000000" pitchFamily="18" charset="-128"/>
              </a:rPr>
              <a:t>パフォーマンスの向上</a:t>
            </a:r>
            <a:r>
              <a:rPr lang="ja-JP" altLang="en-US" sz="5400" dirty="0">
                <a:solidFill>
                  <a:srgbClr val="000000"/>
                </a:solidFill>
                <a:latin typeface="UD デジタル 教科書体 NK" panose="02020400000000000000" pitchFamily="18" charset="-128"/>
                <a:ea typeface="UD デジタル 教科書体 NK" panose="02020400000000000000" pitchFamily="18" charset="-128"/>
              </a:rPr>
              <a:t>と</a:t>
            </a:r>
            <a:br>
              <a:rPr lang="en-US" altLang="ja-JP" sz="5400" dirty="0">
                <a:solidFill>
                  <a:srgbClr val="000000"/>
                </a:solidFill>
                <a:latin typeface="UD デジタル 教科書体 NK" panose="02020400000000000000" pitchFamily="18" charset="-128"/>
                <a:ea typeface="UD デジタル 教科書体 NK" panose="02020400000000000000" pitchFamily="18" charset="-128"/>
              </a:rPr>
            </a:br>
            <a:r>
              <a:rPr lang="ja-JP" altLang="en-US" sz="5400" dirty="0">
                <a:solidFill>
                  <a:srgbClr val="0000FF"/>
                </a:solidFill>
                <a:latin typeface="UD デジタル 教科書体 NK" panose="02020400000000000000" pitchFamily="18" charset="-128"/>
                <a:ea typeface="UD デジタル 教科書体 NK" panose="02020400000000000000" pitchFamily="18" charset="-128"/>
              </a:rPr>
              <a:t>長期的な健康維持</a:t>
            </a:r>
            <a:r>
              <a:rPr lang="ja-JP" altLang="en-US" sz="5400" dirty="0">
                <a:solidFill>
                  <a:srgbClr val="000000"/>
                </a:solidFill>
                <a:latin typeface="UD デジタル 教科書体 NK" panose="02020400000000000000" pitchFamily="18" charset="-128"/>
                <a:ea typeface="UD デジタル 教科書体 NK" panose="02020400000000000000" pitchFamily="18" charset="-128"/>
              </a:rPr>
              <a:t>に繋がります。</a:t>
            </a:r>
            <a:endParaRPr lang="ja-JP" altLang="en-US" sz="5400" dirty="0">
              <a:latin typeface="UD デジタル 教科書体 NK" panose="02020400000000000000" pitchFamily="18" charset="-128"/>
              <a:ea typeface="UD デジタル 教科書体 NK" panose="02020400000000000000" pitchFamily="18" charset="-128"/>
            </a:endParaRPr>
          </a:p>
        </p:txBody>
      </p:sp>
      <p:sp>
        <p:nvSpPr>
          <p:cNvPr id="9" name="テキスト ボックス 8">
            <a:extLst>
              <a:ext uri="{FF2B5EF4-FFF2-40B4-BE49-F238E27FC236}">
                <a16:creationId xmlns:a16="http://schemas.microsoft.com/office/drawing/2014/main" id="{077C1780-C08B-4947-0141-561E562CC3E4}"/>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28</a:t>
            </a:r>
          </a:p>
        </p:txBody>
      </p:sp>
    </p:spTree>
    <p:extLst>
      <p:ext uri="{BB962C8B-B14F-4D97-AF65-F5344CB8AC3E}">
        <p14:creationId xmlns:p14="http://schemas.microsoft.com/office/powerpoint/2010/main" val="96291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E97474A-FC02-B9BE-680D-C05BB232F274}"/>
              </a:ext>
            </a:extLst>
          </p:cNvPr>
          <p:cNvSpPr>
            <a:spLocks noGrp="1"/>
          </p:cNvSpPr>
          <p:nvPr>
            <p:ph idx="1"/>
          </p:nvPr>
        </p:nvSpPr>
        <p:spPr>
          <a:xfrm>
            <a:off x="283029" y="685800"/>
            <a:ext cx="11778341" cy="3615267"/>
          </a:xfrm>
        </p:spPr>
        <p:txBody>
          <a:bodyPr>
            <a:normAutofit/>
          </a:bodyPr>
          <a:lstStyle/>
          <a:p>
            <a:pPr marL="0" indent="0" algn="ctr">
              <a:buNone/>
            </a:pPr>
            <a:r>
              <a:rPr kumimoji="1" lang="ja-JP" altLang="en-US" sz="9600" dirty="0">
                <a:solidFill>
                  <a:srgbClr val="003300"/>
                </a:solidFill>
                <a:latin typeface="UD デジタル 教科書体 NP" panose="02020400000000000000" pitchFamily="18" charset="-128"/>
                <a:ea typeface="UD デジタル 教科書体 NP" panose="02020400000000000000" pitchFamily="18" charset="-128"/>
              </a:rPr>
              <a:t>睡眠不足の見分け方</a:t>
            </a:r>
          </a:p>
        </p:txBody>
      </p:sp>
      <p:sp>
        <p:nvSpPr>
          <p:cNvPr id="4" name="テキスト ボックス 3">
            <a:extLst>
              <a:ext uri="{FF2B5EF4-FFF2-40B4-BE49-F238E27FC236}">
                <a16:creationId xmlns:a16="http://schemas.microsoft.com/office/drawing/2014/main" id="{AB006095-7E2A-42F8-37C2-9BDBB4879B0E}"/>
              </a:ext>
            </a:extLst>
          </p:cNvPr>
          <p:cNvSpPr txBox="1"/>
          <p:nvPr/>
        </p:nvSpPr>
        <p:spPr>
          <a:xfrm>
            <a:off x="1498704" y="4150714"/>
            <a:ext cx="10013430" cy="769441"/>
          </a:xfrm>
          <a:prstGeom prst="rect">
            <a:avLst/>
          </a:prstGeom>
          <a:noFill/>
        </p:spPr>
        <p:txBody>
          <a:bodyPr wrap="square" rtlCol="0">
            <a:spAutoFit/>
          </a:bodyPr>
          <a:lstStyle/>
          <a:p>
            <a:pPr algn="r"/>
            <a:r>
              <a:rPr kumimoji="1" lang="ja-JP" altLang="en-US" sz="4400" dirty="0">
                <a:solidFill>
                  <a:srgbClr val="003300"/>
                </a:solidFill>
                <a:latin typeface="UD デジタル 教科書体 NP" panose="02020400000000000000" pitchFamily="18" charset="-128"/>
                <a:ea typeface="UD デジタル 教科書体 NP" panose="02020400000000000000" pitchFamily="18" charset="-128"/>
              </a:rPr>
              <a:t>実は、私は知っている・・・・・・編</a:t>
            </a:r>
          </a:p>
        </p:txBody>
      </p:sp>
      <p:sp>
        <p:nvSpPr>
          <p:cNvPr id="9" name="テキスト ボックス 8">
            <a:extLst>
              <a:ext uri="{FF2B5EF4-FFF2-40B4-BE49-F238E27FC236}">
                <a16:creationId xmlns:a16="http://schemas.microsoft.com/office/drawing/2014/main" id="{F9D11053-53DA-0CCE-85C2-A213634D37C2}"/>
              </a:ext>
            </a:extLst>
          </p:cNvPr>
          <p:cNvSpPr txBox="1"/>
          <p:nvPr/>
        </p:nvSpPr>
        <p:spPr>
          <a:xfrm>
            <a:off x="11766874" y="0"/>
            <a:ext cx="425126" cy="369332"/>
          </a:xfrm>
          <a:prstGeom prst="rect">
            <a:avLst/>
          </a:prstGeom>
          <a:noFill/>
        </p:spPr>
        <p:txBody>
          <a:bodyPr wrap="square" rtlCol="0">
            <a:spAutoFit/>
          </a:bodyPr>
          <a:lstStyle/>
          <a:p>
            <a:r>
              <a:rPr kumimoji="1" lang="en-US" altLang="ja-JP" dirty="0">
                <a:solidFill>
                  <a:schemeClr val="accent4">
                    <a:lumMod val="50000"/>
                  </a:schemeClr>
                </a:solidFill>
              </a:rPr>
              <a:t>2</a:t>
            </a:r>
          </a:p>
        </p:txBody>
      </p:sp>
    </p:spTree>
    <p:extLst>
      <p:ext uri="{BB962C8B-B14F-4D97-AF65-F5344CB8AC3E}">
        <p14:creationId xmlns:p14="http://schemas.microsoft.com/office/powerpoint/2010/main" val="4260694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24BE5D1-B200-2DC1-B1F4-1B1C6B1A73A5}"/>
              </a:ext>
            </a:extLst>
          </p:cNvPr>
          <p:cNvSpPr>
            <a:spLocks noGrp="1"/>
          </p:cNvSpPr>
          <p:nvPr>
            <p:ph idx="1"/>
          </p:nvPr>
        </p:nvSpPr>
        <p:spPr>
          <a:xfrm>
            <a:off x="741360" y="54570"/>
            <a:ext cx="11174413" cy="1114954"/>
          </a:xfrm>
        </p:spPr>
        <p:txBody>
          <a:bodyPr>
            <a:normAutofit/>
          </a:bodyPr>
          <a:lstStyle/>
          <a:p>
            <a:pPr marL="0" indent="0" algn="ctr">
              <a:buNone/>
            </a:pPr>
            <a:r>
              <a:rPr kumimoji="1" lang="ja-JP" altLang="en-US" sz="4800" dirty="0">
                <a:solidFill>
                  <a:srgbClr val="333300"/>
                </a:solidFill>
                <a:latin typeface="UD デジタル 教科書体 NP" panose="02020400000000000000" pitchFamily="18" charset="-128"/>
                <a:ea typeface="UD デジタル 教科書体 NP" panose="02020400000000000000" pitchFamily="18" charset="-128"/>
              </a:rPr>
              <a:t>良い睡眠のコツは</a:t>
            </a:r>
            <a:r>
              <a:rPr kumimoji="1" lang="ja-JP" altLang="en-US" sz="4800" b="1" dirty="0">
                <a:solidFill>
                  <a:srgbClr val="0000FF"/>
                </a:solidFill>
                <a:latin typeface="UD デジタル 教科書体 NP" panose="02020400000000000000" pitchFamily="18" charset="-128"/>
                <a:ea typeface="UD デジタル 教科書体 NP" panose="02020400000000000000" pitchFamily="18" charset="-128"/>
              </a:rPr>
              <a:t>「引き算」</a:t>
            </a:r>
          </a:p>
        </p:txBody>
      </p:sp>
      <p:sp>
        <p:nvSpPr>
          <p:cNvPr id="5" name="テキスト ボックス 4">
            <a:extLst>
              <a:ext uri="{FF2B5EF4-FFF2-40B4-BE49-F238E27FC236}">
                <a16:creationId xmlns:a16="http://schemas.microsoft.com/office/drawing/2014/main" id="{DFF34285-7ABD-15C2-456F-58805210FFBF}"/>
              </a:ext>
            </a:extLst>
          </p:cNvPr>
          <p:cNvSpPr txBox="1"/>
          <p:nvPr/>
        </p:nvSpPr>
        <p:spPr>
          <a:xfrm>
            <a:off x="-46672" y="6001767"/>
            <a:ext cx="12467272" cy="1015663"/>
          </a:xfrm>
          <a:prstGeom prst="rect">
            <a:avLst/>
          </a:prstGeom>
          <a:noFill/>
        </p:spPr>
        <p:txBody>
          <a:bodyPr wrap="square">
            <a:spAutoFit/>
          </a:bodyPr>
          <a:lstStyle/>
          <a:p>
            <a:pPr algn="ctr"/>
            <a:r>
              <a:rPr lang="ja-JP" altLang="en-US" sz="4000" b="1" i="0" dirty="0">
                <a:solidFill>
                  <a:srgbClr val="0000FF"/>
                </a:solidFill>
                <a:effectLst/>
                <a:latin typeface="UD デジタル 教科書体 NP" panose="02020400000000000000" pitchFamily="18" charset="-128"/>
                <a:ea typeface="UD デジタル 教科書体 NP" panose="02020400000000000000" pitchFamily="18" charset="-128"/>
              </a:rPr>
              <a:t>全部をやめなくても</a:t>
            </a:r>
            <a:r>
              <a:rPr lang="en-US" altLang="ja-JP" sz="4000" b="1" i="0" dirty="0">
                <a:solidFill>
                  <a:srgbClr val="0000FF"/>
                </a:solidFill>
                <a:effectLst/>
                <a:latin typeface="UD デジタル 教科書体 NP" panose="02020400000000000000" pitchFamily="18" charset="-128"/>
                <a:ea typeface="UD デジタル 教科書体 NP" panose="02020400000000000000" pitchFamily="18" charset="-128"/>
              </a:rPr>
              <a:t>OK</a:t>
            </a:r>
            <a:r>
              <a:rPr lang="ja-JP" altLang="en-US" sz="4000" b="1" i="0" dirty="0">
                <a:solidFill>
                  <a:srgbClr val="0000FF"/>
                </a:solidFill>
                <a:effectLst/>
                <a:latin typeface="UD デジタル 教科書体 NP" panose="02020400000000000000" pitchFamily="18" charset="-128"/>
                <a:ea typeface="UD デジタル 教科書体 NP" panose="02020400000000000000" pitchFamily="18" charset="-128"/>
              </a:rPr>
              <a:t>。ひとつずつ手放していこう</a:t>
            </a:r>
            <a:br>
              <a:rPr lang="ja-JP" altLang="en-US" sz="2000" b="1" i="0" dirty="0">
                <a:solidFill>
                  <a:srgbClr val="0000FF"/>
                </a:solidFill>
                <a:effectLst/>
                <a:latin typeface="Hiragino Kaku Gothic ProN"/>
              </a:rPr>
            </a:br>
            <a:endParaRPr lang="ja-JP" altLang="en-US" sz="2000" dirty="0">
              <a:solidFill>
                <a:srgbClr val="0000FF"/>
              </a:solidFill>
            </a:endParaRPr>
          </a:p>
        </p:txBody>
      </p:sp>
      <p:sp>
        <p:nvSpPr>
          <p:cNvPr id="11" name="テキスト ボックス 10">
            <a:extLst>
              <a:ext uri="{FF2B5EF4-FFF2-40B4-BE49-F238E27FC236}">
                <a16:creationId xmlns:a16="http://schemas.microsoft.com/office/drawing/2014/main" id="{766C4FFA-4C40-84DA-421A-AAC7EADF0221}"/>
              </a:ext>
            </a:extLst>
          </p:cNvPr>
          <p:cNvSpPr txBox="1"/>
          <p:nvPr/>
        </p:nvSpPr>
        <p:spPr>
          <a:xfrm>
            <a:off x="451800" y="1169524"/>
            <a:ext cx="11968800" cy="4730654"/>
          </a:xfrm>
          <a:prstGeom prst="rect">
            <a:avLst/>
          </a:prstGeom>
          <a:noFill/>
        </p:spPr>
        <p:txBody>
          <a:bodyPr wrap="square" rtlCol="0">
            <a:spAutoFit/>
          </a:bodyPr>
          <a:lstStyle/>
          <a:p>
            <a:pPr>
              <a:lnSpc>
                <a:spcPts val="3000"/>
              </a:lnSpc>
            </a:pP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◆夜更かしをしない（</a:t>
            </a:r>
            <a:r>
              <a:rPr lang="en-US" altLang="ja-JP" sz="3200" b="1" u="sng" dirty="0">
                <a:solidFill>
                  <a:srgbClr val="000000"/>
                </a:solidFill>
                <a:latin typeface="UD デジタル 教科書体 NP" panose="02020400000000000000" pitchFamily="18" charset="-128"/>
                <a:ea typeface="UD デジタル 教科書体 NP" panose="02020400000000000000" pitchFamily="18" charset="-128"/>
              </a:rPr>
              <a:t>23</a:t>
            </a:r>
            <a:r>
              <a:rPr lang="ja-JP" altLang="en-US" sz="3200" b="1" u="sng" dirty="0">
                <a:solidFill>
                  <a:srgbClr val="000000"/>
                </a:solidFill>
                <a:latin typeface="UD デジタル 教科書体 NP" panose="02020400000000000000" pitchFamily="18" charset="-128"/>
                <a:ea typeface="UD デジタル 教科書体 NP" panose="02020400000000000000" pitchFamily="18" charset="-128"/>
              </a:rPr>
              <a:t>時までに</a:t>
            </a: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寝る）</a:t>
            </a:r>
            <a:br>
              <a:rPr lang="en-US" altLang="ja-JP" sz="3200" b="1" dirty="0">
                <a:solidFill>
                  <a:srgbClr val="000000"/>
                </a:solidFill>
                <a:latin typeface="UD デジタル 教科書体 NP" panose="02020400000000000000" pitchFamily="18" charset="-128"/>
                <a:ea typeface="UD デジタル 教科書体 NP" panose="02020400000000000000" pitchFamily="18" charset="-128"/>
              </a:rPr>
            </a:br>
            <a:b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b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a:t>
            </a:r>
            <a:r>
              <a:rPr lang="ja-JP" altLang="en-US" sz="3200" b="1" u="sng" dirty="0">
                <a:solidFill>
                  <a:srgbClr val="000000"/>
                </a:solidFill>
                <a:latin typeface="UD デジタル 教科書体 NP" panose="02020400000000000000" pitchFamily="18" charset="-128"/>
                <a:ea typeface="UD デジタル 教科書体 NP" panose="02020400000000000000" pitchFamily="18" charset="-128"/>
              </a:rPr>
              <a:t>カフェイン飲料</a:t>
            </a: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を控える</a:t>
            </a:r>
            <a:br>
              <a:rPr lang="en-US" altLang="ja-JP" sz="3200" b="1" dirty="0">
                <a:solidFill>
                  <a:srgbClr val="000000"/>
                </a:solidFill>
                <a:latin typeface="UD デジタル 教科書体 NP" panose="02020400000000000000" pitchFamily="18" charset="-128"/>
                <a:ea typeface="UD デジタル 教科書体 NP" panose="02020400000000000000" pitchFamily="18" charset="-128"/>
              </a:rPr>
            </a:br>
            <a:br>
              <a:rPr lang="en-US" altLang="ja-JP" sz="3200" b="1" dirty="0">
                <a:solidFill>
                  <a:srgbClr val="000000"/>
                </a:solidFill>
                <a:latin typeface="UD デジタル 教科書体 NP" panose="02020400000000000000" pitchFamily="18" charset="-128"/>
                <a:ea typeface="UD デジタル 教科書体 NP" panose="02020400000000000000" pitchFamily="18" charset="-128"/>
              </a:rPr>
            </a:b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◆寝る前の</a:t>
            </a:r>
            <a:r>
              <a:rPr lang="ja-JP" altLang="en-US" sz="3200" b="1" u="sng" dirty="0">
                <a:solidFill>
                  <a:srgbClr val="000000"/>
                </a:solidFill>
                <a:latin typeface="UD デジタル 教科書体 NP" panose="02020400000000000000" pitchFamily="18" charset="-128"/>
                <a:ea typeface="UD デジタル 教科書体 NP" panose="02020400000000000000" pitchFamily="18" charset="-128"/>
              </a:rPr>
              <a:t>飲食を控える</a:t>
            </a: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a:t>
            </a:r>
            <a:r>
              <a:rPr lang="ja-JP" altLang="en-US" sz="3200" b="1" u="sng" dirty="0">
                <a:solidFill>
                  <a:srgbClr val="000000"/>
                </a:solidFill>
                <a:latin typeface="UD デジタル 教科書体 NP" panose="02020400000000000000" pitchFamily="18" charset="-128"/>
                <a:ea typeface="UD デジタル 教科書体 NP" panose="02020400000000000000" pitchFamily="18" charset="-128"/>
              </a:rPr>
              <a:t>激しい運動</a:t>
            </a: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を避ける</a:t>
            </a:r>
            <a:br>
              <a:rPr lang="en-US" altLang="ja-JP" sz="3200" b="1" dirty="0">
                <a:solidFill>
                  <a:srgbClr val="000000"/>
                </a:solidFill>
                <a:latin typeface="UD デジタル 教科書体 NP" panose="02020400000000000000" pitchFamily="18" charset="-128"/>
                <a:ea typeface="UD デジタル 教科書体 NP" panose="02020400000000000000" pitchFamily="18" charset="-128"/>
              </a:rPr>
            </a:br>
            <a:b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b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◆入浴は</a:t>
            </a:r>
            <a:r>
              <a:rPr lang="ja-JP" altLang="en-US" sz="3200" b="1" u="sng" dirty="0">
                <a:solidFill>
                  <a:srgbClr val="000000"/>
                </a:solidFill>
                <a:latin typeface="UD デジタル 教科書体 NP" panose="02020400000000000000" pitchFamily="18" charset="-128"/>
                <a:ea typeface="UD デジタル 教科書体 NP" panose="02020400000000000000" pitchFamily="18" charset="-128"/>
              </a:rPr>
              <a:t>１～</a:t>
            </a:r>
            <a:r>
              <a:rPr lang="en-US" altLang="ja-JP" sz="3200" b="1" u="sng" dirty="0">
                <a:solidFill>
                  <a:srgbClr val="000000"/>
                </a:solidFill>
                <a:latin typeface="UD デジタル 教科書体 NP" panose="02020400000000000000" pitchFamily="18" charset="-128"/>
                <a:ea typeface="UD デジタル 教科書体 NP" panose="02020400000000000000" pitchFamily="18" charset="-128"/>
              </a:rPr>
              <a:t>2</a:t>
            </a:r>
            <a:r>
              <a:rPr lang="ja-JP" altLang="en-US" sz="3200" b="1" u="sng" dirty="0">
                <a:solidFill>
                  <a:srgbClr val="000000"/>
                </a:solidFill>
                <a:latin typeface="UD デジタル 教科書体 NP" panose="02020400000000000000" pitchFamily="18" charset="-128"/>
                <a:ea typeface="UD デジタル 教科書体 NP" panose="02020400000000000000" pitchFamily="18" charset="-128"/>
              </a:rPr>
              <a:t>時間前</a:t>
            </a: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に、</a:t>
            </a:r>
            <a:r>
              <a:rPr lang="en-US" altLang="ja-JP" sz="3200" b="1" u="sng" dirty="0">
                <a:solidFill>
                  <a:srgbClr val="000000"/>
                </a:solidFill>
                <a:latin typeface="UD デジタル 教科書体 NP" panose="02020400000000000000" pitchFamily="18" charset="-128"/>
                <a:ea typeface="UD デジタル 教科書体 NP" panose="02020400000000000000" pitchFamily="18" charset="-128"/>
              </a:rPr>
              <a:t>40℃</a:t>
            </a:r>
            <a:r>
              <a:rPr lang="ja-JP" altLang="en-US" sz="3200" b="1" u="sng" dirty="0">
                <a:solidFill>
                  <a:srgbClr val="000000"/>
                </a:solidFill>
                <a:latin typeface="UD デジタル 教科書体 NP" panose="02020400000000000000" pitchFamily="18" charset="-128"/>
                <a:ea typeface="UD デジタル 教科書体 NP" panose="02020400000000000000" pitchFamily="18" charset="-128"/>
              </a:rPr>
              <a:t>くらい</a:t>
            </a: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で</a:t>
            </a:r>
            <a:br>
              <a:rPr lang="en-US" altLang="ja-JP" sz="3200" b="1" dirty="0">
                <a:solidFill>
                  <a:srgbClr val="000000"/>
                </a:solidFill>
                <a:latin typeface="UD デジタル 教科書体 NP" panose="02020400000000000000" pitchFamily="18" charset="-128"/>
                <a:ea typeface="UD デジタル 教科書体 NP" panose="02020400000000000000" pitchFamily="18" charset="-128"/>
              </a:rPr>
            </a:br>
            <a:b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b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◆寝床で</a:t>
            </a:r>
            <a:r>
              <a:rPr lang="ja-JP" altLang="en-US" sz="3200" b="1" u="sng" dirty="0">
                <a:solidFill>
                  <a:srgbClr val="000000"/>
                </a:solidFill>
                <a:latin typeface="UD デジタル 教科書体 NP" panose="02020400000000000000" pitchFamily="18" charset="-128"/>
                <a:ea typeface="UD デジタル 教科書体 NP" panose="02020400000000000000" pitchFamily="18" charset="-128"/>
              </a:rPr>
              <a:t>デジタル機器を使わない</a:t>
            </a: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a:t>
            </a:r>
            <a:r>
              <a:rPr lang="ja-JP" altLang="en-US" sz="3200" b="1" u="sng" dirty="0">
                <a:solidFill>
                  <a:srgbClr val="000000"/>
                </a:solidFill>
                <a:latin typeface="UD デジタル 教科書体 NP" panose="02020400000000000000" pitchFamily="18" charset="-128"/>
                <a:ea typeface="UD デジタル 教科書体 NP" panose="02020400000000000000" pitchFamily="18" charset="-128"/>
              </a:rPr>
              <a:t>持ち込まない</a:t>
            </a:r>
            <a:br>
              <a:rPr lang="en-US" altLang="ja-JP" sz="3200" b="1" dirty="0">
                <a:solidFill>
                  <a:srgbClr val="000000"/>
                </a:solidFill>
                <a:latin typeface="UD デジタル 教科書体 NP" panose="02020400000000000000" pitchFamily="18" charset="-128"/>
                <a:ea typeface="UD デジタル 教科書体 NP" panose="02020400000000000000" pitchFamily="18" charset="-128"/>
              </a:rPr>
            </a:br>
            <a:b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b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◆寝室は</a:t>
            </a:r>
            <a:r>
              <a:rPr lang="ja-JP" altLang="en-US" sz="3200" b="1" u="sng" dirty="0">
                <a:solidFill>
                  <a:srgbClr val="000000"/>
                </a:solidFill>
                <a:latin typeface="UD デジタル 教科書体 NP" panose="02020400000000000000" pitchFamily="18" charset="-128"/>
                <a:ea typeface="UD デジタル 教科書体 NP" panose="02020400000000000000" pitchFamily="18" charset="-128"/>
              </a:rPr>
              <a:t>暗く</a:t>
            </a: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a:t>
            </a:r>
            <a:r>
              <a:rPr lang="ja-JP" altLang="en-US" sz="3200" b="1" u="sng" dirty="0">
                <a:solidFill>
                  <a:srgbClr val="000000"/>
                </a:solidFill>
                <a:latin typeface="UD デジタル 教科書体 NP" panose="02020400000000000000" pitchFamily="18" charset="-128"/>
                <a:ea typeface="UD デジタル 教科書体 NP" panose="02020400000000000000" pitchFamily="18" charset="-128"/>
              </a:rPr>
              <a:t>静かな環境</a:t>
            </a: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a:t>
            </a:r>
            <a:r>
              <a:rPr lang="ja-JP" altLang="en-US" sz="3200" b="1" u="sng" dirty="0">
                <a:solidFill>
                  <a:srgbClr val="000000"/>
                </a:solidFill>
                <a:latin typeface="UD デジタル 教科書体 NP" panose="02020400000000000000" pitchFamily="18" charset="-128"/>
                <a:ea typeface="UD デジタル 教科書体 NP" panose="02020400000000000000" pitchFamily="18" charset="-128"/>
              </a:rPr>
              <a:t>適温</a:t>
            </a: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a:t>
            </a:r>
            <a:r>
              <a:rPr lang="ja-JP" altLang="en-US" sz="3200" b="1" u="sng" dirty="0">
                <a:solidFill>
                  <a:srgbClr val="000000"/>
                </a:solidFill>
                <a:latin typeface="UD デジタル 教科書体 NP" panose="02020400000000000000" pitchFamily="18" charset="-128"/>
                <a:ea typeface="UD デジタル 教科書体 NP" panose="02020400000000000000" pitchFamily="18" charset="-128"/>
              </a:rPr>
              <a:t>心地よい寝具</a:t>
            </a: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a:t>
            </a:r>
            <a:r>
              <a:rPr lang="ja-JP" altLang="en-US" sz="3200" b="1" u="sng" dirty="0">
                <a:solidFill>
                  <a:srgbClr val="000000"/>
                </a:solidFill>
                <a:latin typeface="UD デジタル 教科書体 NP" panose="02020400000000000000" pitchFamily="18" charset="-128"/>
                <a:ea typeface="UD デジタル 教科書体 NP" panose="02020400000000000000" pitchFamily="18" charset="-128"/>
              </a:rPr>
              <a:t>丁度良い枕</a:t>
            </a:r>
            <a:endParaRPr lang="en-US" altLang="ja-JP" sz="3200" b="1" dirty="0">
              <a:solidFill>
                <a:srgbClr val="000000"/>
              </a:solidFill>
              <a:latin typeface="UD デジタル 教科書体 NP" panose="02020400000000000000" pitchFamily="18" charset="-128"/>
              <a:ea typeface="UD デジタル 教科書体 NP" panose="02020400000000000000" pitchFamily="18" charset="-128"/>
            </a:endParaRPr>
          </a:p>
          <a:p>
            <a:pPr>
              <a:lnSpc>
                <a:spcPts val="3000"/>
              </a:lnSpc>
            </a:pPr>
            <a:r>
              <a:rPr lang="ja-JP" altLang="en-US" sz="3200" b="1" dirty="0">
                <a:solidFill>
                  <a:srgbClr val="000000"/>
                </a:solidFill>
                <a:latin typeface="UD デジタル 教科書体 NP" panose="02020400000000000000" pitchFamily="18" charset="-128"/>
                <a:ea typeface="UD デジタル 教科書体 NP" panose="02020400000000000000" pitchFamily="18" charset="-128"/>
              </a:rPr>
              <a:t>　</a:t>
            </a:r>
            <a:r>
              <a:rPr lang="ja-JP" altLang="en-US" sz="3200" b="1" u="sng" dirty="0">
                <a:solidFill>
                  <a:srgbClr val="000000"/>
                </a:solidFill>
                <a:latin typeface="UD デジタル 教科書体 NP" panose="02020400000000000000" pitchFamily="18" charset="-128"/>
                <a:ea typeface="UD デジタル 教科書体 NP" panose="02020400000000000000" pitchFamily="18" charset="-128"/>
              </a:rPr>
              <a:t>靴下は脱ぐ　</a:t>
            </a:r>
            <a:endParaRPr lang="ja-JP" altLang="en-US" sz="3200" dirty="0">
              <a:solidFill>
                <a:srgbClr val="000000"/>
              </a:solidFill>
              <a:latin typeface="UD デジタル 教科書体 NP" panose="02020400000000000000" pitchFamily="18" charset="-128"/>
              <a:ea typeface="UD デジタル 教科書体 NP" panose="02020400000000000000" pitchFamily="18" charset="-128"/>
            </a:endParaRPr>
          </a:p>
        </p:txBody>
      </p:sp>
      <p:sp>
        <p:nvSpPr>
          <p:cNvPr id="8" name="テキスト ボックス 7">
            <a:extLst>
              <a:ext uri="{FF2B5EF4-FFF2-40B4-BE49-F238E27FC236}">
                <a16:creationId xmlns:a16="http://schemas.microsoft.com/office/drawing/2014/main" id="{B7787647-D4AE-6DF8-5034-228FC86C598F}"/>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29</a:t>
            </a:r>
          </a:p>
        </p:txBody>
      </p:sp>
    </p:spTree>
    <p:extLst>
      <p:ext uri="{BB962C8B-B14F-4D97-AF65-F5344CB8AC3E}">
        <p14:creationId xmlns:p14="http://schemas.microsoft.com/office/powerpoint/2010/main" val="3947650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0A483E0-277E-8EF3-4223-25898CD2D14F}"/>
              </a:ext>
            </a:extLst>
          </p:cNvPr>
          <p:cNvPicPr>
            <a:picLocks noChangeAspect="1"/>
          </p:cNvPicPr>
          <p:nvPr/>
        </p:nvPicPr>
        <p:blipFill>
          <a:blip r:embed="rId3" cstate="print"/>
          <a:srcRect/>
          <a:stretch>
            <a:fillRect/>
          </a:stretch>
        </p:blipFill>
        <p:spPr bwMode="auto">
          <a:xfrm>
            <a:off x="3561907" y="213951"/>
            <a:ext cx="5588072" cy="6549818"/>
          </a:xfrm>
          <a:prstGeom prst="rect">
            <a:avLst/>
          </a:prstGeom>
          <a:noFill/>
          <a:ln w="9525">
            <a:noFill/>
            <a:miter lim="800000"/>
            <a:headEnd/>
            <a:tailEnd/>
          </a:ln>
        </p:spPr>
      </p:pic>
      <p:sp>
        <p:nvSpPr>
          <p:cNvPr id="5" name="テキスト ボックス 4">
            <a:extLst>
              <a:ext uri="{FF2B5EF4-FFF2-40B4-BE49-F238E27FC236}">
                <a16:creationId xmlns:a16="http://schemas.microsoft.com/office/drawing/2014/main" id="{71AB723F-E599-BE0E-56B4-894A3E02DB9D}"/>
              </a:ext>
            </a:extLst>
          </p:cNvPr>
          <p:cNvSpPr txBox="1"/>
          <p:nvPr/>
        </p:nvSpPr>
        <p:spPr>
          <a:xfrm>
            <a:off x="8420986" y="4248954"/>
            <a:ext cx="3499883" cy="1538883"/>
          </a:xfrm>
          <a:prstGeom prst="rect">
            <a:avLst/>
          </a:prstGeom>
          <a:noFill/>
          <a:ln w="53975" cmpd="dbl">
            <a:solidFill>
              <a:schemeClr val="accent1">
                <a:shade val="15000"/>
                <a:hueMod val="94000"/>
              </a:schemeClr>
            </a:solidFill>
          </a:ln>
        </p:spPr>
        <p:txBody>
          <a:bodyPr wrap="square" rtlCol="0">
            <a:spAutoFit/>
          </a:bodyPr>
          <a:lstStyle/>
          <a:p>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海馬：記憶の司令塔</a:t>
            </a:r>
            <a:endPar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endParaRPr>
          </a:p>
          <a:p>
            <a:endParaRPr kumimoji="1" lang="en-US" altLang="ja-JP" sz="1000" dirty="0">
              <a:solidFill>
                <a:srgbClr val="33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新しい情報の</a:t>
            </a:r>
            <a:endPar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一時保存場所</a:t>
            </a:r>
          </a:p>
        </p:txBody>
      </p:sp>
      <p:sp>
        <p:nvSpPr>
          <p:cNvPr id="6" name="テキスト ボックス 5">
            <a:extLst>
              <a:ext uri="{FF2B5EF4-FFF2-40B4-BE49-F238E27FC236}">
                <a16:creationId xmlns:a16="http://schemas.microsoft.com/office/drawing/2014/main" id="{F6AAF62E-85FE-EC65-4E4A-51B6C5943ACB}"/>
              </a:ext>
            </a:extLst>
          </p:cNvPr>
          <p:cNvSpPr txBox="1"/>
          <p:nvPr/>
        </p:nvSpPr>
        <p:spPr>
          <a:xfrm>
            <a:off x="1" y="21219"/>
            <a:ext cx="4178594" cy="1938992"/>
          </a:xfrm>
          <a:prstGeom prst="rect">
            <a:avLst/>
          </a:prstGeom>
          <a:noFill/>
        </p:spPr>
        <p:txBody>
          <a:bodyPr wrap="square" rtlCol="0">
            <a:spAutoFit/>
          </a:bodyPr>
          <a:lstStyle/>
          <a:p>
            <a:pPr algn="ct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記憶の</a:t>
            </a:r>
            <a:endParaRPr kumimoji="1" lang="en-US" altLang="ja-JP" sz="6000" b="1" dirty="0">
              <a:solidFill>
                <a:srgbClr val="33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メカニズム</a:t>
            </a:r>
          </a:p>
        </p:txBody>
      </p:sp>
      <p:sp>
        <p:nvSpPr>
          <p:cNvPr id="7" name="楕円 6">
            <a:extLst>
              <a:ext uri="{FF2B5EF4-FFF2-40B4-BE49-F238E27FC236}">
                <a16:creationId xmlns:a16="http://schemas.microsoft.com/office/drawing/2014/main" id="{D3AC2A82-ABB4-B52D-A8F7-0D1029E98326}"/>
              </a:ext>
            </a:extLst>
          </p:cNvPr>
          <p:cNvSpPr/>
          <p:nvPr/>
        </p:nvSpPr>
        <p:spPr>
          <a:xfrm>
            <a:off x="6440387" y="2834286"/>
            <a:ext cx="680484" cy="372139"/>
          </a:xfrm>
          <a:prstGeom prst="ellipse">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A2076861-5B13-EE4F-8764-CE02A91ACEDA}"/>
              </a:ext>
            </a:extLst>
          </p:cNvPr>
          <p:cNvSpPr/>
          <p:nvPr/>
        </p:nvSpPr>
        <p:spPr>
          <a:xfrm>
            <a:off x="4348716" y="520995"/>
            <a:ext cx="4486940" cy="1850065"/>
          </a:xfrm>
          <a:prstGeom prst="ellipse">
            <a:avLst/>
          </a:prstGeom>
          <a:solidFill>
            <a:srgbClr val="00B050">
              <a:alpha val="4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DFF2D9A-4D17-EAF8-E68E-FD167D06341C}"/>
              </a:ext>
            </a:extLst>
          </p:cNvPr>
          <p:cNvSpPr txBox="1"/>
          <p:nvPr/>
        </p:nvSpPr>
        <p:spPr>
          <a:xfrm>
            <a:off x="8742244" y="1970820"/>
            <a:ext cx="3289005" cy="1107996"/>
          </a:xfrm>
          <a:prstGeom prst="rect">
            <a:avLst/>
          </a:prstGeom>
          <a:noFill/>
          <a:ln w="66675" cmpd="dbl">
            <a:solidFill>
              <a:srgbClr val="000000"/>
            </a:solidFill>
          </a:ln>
        </p:spPr>
        <p:txBody>
          <a:bodyPr wrap="square" rtlCol="0">
            <a:spAutoFit/>
          </a:bodyPr>
          <a:lstStyle/>
          <a:p>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大脳皮質：貯蔵庫</a:t>
            </a:r>
            <a:endPar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endParaRPr>
          </a:p>
          <a:p>
            <a:endParaRPr kumimoji="1" lang="en-US" altLang="ja-JP" sz="1000" dirty="0">
              <a:solidFill>
                <a:srgbClr val="33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長期記憶の定着</a:t>
            </a:r>
            <a:endPar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endParaRPr>
          </a:p>
        </p:txBody>
      </p:sp>
      <p:sp>
        <p:nvSpPr>
          <p:cNvPr id="10" name="テキスト ボックス 9">
            <a:extLst>
              <a:ext uri="{FF2B5EF4-FFF2-40B4-BE49-F238E27FC236}">
                <a16:creationId xmlns:a16="http://schemas.microsoft.com/office/drawing/2014/main" id="{843BC3C1-8D7A-7D15-FCDB-1ECD412276C0}"/>
              </a:ext>
            </a:extLst>
          </p:cNvPr>
          <p:cNvSpPr txBox="1"/>
          <p:nvPr/>
        </p:nvSpPr>
        <p:spPr>
          <a:xfrm>
            <a:off x="271131" y="1934419"/>
            <a:ext cx="3190936" cy="4431983"/>
          </a:xfrm>
          <a:prstGeom prst="rect">
            <a:avLst/>
          </a:prstGeom>
          <a:noFill/>
          <a:ln w="73025" cmpd="dbl">
            <a:solidFill>
              <a:schemeClr val="accent1">
                <a:shade val="15000"/>
                <a:hueMod val="94000"/>
              </a:schemeClr>
            </a:solidFill>
            <a:prstDash val="sysDash"/>
          </a:ln>
        </p:spPr>
        <p:txBody>
          <a:bodyPr wrap="square" rtlCol="0">
            <a:spAutoFit/>
          </a:bodyPr>
          <a:lstStyle/>
          <a:p>
            <a:pPr algn="ct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睡 眠 中</a:t>
            </a:r>
            <a:endPar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endParaRPr>
          </a:p>
          <a:p>
            <a:pPr algn="ctr"/>
            <a:endParaRPr kumimoji="1" lang="en-US" altLang="ja-JP" sz="1400" dirty="0">
              <a:solidFill>
                <a:srgbClr val="333300"/>
              </a:solidFill>
              <a:latin typeface="UD デジタル 教科書体 NP" panose="02020400000000000000" pitchFamily="18" charset="-128"/>
              <a:ea typeface="UD デジタル 教科書体 NP" panose="02020400000000000000" pitchFamily="18" charset="-128"/>
            </a:endParaRPr>
          </a:p>
          <a:p>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情報整理</a:t>
            </a:r>
            <a:endPar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endParaRPr>
          </a:p>
          <a:p>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消去</a:t>
            </a:r>
            <a:r>
              <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rPr>
              <a:t>(</a:t>
            </a: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不要情報</a:t>
            </a:r>
            <a:r>
              <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rPr>
              <a:t>)</a:t>
            </a:r>
          </a:p>
          <a:p>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転送</a:t>
            </a:r>
            <a:r>
              <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rPr>
              <a:t>(</a:t>
            </a: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必要情報</a:t>
            </a:r>
            <a:r>
              <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rPr>
              <a:t>)</a:t>
            </a:r>
          </a:p>
          <a:p>
            <a:pPr algn="ct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→大脳皮質へ</a:t>
            </a:r>
            <a:endPar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a:t>
            </a:r>
            <a:endPar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長期記憶</a:t>
            </a:r>
            <a:endPar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endParaRPr>
          </a:p>
          <a:p>
            <a:pPr algn="ctr"/>
            <a:endParaRPr kumimoji="1" lang="en-US" altLang="ja-JP" sz="1600" dirty="0">
              <a:solidFill>
                <a:srgbClr val="33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2800" dirty="0">
                <a:solidFill>
                  <a:srgbClr val="FF0000"/>
                </a:solidFill>
                <a:latin typeface="UD デジタル 教科書体 NP" panose="02020400000000000000" pitchFamily="18" charset="-128"/>
                <a:ea typeface="UD デジタル 教科書体 NP" panose="02020400000000000000" pitchFamily="18" charset="-128"/>
              </a:rPr>
              <a:t>睡眠不足</a:t>
            </a: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は</a:t>
            </a:r>
            <a:endPar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2800" b="1" dirty="0">
                <a:solidFill>
                  <a:srgbClr val="FF0000"/>
                </a:solidFill>
                <a:latin typeface="UD デジタル 教科書体 NP" panose="02020400000000000000" pitchFamily="18" charset="-128"/>
                <a:ea typeface="UD デジタル 教科書体 NP" panose="02020400000000000000" pitchFamily="18" charset="-128"/>
              </a:rPr>
              <a:t>記憶力低下</a:t>
            </a:r>
            <a:r>
              <a:rPr kumimoji="1" lang="ja-JP" altLang="en-US" sz="2800" dirty="0">
                <a:solidFill>
                  <a:srgbClr val="333300"/>
                </a:solidFill>
                <a:latin typeface="UD デジタル 教科書体 NP" panose="02020400000000000000" pitchFamily="18" charset="-128"/>
                <a:ea typeface="UD デジタル 教科書体 NP" panose="02020400000000000000" pitchFamily="18" charset="-128"/>
              </a:rPr>
              <a:t>を招く</a:t>
            </a:r>
            <a:endParaRPr kumimoji="1" lang="en-US" altLang="ja-JP" sz="2800" dirty="0">
              <a:solidFill>
                <a:srgbClr val="333300"/>
              </a:solidFill>
              <a:latin typeface="UD デジタル 教科書体 NP" panose="02020400000000000000" pitchFamily="18" charset="-128"/>
              <a:ea typeface="UD デジタル 教科書体 NP" panose="02020400000000000000" pitchFamily="18" charset="-128"/>
            </a:endParaRPr>
          </a:p>
        </p:txBody>
      </p:sp>
      <p:cxnSp>
        <p:nvCxnSpPr>
          <p:cNvPr id="13" name="直線矢印コネクタ 12">
            <a:extLst>
              <a:ext uri="{FF2B5EF4-FFF2-40B4-BE49-F238E27FC236}">
                <a16:creationId xmlns:a16="http://schemas.microsoft.com/office/drawing/2014/main" id="{631EC697-626E-E718-C1A6-2CC3659EF2B0}"/>
              </a:ext>
            </a:extLst>
          </p:cNvPr>
          <p:cNvCxnSpPr>
            <a:cxnSpLocks/>
            <a:stCxn id="5" idx="1"/>
          </p:cNvCxnSpPr>
          <p:nvPr/>
        </p:nvCxnSpPr>
        <p:spPr>
          <a:xfrm flipH="1" flipV="1">
            <a:off x="6879265" y="3236463"/>
            <a:ext cx="1541721" cy="1781933"/>
          </a:xfrm>
          <a:prstGeom prst="straightConnector1">
            <a:avLst/>
          </a:prstGeom>
          <a:ln w="63500" cmpd="sng">
            <a:solidFill>
              <a:srgbClr val="000000">
                <a:alpha val="60000"/>
              </a:srgbClr>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F56D6479-310D-F4D7-DB90-C491D7A8F362}"/>
              </a:ext>
            </a:extLst>
          </p:cNvPr>
          <p:cNvCxnSpPr>
            <a:cxnSpLocks/>
            <a:stCxn id="9" idx="0"/>
          </p:cNvCxnSpPr>
          <p:nvPr/>
        </p:nvCxnSpPr>
        <p:spPr>
          <a:xfrm flipH="1" flipV="1">
            <a:off x="8835656" y="1286540"/>
            <a:ext cx="1551091" cy="684280"/>
          </a:xfrm>
          <a:prstGeom prst="straightConnector1">
            <a:avLst/>
          </a:prstGeom>
          <a:ln w="63500" cmpd="sng">
            <a:solidFill>
              <a:srgbClr val="000000">
                <a:alpha val="60000"/>
              </a:srgbClr>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28" name="矢印: 上カーブ 27">
            <a:extLst>
              <a:ext uri="{FF2B5EF4-FFF2-40B4-BE49-F238E27FC236}">
                <a16:creationId xmlns:a16="http://schemas.microsoft.com/office/drawing/2014/main" id="{E3CB9DF3-B6A4-0DF2-E6EF-51D40C4475BC}"/>
              </a:ext>
            </a:extLst>
          </p:cNvPr>
          <p:cNvSpPr/>
          <p:nvPr/>
        </p:nvSpPr>
        <p:spPr>
          <a:xfrm rot="17647043">
            <a:off x="7001793" y="2189914"/>
            <a:ext cx="1809309" cy="692635"/>
          </a:xfrm>
          <a:prstGeom prst="curvedUpArrow">
            <a:avLst/>
          </a:prstGeom>
          <a:solidFill>
            <a:srgbClr val="FF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a:extLst>
              <a:ext uri="{FF2B5EF4-FFF2-40B4-BE49-F238E27FC236}">
                <a16:creationId xmlns:a16="http://schemas.microsoft.com/office/drawing/2014/main" id="{09733593-7663-482F-095A-EC37F6859EEB}"/>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30</a:t>
            </a:r>
          </a:p>
        </p:txBody>
      </p:sp>
    </p:spTree>
    <p:extLst>
      <p:ext uri="{BB962C8B-B14F-4D97-AF65-F5344CB8AC3E}">
        <p14:creationId xmlns:p14="http://schemas.microsoft.com/office/powerpoint/2010/main" val="258625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6" presetClass="emph" presetSubtype="0" repeatCount="indefinite" fill="hold" grpId="1" nodeType="afterEffect">
                                  <p:stCondLst>
                                    <p:cond delay="0"/>
                                  </p:stCondLst>
                                  <p:childTnLst>
                                    <p:animEffect transition="out" filter="fade">
                                      <p:cBhvr>
                                        <p:cTn id="10" dur="500" tmFilter="0, 0; .2, .5; .8, .5; 1, 0"/>
                                        <p:tgtEl>
                                          <p:spTgt spid="28"/>
                                        </p:tgtEl>
                                      </p:cBhvr>
                                    </p:animEffect>
                                    <p:animScale>
                                      <p:cBhvr>
                                        <p:cTn id="11"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DC8F3AC-64A9-F030-6930-29F3DA131CBC}"/>
              </a:ext>
            </a:extLst>
          </p:cNvPr>
          <p:cNvSpPr>
            <a:spLocks noGrp="1"/>
          </p:cNvSpPr>
          <p:nvPr>
            <p:ph idx="1"/>
          </p:nvPr>
        </p:nvSpPr>
        <p:spPr>
          <a:xfrm>
            <a:off x="659310" y="1621366"/>
            <a:ext cx="10873379" cy="3615267"/>
          </a:xfrm>
        </p:spPr>
        <p:txBody>
          <a:bodyPr>
            <a:normAutofit/>
          </a:bodyPr>
          <a:lstStyle/>
          <a:p>
            <a:pPr marL="0" indent="0" algn="ctr">
              <a:buNone/>
            </a:pPr>
            <a:r>
              <a:rPr kumimoji="1" lang="ja-JP" altLang="en-US" sz="8800" dirty="0">
                <a:solidFill>
                  <a:schemeClr val="bg1"/>
                </a:solidFill>
                <a:latin typeface="UD デジタル 教科書体 NP" panose="02020400000000000000" pitchFamily="18" charset="-128"/>
                <a:ea typeface="UD デジタル 教科書体 NP" panose="02020400000000000000" pitchFamily="18" charset="-128"/>
              </a:rPr>
              <a:t>睡眠・記憶＝お金</a:t>
            </a:r>
            <a:r>
              <a:rPr kumimoji="1" lang="ja-JP" altLang="en-US" sz="4400" dirty="0">
                <a:solidFill>
                  <a:schemeClr val="bg1"/>
                </a:solidFill>
                <a:latin typeface="UD デジタル 教科書体 NP" panose="02020400000000000000" pitchFamily="18" charset="-128"/>
                <a:ea typeface="UD デジタル 教科書体 NP" panose="02020400000000000000" pitchFamily="18" charset="-128"/>
              </a:rPr>
              <a:t>など</a:t>
            </a:r>
            <a:endParaRPr kumimoji="1" lang="en-US" altLang="ja-JP" sz="9600" dirty="0">
              <a:solidFill>
                <a:schemeClr val="bg1"/>
              </a:solidFill>
              <a:latin typeface="UD デジタル 教科書体 NP" panose="02020400000000000000" pitchFamily="18" charset="-128"/>
              <a:ea typeface="UD デジタル 教科書体 NP" panose="02020400000000000000" pitchFamily="18" charset="-128"/>
            </a:endParaRPr>
          </a:p>
          <a:p>
            <a:pPr marL="0" indent="0" algn="ctr">
              <a:buNone/>
            </a:pPr>
            <a:r>
              <a:rPr kumimoji="1" lang="ja-JP" altLang="en-US" sz="4400" dirty="0">
                <a:solidFill>
                  <a:schemeClr val="bg1"/>
                </a:solidFill>
                <a:latin typeface="UD デジタル 教科書体 NP" panose="02020400000000000000" pitchFamily="18" charset="-128"/>
                <a:ea typeface="UD デジタル 教科書体 NP" panose="02020400000000000000" pitchFamily="18" charset="-128"/>
              </a:rPr>
              <a:t>に置き換えて考えてみよう</a:t>
            </a:r>
            <a:endParaRPr kumimoji="1" lang="ja-JP" altLang="en-US" sz="7200"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7" name="テキスト ボックス 6">
            <a:extLst>
              <a:ext uri="{FF2B5EF4-FFF2-40B4-BE49-F238E27FC236}">
                <a16:creationId xmlns:a16="http://schemas.microsoft.com/office/drawing/2014/main" id="{A655D2F1-A834-FD71-39E5-4658F9FB8D55}"/>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31</a:t>
            </a:r>
          </a:p>
        </p:txBody>
      </p:sp>
    </p:spTree>
    <p:extLst>
      <p:ext uri="{BB962C8B-B14F-4D97-AF65-F5344CB8AC3E}">
        <p14:creationId xmlns:p14="http://schemas.microsoft.com/office/powerpoint/2010/main" val="1533334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C55ED22E-822E-8BEB-06C4-9F0F2DD432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49" y="125746"/>
            <a:ext cx="4989338" cy="4306324"/>
          </a:xfrm>
          <a:prstGeom prst="rect">
            <a:avLst/>
          </a:prstGeom>
        </p:spPr>
      </p:pic>
      <p:sp>
        <p:nvSpPr>
          <p:cNvPr id="9" name="矢印: 下カーブ 8">
            <a:extLst>
              <a:ext uri="{FF2B5EF4-FFF2-40B4-BE49-F238E27FC236}">
                <a16:creationId xmlns:a16="http://schemas.microsoft.com/office/drawing/2014/main" id="{908FC3B0-3A73-2F0E-6726-FD417CDDBDE6}"/>
              </a:ext>
            </a:extLst>
          </p:cNvPr>
          <p:cNvSpPr/>
          <p:nvPr/>
        </p:nvSpPr>
        <p:spPr>
          <a:xfrm rot="7709524">
            <a:off x="9548247" y="3133400"/>
            <a:ext cx="1384654" cy="487233"/>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矢印: 下カーブ 9">
            <a:extLst>
              <a:ext uri="{FF2B5EF4-FFF2-40B4-BE49-F238E27FC236}">
                <a16:creationId xmlns:a16="http://schemas.microsoft.com/office/drawing/2014/main" id="{A6E5B794-EDDC-86B6-FF63-F4156DC28CEE}"/>
              </a:ext>
            </a:extLst>
          </p:cNvPr>
          <p:cNvSpPr/>
          <p:nvPr/>
        </p:nvSpPr>
        <p:spPr>
          <a:xfrm rot="11788863">
            <a:off x="4330303" y="3662416"/>
            <a:ext cx="1724130" cy="542731"/>
          </a:xfrm>
          <a:prstGeom prst="curvedDownArrow">
            <a:avLst>
              <a:gd name="adj1" fmla="val 25000"/>
              <a:gd name="adj2" fmla="val 58590"/>
              <a:gd name="adj3" fmla="val 3220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5755B02D-7FFD-B2AD-7EBF-068D777A8F44}"/>
              </a:ext>
            </a:extLst>
          </p:cNvPr>
          <p:cNvSpPr txBox="1"/>
          <p:nvPr/>
        </p:nvSpPr>
        <p:spPr>
          <a:xfrm>
            <a:off x="43794" y="4564001"/>
            <a:ext cx="7881006" cy="1569660"/>
          </a:xfrm>
          <a:prstGeom prst="rect">
            <a:avLst/>
          </a:prstGeom>
          <a:noFill/>
        </p:spPr>
        <p:txBody>
          <a:bodyPr wrap="square" rtlCol="0">
            <a:spAutoFit/>
          </a:bodyPr>
          <a:lstStyle/>
          <a:p>
            <a:r>
              <a:rPr kumimoji="1" lang="ja-JP" altLang="en-US" sz="2400" dirty="0">
                <a:solidFill>
                  <a:srgbClr val="003300"/>
                </a:solidFill>
                <a:latin typeface="UD デジタル 教科書体 NP" panose="02020400000000000000" pitchFamily="18" charset="-128"/>
                <a:ea typeface="UD デジタル 教科書体 NP" panose="02020400000000000000" pitchFamily="18" charset="-128"/>
              </a:rPr>
              <a:t>買い物（＝今日の新たな学習・経験･情報）したものは、冷蔵庫</a:t>
            </a:r>
            <a:r>
              <a:rPr kumimoji="1" lang="en-US" altLang="ja-JP" sz="2400" dirty="0">
                <a:solidFill>
                  <a:srgbClr val="003300"/>
                </a:solidFill>
                <a:latin typeface="UD デジタル 教科書体 NP" panose="02020400000000000000" pitchFamily="18" charset="-128"/>
                <a:ea typeface="UD デジタル 教科書体 NP" panose="02020400000000000000" pitchFamily="18" charset="-128"/>
              </a:rPr>
              <a:t>(</a:t>
            </a:r>
            <a:r>
              <a:rPr kumimoji="1" lang="ja-JP" altLang="en-US" sz="2400" dirty="0">
                <a:solidFill>
                  <a:srgbClr val="003300"/>
                </a:solidFill>
                <a:latin typeface="UD デジタル 教科書体 NP" panose="02020400000000000000" pitchFamily="18" charset="-128"/>
                <a:ea typeface="UD デジタル 教科書体 NP" panose="02020400000000000000" pitchFamily="18" charset="-128"/>
              </a:rPr>
              <a:t>＝大脳皮質）へ保管しないと食べられません。</a:t>
            </a:r>
            <a:endParaRPr kumimoji="1" lang="en-US" altLang="ja-JP" sz="2400" dirty="0">
              <a:solidFill>
                <a:srgbClr val="00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2400" dirty="0">
                <a:solidFill>
                  <a:srgbClr val="003300"/>
                </a:solidFill>
                <a:latin typeface="UD デジタル 教科書体 NP" panose="02020400000000000000" pitchFamily="18" charset="-128"/>
                <a:ea typeface="UD デジタル 教科書体 NP" panose="02020400000000000000" pitchFamily="18" charset="-128"/>
              </a:rPr>
              <a:t>⬇</a:t>
            </a:r>
            <a:endParaRPr kumimoji="1" lang="en-US" altLang="ja-JP" sz="2400" dirty="0">
              <a:solidFill>
                <a:srgbClr val="003300"/>
              </a:solidFill>
              <a:latin typeface="UD デジタル 教科書体 NP" panose="02020400000000000000" pitchFamily="18" charset="-128"/>
              <a:ea typeface="UD デジタル 教科書体 NP" panose="02020400000000000000" pitchFamily="18" charset="-128"/>
            </a:endParaRPr>
          </a:p>
          <a:p>
            <a:endParaRPr kumimoji="1" lang="ja-JP" altLang="en-US" sz="2400" dirty="0">
              <a:solidFill>
                <a:srgbClr val="003300"/>
              </a:solidFill>
              <a:latin typeface="UD デジタル 教科書体 NP" panose="02020400000000000000" pitchFamily="18" charset="-128"/>
              <a:ea typeface="UD デジタル 教科書体 NP" panose="02020400000000000000" pitchFamily="18" charset="-128"/>
            </a:endParaRPr>
          </a:p>
        </p:txBody>
      </p:sp>
      <p:sp>
        <p:nvSpPr>
          <p:cNvPr id="13" name="テキスト ボックス 12">
            <a:extLst>
              <a:ext uri="{FF2B5EF4-FFF2-40B4-BE49-F238E27FC236}">
                <a16:creationId xmlns:a16="http://schemas.microsoft.com/office/drawing/2014/main" id="{7C210BB4-8F8D-0AED-A086-3745BCF8CC0E}"/>
              </a:ext>
            </a:extLst>
          </p:cNvPr>
          <p:cNvSpPr txBox="1"/>
          <p:nvPr/>
        </p:nvSpPr>
        <p:spPr>
          <a:xfrm>
            <a:off x="69105" y="5780782"/>
            <a:ext cx="6139542" cy="1077218"/>
          </a:xfrm>
          <a:prstGeom prst="rect">
            <a:avLst/>
          </a:prstGeom>
          <a:noFill/>
        </p:spPr>
        <p:txBody>
          <a:bodyPr wrap="square">
            <a:spAutoFit/>
          </a:bodyPr>
          <a:lstStyle/>
          <a:p>
            <a:pPr algn="ctr"/>
            <a:r>
              <a:rPr kumimoji="1" lang="ja-JP" altLang="en-US" sz="3200" dirty="0">
                <a:solidFill>
                  <a:srgbClr val="003300"/>
                </a:solidFill>
                <a:latin typeface="UD デジタル 教科書体 NP" panose="02020400000000000000" pitchFamily="18" charset="-128"/>
                <a:ea typeface="UD デジタル 教科書体 NP" panose="02020400000000000000" pitchFamily="18" charset="-128"/>
              </a:rPr>
              <a:t>保管＝情報を記憶するためには　　　　　</a:t>
            </a:r>
            <a:endParaRPr kumimoji="1" lang="en-US" altLang="ja-JP" sz="3200" dirty="0">
              <a:solidFill>
                <a:srgbClr val="003300"/>
              </a:solidFill>
              <a:latin typeface="UD デジタル 教科書体 NP" panose="02020400000000000000" pitchFamily="18" charset="-128"/>
              <a:ea typeface="UD デジタル 教科書体 NP" panose="02020400000000000000" pitchFamily="18" charset="-128"/>
            </a:endParaRPr>
          </a:p>
          <a:p>
            <a:pPr algn="ctr"/>
            <a:r>
              <a:rPr kumimoji="1" lang="ja-JP" altLang="en-US" sz="3200" b="1" dirty="0">
                <a:solidFill>
                  <a:srgbClr val="FF0000"/>
                </a:solidFill>
                <a:latin typeface="UD デジタル 教科書体 NP" panose="02020400000000000000" pitchFamily="18" charset="-128"/>
                <a:ea typeface="UD デジタル 教科書体 NP" panose="02020400000000000000" pitchFamily="18" charset="-128"/>
              </a:rPr>
              <a:t>睡眠が必須！</a:t>
            </a:r>
            <a:endParaRPr kumimoji="1" lang="en-US" altLang="ja-JP" sz="3200" b="1" dirty="0">
              <a:solidFill>
                <a:srgbClr val="FF0000"/>
              </a:solidFill>
              <a:latin typeface="UD デジタル 教科書体 NP" panose="02020400000000000000" pitchFamily="18" charset="-128"/>
              <a:ea typeface="UD デジタル 教科書体 NP" panose="02020400000000000000" pitchFamily="18" charset="-128"/>
            </a:endParaRPr>
          </a:p>
        </p:txBody>
      </p:sp>
      <p:pic>
        <p:nvPicPr>
          <p:cNvPr id="15" name="図 14">
            <a:extLst>
              <a:ext uri="{FF2B5EF4-FFF2-40B4-BE49-F238E27FC236}">
                <a16:creationId xmlns:a16="http://schemas.microsoft.com/office/drawing/2014/main" id="{E49362E7-E3BF-F244-01EB-B1891451A99B}"/>
              </a:ext>
            </a:extLst>
          </p:cNvPr>
          <p:cNvPicPr>
            <a:picLocks noChangeAspect="1"/>
          </p:cNvPicPr>
          <p:nvPr/>
        </p:nvPicPr>
        <p:blipFill>
          <a:blip r:embed="rId4"/>
          <a:stretch>
            <a:fillRect/>
          </a:stretch>
        </p:blipFill>
        <p:spPr>
          <a:xfrm>
            <a:off x="5437052" y="464253"/>
            <a:ext cx="3714750" cy="3114675"/>
          </a:xfrm>
          <a:prstGeom prst="rect">
            <a:avLst/>
          </a:prstGeom>
        </p:spPr>
      </p:pic>
      <p:pic>
        <p:nvPicPr>
          <p:cNvPr id="18" name="図 17">
            <a:extLst>
              <a:ext uri="{FF2B5EF4-FFF2-40B4-BE49-F238E27FC236}">
                <a16:creationId xmlns:a16="http://schemas.microsoft.com/office/drawing/2014/main" id="{5BE453C1-43DD-B482-CAE2-DC0638918E12}"/>
              </a:ext>
            </a:extLst>
          </p:cNvPr>
          <p:cNvPicPr>
            <a:picLocks noChangeAspect="1"/>
          </p:cNvPicPr>
          <p:nvPr/>
        </p:nvPicPr>
        <p:blipFill>
          <a:blip r:embed="rId5"/>
          <a:stretch>
            <a:fillRect/>
          </a:stretch>
        </p:blipFill>
        <p:spPr>
          <a:xfrm>
            <a:off x="8980353" y="4070526"/>
            <a:ext cx="3171825" cy="2686050"/>
          </a:xfrm>
          <a:prstGeom prst="rect">
            <a:avLst/>
          </a:prstGeom>
        </p:spPr>
      </p:pic>
      <p:pic>
        <p:nvPicPr>
          <p:cNvPr id="19" name="図 18">
            <a:extLst>
              <a:ext uri="{FF2B5EF4-FFF2-40B4-BE49-F238E27FC236}">
                <a16:creationId xmlns:a16="http://schemas.microsoft.com/office/drawing/2014/main" id="{FDBC32BF-7012-9CE6-6DE1-06D3D1F1B3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71656" y="5186916"/>
            <a:ext cx="1476937" cy="1569660"/>
          </a:xfrm>
          <a:prstGeom prst="rect">
            <a:avLst/>
          </a:prstGeom>
        </p:spPr>
      </p:pic>
      <p:pic>
        <p:nvPicPr>
          <p:cNvPr id="20" name="図 19">
            <a:extLst>
              <a:ext uri="{FF2B5EF4-FFF2-40B4-BE49-F238E27FC236}">
                <a16:creationId xmlns:a16="http://schemas.microsoft.com/office/drawing/2014/main" id="{5C37071A-30CB-087D-31F7-3CDDD15A65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47711" y="5664527"/>
            <a:ext cx="1044272" cy="1092049"/>
          </a:xfrm>
          <a:prstGeom prst="rect">
            <a:avLst/>
          </a:prstGeom>
        </p:spPr>
      </p:pic>
      <p:pic>
        <p:nvPicPr>
          <p:cNvPr id="3" name="図 2">
            <a:extLst>
              <a:ext uri="{FF2B5EF4-FFF2-40B4-BE49-F238E27FC236}">
                <a16:creationId xmlns:a16="http://schemas.microsoft.com/office/drawing/2014/main" id="{11983293-A4E6-6211-FAB3-3B6CB66982C7}"/>
              </a:ext>
            </a:extLst>
          </p:cNvPr>
          <p:cNvPicPr>
            <a:picLocks noChangeAspect="1"/>
          </p:cNvPicPr>
          <p:nvPr/>
        </p:nvPicPr>
        <p:blipFill>
          <a:blip r:embed="rId8"/>
          <a:stretch>
            <a:fillRect/>
          </a:stretch>
        </p:blipFill>
        <p:spPr>
          <a:xfrm>
            <a:off x="9313792" y="125745"/>
            <a:ext cx="2765460" cy="3228575"/>
          </a:xfrm>
          <a:prstGeom prst="rect">
            <a:avLst/>
          </a:prstGeom>
        </p:spPr>
      </p:pic>
      <p:sp>
        <p:nvSpPr>
          <p:cNvPr id="4" name="テキスト ボックス 3">
            <a:extLst>
              <a:ext uri="{FF2B5EF4-FFF2-40B4-BE49-F238E27FC236}">
                <a16:creationId xmlns:a16="http://schemas.microsoft.com/office/drawing/2014/main" id="{601ABAC6-ED9B-30D5-EEEB-E14B81341ADA}"/>
              </a:ext>
            </a:extLst>
          </p:cNvPr>
          <p:cNvSpPr txBox="1"/>
          <p:nvPr/>
        </p:nvSpPr>
        <p:spPr>
          <a:xfrm>
            <a:off x="9250326" y="2143265"/>
            <a:ext cx="2828925" cy="954107"/>
          </a:xfrm>
          <a:prstGeom prst="rect">
            <a:avLst/>
          </a:prstGeom>
          <a:solidFill>
            <a:schemeClr val="accent5">
              <a:lumMod val="20000"/>
              <a:lumOff val="80000"/>
            </a:schemeClr>
          </a:solidFill>
          <a:ln>
            <a:solidFill>
              <a:schemeClr val="accent1">
                <a:shade val="15000"/>
                <a:hueMod val="94000"/>
              </a:schemeClr>
            </a:solidFill>
          </a:ln>
        </p:spPr>
        <p:txBody>
          <a:bodyPr wrap="square" rtlCol="0">
            <a:spAutoFit/>
          </a:bodyPr>
          <a:lstStyle/>
          <a:p>
            <a:r>
              <a:rPr kumimoji="1" lang="ja-JP" altLang="en-US" sz="2800" dirty="0">
                <a:solidFill>
                  <a:schemeClr val="bg1"/>
                </a:solidFill>
                <a:latin typeface="UD デジタル 教科書体 NP" panose="02020400000000000000" pitchFamily="18" charset="-128"/>
                <a:ea typeface="UD デジタル 教科書体 NP" panose="02020400000000000000" pitchFamily="18" charset="-128"/>
              </a:rPr>
              <a:t>今日の</a:t>
            </a:r>
            <a:endParaRPr kumimoji="1" lang="en-US" altLang="ja-JP" sz="2800" dirty="0">
              <a:solidFill>
                <a:schemeClr val="bg1"/>
              </a:solidFill>
              <a:latin typeface="UD デジタル 教科書体 NP" panose="02020400000000000000" pitchFamily="18" charset="-128"/>
              <a:ea typeface="UD デジタル 教科書体 NP" panose="02020400000000000000" pitchFamily="18" charset="-128"/>
            </a:endParaRPr>
          </a:p>
          <a:p>
            <a:r>
              <a:rPr kumimoji="1" lang="ja-JP" altLang="en-US" sz="2800" dirty="0">
                <a:solidFill>
                  <a:schemeClr val="bg1"/>
                </a:solidFill>
                <a:latin typeface="UD デジタル 教科書体 NP" panose="02020400000000000000" pitchFamily="18" charset="-128"/>
                <a:ea typeface="UD デジタル 教科書体 NP" panose="02020400000000000000" pitchFamily="18" charset="-128"/>
              </a:rPr>
              <a:t>睡眠チャージ分</a:t>
            </a:r>
          </a:p>
        </p:txBody>
      </p:sp>
      <p:sp>
        <p:nvSpPr>
          <p:cNvPr id="8" name="テキスト ボックス 7">
            <a:extLst>
              <a:ext uri="{FF2B5EF4-FFF2-40B4-BE49-F238E27FC236}">
                <a16:creationId xmlns:a16="http://schemas.microsoft.com/office/drawing/2014/main" id="{591A8F87-0D1B-36D4-50D5-CC77AD92BB9A}"/>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32</a:t>
            </a:r>
          </a:p>
        </p:txBody>
      </p:sp>
    </p:spTree>
    <p:extLst>
      <p:ext uri="{BB962C8B-B14F-4D97-AF65-F5344CB8AC3E}">
        <p14:creationId xmlns:p14="http://schemas.microsoft.com/office/powerpoint/2010/main" val="3448825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F0E744E-173C-D038-260E-C64EEE6F4223}"/>
              </a:ext>
            </a:extLst>
          </p:cNvPr>
          <p:cNvSpPr txBox="1"/>
          <p:nvPr/>
        </p:nvSpPr>
        <p:spPr>
          <a:xfrm>
            <a:off x="769257" y="105174"/>
            <a:ext cx="10580913" cy="769441"/>
          </a:xfrm>
          <a:prstGeom prst="rect">
            <a:avLst/>
          </a:prstGeom>
          <a:noFill/>
        </p:spPr>
        <p:txBody>
          <a:bodyPr wrap="square" rtlCol="0">
            <a:spAutoFit/>
          </a:bodyPr>
          <a:lstStyle/>
          <a:p>
            <a:pPr algn="ctr"/>
            <a:r>
              <a:rPr kumimoji="1" lang="ja-JP" altLang="en-US" sz="4400" dirty="0">
                <a:solidFill>
                  <a:srgbClr val="FF0000"/>
                </a:solidFill>
                <a:latin typeface="UD デジタル 教科書体 NP" panose="02020400000000000000" pitchFamily="18" charset="-128"/>
                <a:ea typeface="UD デジタル 教科書体 NP" panose="02020400000000000000" pitchFamily="18" charset="-128"/>
              </a:rPr>
              <a:t>睡眠不足　</a:t>
            </a:r>
            <a:r>
              <a:rPr kumimoji="1" lang="ja-JP" altLang="en-US" sz="4000" dirty="0">
                <a:solidFill>
                  <a:srgbClr val="FF0000"/>
                </a:solidFill>
                <a:latin typeface="UD デジタル 教科書体 NP" panose="02020400000000000000" pitchFamily="18" charset="-128"/>
                <a:ea typeface="UD デジタル 教科書体 NP" panose="02020400000000000000" pitchFamily="18" charset="-128"/>
              </a:rPr>
              <a:t>➡　情報は保管されない</a:t>
            </a:r>
            <a:endParaRPr kumimoji="1" lang="en-US" altLang="ja-JP" sz="4000" dirty="0">
              <a:solidFill>
                <a:srgbClr val="FF0000"/>
              </a:solidFill>
              <a:latin typeface="UD デジタル 教科書体 NP" panose="02020400000000000000" pitchFamily="18" charset="-128"/>
              <a:ea typeface="UD デジタル 教科書体 NP" panose="02020400000000000000" pitchFamily="18" charset="-128"/>
            </a:endParaRPr>
          </a:p>
        </p:txBody>
      </p:sp>
      <p:sp>
        <p:nvSpPr>
          <p:cNvPr id="22" name="テキスト ボックス 21">
            <a:extLst>
              <a:ext uri="{FF2B5EF4-FFF2-40B4-BE49-F238E27FC236}">
                <a16:creationId xmlns:a16="http://schemas.microsoft.com/office/drawing/2014/main" id="{C5153811-8A8E-ED3F-2D98-9C514E47BC99}"/>
              </a:ext>
            </a:extLst>
          </p:cNvPr>
          <p:cNvSpPr txBox="1"/>
          <p:nvPr/>
        </p:nvSpPr>
        <p:spPr>
          <a:xfrm>
            <a:off x="580571" y="874615"/>
            <a:ext cx="11016343" cy="523220"/>
          </a:xfrm>
          <a:prstGeom prst="rect">
            <a:avLst/>
          </a:prstGeom>
          <a:noFill/>
        </p:spPr>
        <p:txBody>
          <a:bodyPr wrap="square">
            <a:spAutoFit/>
          </a:bodyPr>
          <a:lstStyle/>
          <a:p>
            <a:pPr algn="ctr"/>
            <a:r>
              <a:rPr kumimoji="1" lang="ja-JP" altLang="en-US" sz="2800" dirty="0">
                <a:solidFill>
                  <a:srgbClr val="FF0000"/>
                </a:solidFill>
                <a:latin typeface="UD デジタル 教科書体 NP" panose="02020400000000000000" pitchFamily="18" charset="-128"/>
                <a:ea typeface="UD デジタル 教科書体 NP" panose="02020400000000000000" pitchFamily="18" charset="-128"/>
              </a:rPr>
              <a:t>買ってきたものを冷蔵庫に保管しないのと同じ？！</a:t>
            </a:r>
          </a:p>
        </p:txBody>
      </p:sp>
      <p:pic>
        <p:nvPicPr>
          <p:cNvPr id="6" name="図 5">
            <a:extLst>
              <a:ext uri="{FF2B5EF4-FFF2-40B4-BE49-F238E27FC236}">
                <a16:creationId xmlns:a16="http://schemas.microsoft.com/office/drawing/2014/main" id="{63CC64A8-ED21-A188-2F0B-1FBA6EBB0A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762" y="1607746"/>
            <a:ext cx="5700951" cy="5122938"/>
          </a:xfrm>
          <a:prstGeom prst="rect">
            <a:avLst/>
          </a:prstGeom>
        </p:spPr>
      </p:pic>
      <p:pic>
        <p:nvPicPr>
          <p:cNvPr id="7" name="図 6">
            <a:extLst>
              <a:ext uri="{FF2B5EF4-FFF2-40B4-BE49-F238E27FC236}">
                <a16:creationId xmlns:a16="http://schemas.microsoft.com/office/drawing/2014/main" id="{1B8C61F0-032B-3D93-0517-9E1E58FA2DD9}"/>
              </a:ext>
            </a:extLst>
          </p:cNvPr>
          <p:cNvPicPr>
            <a:picLocks noChangeAspect="1"/>
          </p:cNvPicPr>
          <p:nvPr/>
        </p:nvPicPr>
        <p:blipFill>
          <a:blip r:embed="rId4"/>
          <a:stretch>
            <a:fillRect/>
          </a:stretch>
        </p:blipFill>
        <p:spPr>
          <a:xfrm>
            <a:off x="6328399" y="1707003"/>
            <a:ext cx="5705475" cy="4924425"/>
          </a:xfrm>
          <a:prstGeom prst="rect">
            <a:avLst/>
          </a:prstGeom>
        </p:spPr>
      </p:pic>
      <p:sp>
        <p:nvSpPr>
          <p:cNvPr id="4" name="十字形 3">
            <a:extLst>
              <a:ext uri="{FF2B5EF4-FFF2-40B4-BE49-F238E27FC236}">
                <a16:creationId xmlns:a16="http://schemas.microsoft.com/office/drawing/2014/main" id="{F7485973-DB84-D7AF-BB31-CA18C2AD4E39}"/>
              </a:ext>
            </a:extLst>
          </p:cNvPr>
          <p:cNvSpPr/>
          <p:nvPr/>
        </p:nvSpPr>
        <p:spPr>
          <a:xfrm rot="2727390">
            <a:off x="207634" y="462503"/>
            <a:ext cx="6729545" cy="6760828"/>
          </a:xfrm>
          <a:prstGeom prst="plus">
            <a:avLst>
              <a:gd name="adj" fmla="val 44751"/>
            </a:avLst>
          </a:prstGeom>
          <a:solidFill>
            <a:srgbClr val="FF0000">
              <a:alpha val="7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0" name="テキスト ボックス 9">
            <a:extLst>
              <a:ext uri="{FF2B5EF4-FFF2-40B4-BE49-F238E27FC236}">
                <a16:creationId xmlns:a16="http://schemas.microsoft.com/office/drawing/2014/main" id="{B86572E5-CFC0-13DA-559C-2D45583B572E}"/>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33</a:t>
            </a:r>
          </a:p>
        </p:txBody>
      </p:sp>
    </p:spTree>
    <p:extLst>
      <p:ext uri="{BB962C8B-B14F-4D97-AF65-F5344CB8AC3E}">
        <p14:creationId xmlns:p14="http://schemas.microsoft.com/office/powerpoint/2010/main" val="256485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36F8EA7-E215-1429-92F1-69003839277B}"/>
              </a:ext>
            </a:extLst>
          </p:cNvPr>
          <p:cNvSpPr txBox="1"/>
          <p:nvPr/>
        </p:nvSpPr>
        <p:spPr>
          <a:xfrm>
            <a:off x="906449" y="456426"/>
            <a:ext cx="12276151" cy="1538883"/>
          </a:xfrm>
          <a:prstGeom prst="rect">
            <a:avLst/>
          </a:prstGeom>
          <a:noFill/>
        </p:spPr>
        <p:txBody>
          <a:bodyPr wrap="square" rtlCol="0">
            <a:spAutoFit/>
          </a:bodyPr>
          <a:lstStyle/>
          <a:p>
            <a:r>
              <a:rPr kumimoji="1" lang="ja-JP" altLang="en-US" sz="4000" dirty="0">
                <a:solidFill>
                  <a:srgbClr val="000000"/>
                </a:solidFill>
                <a:latin typeface="UD デジタル 教科書体 NP" panose="02020400000000000000" pitchFamily="18" charset="-128"/>
                <a:ea typeface="UD デジタル 教科書体 NP" panose="02020400000000000000" pitchFamily="18" charset="-128"/>
              </a:rPr>
              <a:t>そして、実は睡眠不足は</a:t>
            </a:r>
            <a:endParaRPr kumimoji="1" lang="en-US" altLang="ja-JP" sz="4000" dirty="0">
              <a:solidFill>
                <a:srgbClr val="000000"/>
              </a:solidFill>
              <a:latin typeface="UD デジタル 教科書体 NP" panose="02020400000000000000" pitchFamily="18" charset="-128"/>
              <a:ea typeface="UD デジタル 教科書体 NP" panose="02020400000000000000" pitchFamily="18" charset="-128"/>
            </a:endParaRPr>
          </a:p>
          <a:p>
            <a:r>
              <a:rPr kumimoji="1" lang="ja-JP" altLang="en-US" sz="5400" b="1" dirty="0">
                <a:solidFill>
                  <a:srgbClr val="000000"/>
                </a:solidFill>
                <a:latin typeface="UD デジタル 教科書体 NP" panose="02020400000000000000" pitchFamily="18" charset="-128"/>
                <a:ea typeface="UD デジタル 教科書体 NP" panose="02020400000000000000" pitchFamily="18" charset="-128"/>
              </a:rPr>
              <a:t>　</a:t>
            </a:r>
            <a:r>
              <a:rPr kumimoji="1" lang="ja-JP" altLang="en-US" sz="5400" b="1" u="sng" dirty="0">
                <a:solidFill>
                  <a:srgbClr val="FF0000"/>
                </a:solidFill>
                <a:latin typeface="UD デジタル 教科書体 NP" panose="02020400000000000000" pitchFamily="18" charset="-128"/>
                <a:ea typeface="UD デジタル 教科書体 NP" panose="02020400000000000000" pitchFamily="18" charset="-128"/>
              </a:rPr>
              <a:t>「借金」</a:t>
            </a:r>
            <a:r>
              <a:rPr kumimoji="1" lang="ja-JP" altLang="en-US" sz="4800" u="sng" dirty="0">
                <a:solidFill>
                  <a:srgbClr val="FF0000"/>
                </a:solidFill>
                <a:latin typeface="UD デジタル 教科書体 NP" panose="02020400000000000000" pitchFamily="18" charset="-128"/>
                <a:ea typeface="UD デジタル 教科書体 NP" panose="02020400000000000000" pitchFamily="18" charset="-128"/>
              </a:rPr>
              <a:t>ですらない</a:t>
            </a:r>
            <a:r>
              <a:rPr kumimoji="1" lang="ja-JP" altLang="en-US" sz="4000" dirty="0">
                <a:solidFill>
                  <a:srgbClr val="000000"/>
                </a:solidFill>
                <a:latin typeface="UD デジタル 教科書体 NP" panose="02020400000000000000" pitchFamily="18" charset="-128"/>
                <a:ea typeface="UD デジタル 教科書体 NP" panose="02020400000000000000" pitchFamily="18" charset="-128"/>
              </a:rPr>
              <a:t>のかもしれない</a:t>
            </a:r>
          </a:p>
        </p:txBody>
      </p:sp>
      <p:sp>
        <p:nvSpPr>
          <p:cNvPr id="3" name="テキスト ボックス 2">
            <a:extLst>
              <a:ext uri="{FF2B5EF4-FFF2-40B4-BE49-F238E27FC236}">
                <a16:creationId xmlns:a16="http://schemas.microsoft.com/office/drawing/2014/main" id="{52C9FFB9-83D2-9E9B-5218-D82F84290D96}"/>
              </a:ext>
            </a:extLst>
          </p:cNvPr>
          <p:cNvSpPr txBox="1"/>
          <p:nvPr/>
        </p:nvSpPr>
        <p:spPr>
          <a:xfrm>
            <a:off x="706341" y="2971800"/>
            <a:ext cx="10860819" cy="3231654"/>
          </a:xfrm>
          <a:prstGeom prst="rect">
            <a:avLst/>
          </a:prstGeom>
          <a:noFill/>
        </p:spPr>
        <p:txBody>
          <a:bodyPr wrap="square" rtlCol="0">
            <a:spAutoFit/>
          </a:bodyPr>
          <a:lstStyle/>
          <a:p>
            <a:r>
              <a:rPr kumimoji="1" lang="ja-JP" altLang="en-US" sz="3600" dirty="0">
                <a:solidFill>
                  <a:srgbClr val="000000"/>
                </a:solidFill>
                <a:latin typeface="UD デジタル 教科書体 NP" panose="02020400000000000000" pitchFamily="18" charset="-128"/>
                <a:ea typeface="UD デジタル 教科書体 NP" panose="02020400000000000000" pitchFamily="18" charset="-128"/>
              </a:rPr>
              <a:t>だって、借りてまでなにか得るものがあったのか？</a:t>
            </a:r>
            <a:endParaRPr kumimoji="1" lang="en-US" altLang="ja-JP" sz="3600" dirty="0">
              <a:solidFill>
                <a:srgbClr val="000000"/>
              </a:solidFill>
              <a:latin typeface="UD デジタル 教科書体 NP" panose="02020400000000000000" pitchFamily="18" charset="-128"/>
              <a:ea typeface="UD デジタル 教科書体 NP" panose="02020400000000000000" pitchFamily="18" charset="-128"/>
            </a:endParaRPr>
          </a:p>
          <a:p>
            <a:endParaRPr kumimoji="1" lang="en-US" altLang="ja-JP" sz="2000" dirty="0">
              <a:solidFill>
                <a:srgbClr val="000000"/>
              </a:solidFill>
              <a:latin typeface="UD デジタル 教科書体 NP" panose="02020400000000000000" pitchFamily="18" charset="-128"/>
              <a:ea typeface="UD デジタル 教科書体 NP" panose="02020400000000000000" pitchFamily="18" charset="-128"/>
            </a:endParaRPr>
          </a:p>
          <a:p>
            <a:r>
              <a:rPr kumimoji="1" lang="ja-JP" altLang="en-US" sz="3600" dirty="0">
                <a:solidFill>
                  <a:srgbClr val="000000"/>
                </a:solidFill>
                <a:latin typeface="UD デジタル 教科書体 NP" panose="02020400000000000000" pitchFamily="18" charset="-128"/>
                <a:ea typeface="UD デジタル 教科書体 NP" panose="02020400000000000000" pitchFamily="18" charset="-128"/>
              </a:rPr>
              <a:t>睡眠が不足している。</a:t>
            </a:r>
            <a:endParaRPr kumimoji="1" lang="en-US" altLang="ja-JP" sz="3600" dirty="0">
              <a:solidFill>
                <a:srgbClr val="000000"/>
              </a:solidFill>
              <a:latin typeface="UD デジタル 教科書体 NP" panose="02020400000000000000" pitchFamily="18" charset="-128"/>
              <a:ea typeface="UD デジタル 教科書体 NP" panose="02020400000000000000" pitchFamily="18" charset="-128"/>
            </a:endParaRPr>
          </a:p>
          <a:p>
            <a:endParaRPr kumimoji="1" lang="en-US" altLang="ja-JP" sz="1600" dirty="0">
              <a:solidFill>
                <a:srgbClr val="000000"/>
              </a:solidFill>
              <a:latin typeface="UD デジタル 教科書体 NP" panose="02020400000000000000" pitchFamily="18" charset="-128"/>
              <a:ea typeface="UD デジタル 教科書体 NP" panose="02020400000000000000" pitchFamily="18" charset="-128"/>
            </a:endParaRPr>
          </a:p>
          <a:p>
            <a:r>
              <a:rPr kumimoji="1" lang="ja-JP" altLang="en-US" sz="3600" dirty="0">
                <a:solidFill>
                  <a:srgbClr val="000000"/>
                </a:solidFill>
                <a:latin typeface="UD デジタル 教科書体 NP" panose="02020400000000000000" pitchFamily="18" charset="-128"/>
                <a:ea typeface="UD デジタル 教科書体 NP" panose="02020400000000000000" pitchFamily="18" charset="-128"/>
              </a:rPr>
              <a:t>でも、足りない分を、借りることはできない。</a:t>
            </a:r>
            <a:endParaRPr kumimoji="1" lang="en-US" altLang="ja-JP" sz="3600" dirty="0">
              <a:solidFill>
                <a:srgbClr val="000000"/>
              </a:solidFill>
              <a:latin typeface="UD デジタル 教科書体 NP" panose="02020400000000000000" pitchFamily="18" charset="-128"/>
              <a:ea typeface="UD デジタル 教科書体 NP" panose="02020400000000000000" pitchFamily="18" charset="-128"/>
            </a:endParaRPr>
          </a:p>
          <a:p>
            <a:endParaRPr kumimoji="1" lang="en-US" altLang="ja-JP" dirty="0">
              <a:solidFill>
                <a:srgbClr val="000000"/>
              </a:solidFill>
              <a:latin typeface="UD デジタル 教科書体 NP" panose="02020400000000000000" pitchFamily="18" charset="-128"/>
              <a:ea typeface="UD デジタル 教科書体 NP" panose="02020400000000000000" pitchFamily="18" charset="-128"/>
            </a:endParaRPr>
          </a:p>
          <a:p>
            <a:r>
              <a:rPr kumimoji="1" lang="ja-JP" altLang="en-US" sz="3600" dirty="0">
                <a:solidFill>
                  <a:srgbClr val="000000"/>
                </a:solidFill>
                <a:latin typeface="UD デジタル 教科書体 NP" panose="02020400000000000000" pitchFamily="18" charset="-128"/>
                <a:ea typeface="UD デジタル 教科書体 NP" panose="02020400000000000000" pitchFamily="18" charset="-128"/>
              </a:rPr>
              <a:t>ただ、足りないだけ。そして累積して負債になる。</a:t>
            </a:r>
          </a:p>
        </p:txBody>
      </p:sp>
      <p:sp>
        <p:nvSpPr>
          <p:cNvPr id="4" name="テキスト ボックス 3">
            <a:extLst>
              <a:ext uri="{FF2B5EF4-FFF2-40B4-BE49-F238E27FC236}">
                <a16:creationId xmlns:a16="http://schemas.microsoft.com/office/drawing/2014/main" id="{634687D0-29C7-5280-CFCD-981477D0C48B}"/>
              </a:ext>
            </a:extLst>
          </p:cNvPr>
          <p:cNvSpPr txBox="1"/>
          <p:nvPr/>
        </p:nvSpPr>
        <p:spPr>
          <a:xfrm flipV="1">
            <a:off x="10402957" y="3429000"/>
            <a:ext cx="953357" cy="67413"/>
          </a:xfrm>
          <a:prstGeom prst="rect">
            <a:avLst/>
          </a:prstGeom>
          <a:noFill/>
        </p:spPr>
        <p:txBody>
          <a:bodyPr wrap="square" rtlCol="0">
            <a:spAutoFit/>
          </a:bodyPr>
          <a:lstStyle/>
          <a:p>
            <a:endParaRPr kumimoji="1" lang="ja-JP" altLang="en-US" dirty="0"/>
          </a:p>
        </p:txBody>
      </p:sp>
      <p:sp>
        <p:nvSpPr>
          <p:cNvPr id="5" name="矢印: 下 4">
            <a:extLst>
              <a:ext uri="{FF2B5EF4-FFF2-40B4-BE49-F238E27FC236}">
                <a16:creationId xmlns:a16="http://schemas.microsoft.com/office/drawing/2014/main" id="{7E136AC9-794D-32C1-46EC-555C2307922B}"/>
              </a:ext>
            </a:extLst>
          </p:cNvPr>
          <p:cNvSpPr/>
          <p:nvPr/>
        </p:nvSpPr>
        <p:spPr>
          <a:xfrm>
            <a:off x="5760720" y="1995309"/>
            <a:ext cx="670560" cy="793611"/>
          </a:xfrm>
          <a:prstGeom prst="downArrow">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B4D5F32-8582-4813-E5CD-BA4CFBA70BAA}"/>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34</a:t>
            </a:r>
          </a:p>
        </p:txBody>
      </p:sp>
    </p:spTree>
    <p:extLst>
      <p:ext uri="{BB962C8B-B14F-4D97-AF65-F5344CB8AC3E}">
        <p14:creationId xmlns:p14="http://schemas.microsoft.com/office/powerpoint/2010/main" val="2804039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A99E59F-7519-F1E5-29FD-AF0427B26021}"/>
              </a:ext>
            </a:extLst>
          </p:cNvPr>
          <p:cNvSpPr txBox="1"/>
          <p:nvPr/>
        </p:nvSpPr>
        <p:spPr>
          <a:xfrm>
            <a:off x="334535" y="1939641"/>
            <a:ext cx="12021016" cy="2215991"/>
          </a:xfrm>
          <a:prstGeom prst="rect">
            <a:avLst/>
          </a:prstGeom>
          <a:noFill/>
        </p:spPr>
        <p:txBody>
          <a:bodyPr wrap="square">
            <a:spAutoFit/>
          </a:bodyPr>
          <a:lstStyle/>
          <a:p>
            <a:r>
              <a:rPr lang="en-US" altLang="ja-JP" sz="13800" dirty="0">
                <a:solidFill>
                  <a:schemeClr val="bg1"/>
                </a:solidFill>
                <a:latin typeface="HGS創英角ﾎﾟｯﾌﾟ体" panose="040B0A00000000000000" pitchFamily="50" charset="-128"/>
                <a:ea typeface="HGS創英角ﾎﾟｯﾌﾟ体" panose="040B0A00000000000000" pitchFamily="50" charset="-128"/>
              </a:rPr>
              <a:t>All or nothing</a:t>
            </a:r>
            <a:endParaRPr lang="ja-JP" altLang="en-US" sz="13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乗算記号 6">
            <a:extLst>
              <a:ext uri="{FF2B5EF4-FFF2-40B4-BE49-F238E27FC236}">
                <a16:creationId xmlns:a16="http://schemas.microsoft.com/office/drawing/2014/main" id="{E02BDB64-F421-F50E-907B-309E35A52BB3}"/>
              </a:ext>
            </a:extLst>
          </p:cNvPr>
          <p:cNvSpPr/>
          <p:nvPr/>
        </p:nvSpPr>
        <p:spPr>
          <a:xfrm>
            <a:off x="2103768" y="-423747"/>
            <a:ext cx="7370957" cy="7281747"/>
          </a:xfrm>
          <a:prstGeom prst="mathMultiply">
            <a:avLst>
              <a:gd name="adj1" fmla="val 66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highlight>
                <a:srgbClr val="FF0000"/>
              </a:highlight>
            </a:endParaRPr>
          </a:p>
        </p:txBody>
      </p:sp>
      <p:sp>
        <p:nvSpPr>
          <p:cNvPr id="2" name="テキスト ボックス 1">
            <a:extLst>
              <a:ext uri="{FF2B5EF4-FFF2-40B4-BE49-F238E27FC236}">
                <a16:creationId xmlns:a16="http://schemas.microsoft.com/office/drawing/2014/main" id="{B8243DDA-A876-6FE2-2085-5B0BBDA7E7C4}"/>
              </a:ext>
            </a:extLst>
          </p:cNvPr>
          <p:cNvSpPr txBox="1"/>
          <p:nvPr/>
        </p:nvSpPr>
        <p:spPr>
          <a:xfrm>
            <a:off x="4193931" y="5669592"/>
            <a:ext cx="4837966" cy="923330"/>
          </a:xfrm>
          <a:prstGeom prst="rect">
            <a:avLst/>
          </a:prstGeom>
          <a:noFill/>
        </p:spPr>
        <p:txBody>
          <a:bodyPr wrap="square" rtlCol="0">
            <a:spAutoFit/>
          </a:bodyPr>
          <a:lstStyle/>
          <a:p>
            <a:r>
              <a:rPr kumimoji="1" lang="ja-JP" altLang="en-US" dirty="0">
                <a:solidFill>
                  <a:srgbClr val="003300"/>
                </a:solidFill>
              </a:rPr>
              <a:t>やるか、やらないか、ではない</a:t>
            </a:r>
            <a:endParaRPr kumimoji="1" lang="en-US" altLang="ja-JP" dirty="0">
              <a:solidFill>
                <a:srgbClr val="003300"/>
              </a:solidFill>
            </a:endParaRPr>
          </a:p>
          <a:p>
            <a:r>
              <a:rPr kumimoji="1" lang="ja-JP" altLang="en-US" dirty="0">
                <a:solidFill>
                  <a:srgbClr val="003300"/>
                </a:solidFill>
              </a:rPr>
              <a:t>やるか、どうやるか　</a:t>
            </a:r>
            <a:endParaRPr kumimoji="1" lang="en-US" altLang="ja-JP" dirty="0">
              <a:solidFill>
                <a:srgbClr val="003300"/>
              </a:solidFill>
            </a:endParaRPr>
          </a:p>
          <a:p>
            <a:r>
              <a:rPr kumimoji="1" lang="ja-JP" altLang="en-US" dirty="0">
                <a:solidFill>
                  <a:srgbClr val="003300"/>
                </a:solidFill>
              </a:rPr>
              <a:t>やるか、いますぐ（今日から）やるか　</a:t>
            </a:r>
          </a:p>
        </p:txBody>
      </p:sp>
      <p:sp>
        <p:nvSpPr>
          <p:cNvPr id="9" name="テキスト ボックス 8">
            <a:extLst>
              <a:ext uri="{FF2B5EF4-FFF2-40B4-BE49-F238E27FC236}">
                <a16:creationId xmlns:a16="http://schemas.microsoft.com/office/drawing/2014/main" id="{17F30D10-AF09-DED9-7446-35CC4F739DE5}"/>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35</a:t>
            </a:r>
          </a:p>
        </p:txBody>
      </p:sp>
    </p:spTree>
    <p:extLst>
      <p:ext uri="{BB962C8B-B14F-4D97-AF65-F5344CB8AC3E}">
        <p14:creationId xmlns:p14="http://schemas.microsoft.com/office/powerpoint/2010/main" val="414266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accent5">
                <a:lumMod val="20000"/>
                <a:lumOff val="80000"/>
              </a:schemeClr>
            </a:gs>
          </a:gsLst>
          <a:lin ang="6120000" scaled="1"/>
        </a:gra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11E2E83-DAB3-B848-5018-1272C2B1DE9F}"/>
              </a:ext>
            </a:extLst>
          </p:cNvPr>
          <p:cNvSpPr txBox="1"/>
          <p:nvPr/>
        </p:nvSpPr>
        <p:spPr>
          <a:xfrm>
            <a:off x="144967" y="2129883"/>
            <a:ext cx="12047034" cy="1708160"/>
          </a:xfrm>
          <a:prstGeom prst="rect">
            <a:avLst/>
          </a:prstGeom>
          <a:noFill/>
        </p:spPr>
        <p:txBody>
          <a:bodyPr wrap="square">
            <a:spAutoFit/>
          </a:bodyPr>
          <a:lstStyle/>
          <a:p>
            <a:r>
              <a:rPr lang="en-US" altLang="ja-JP" sz="10500" spc="-400" dirty="0">
                <a:solidFill>
                  <a:schemeClr val="bg1"/>
                </a:solidFill>
                <a:latin typeface="HGS創英角ﾎﾟｯﾌﾟ体" panose="040B0A00000000000000" pitchFamily="50" charset="-128"/>
                <a:ea typeface="HGS創英角ﾎﾟｯﾌﾟ体" panose="040B0A00000000000000" pitchFamily="50" charset="-128"/>
              </a:rPr>
              <a:t>Better than nothing</a:t>
            </a:r>
            <a:endParaRPr lang="ja-JP" altLang="en-US" sz="10500" spc="-4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8" name="円: 塗りつぶしなし 7">
            <a:extLst>
              <a:ext uri="{FF2B5EF4-FFF2-40B4-BE49-F238E27FC236}">
                <a16:creationId xmlns:a16="http://schemas.microsoft.com/office/drawing/2014/main" id="{D956C5F9-598E-04D2-5186-88875F609EE6}"/>
              </a:ext>
            </a:extLst>
          </p:cNvPr>
          <p:cNvSpPr/>
          <p:nvPr/>
        </p:nvSpPr>
        <p:spPr>
          <a:xfrm>
            <a:off x="2654710" y="432618"/>
            <a:ext cx="5968180" cy="5801033"/>
          </a:xfrm>
          <a:prstGeom prst="donut">
            <a:avLst>
              <a:gd name="adj" fmla="val 11182"/>
            </a:avLst>
          </a:prstGeom>
          <a:noFill/>
          <a:ln w="1968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テキスト ボックス 1">
            <a:extLst>
              <a:ext uri="{FF2B5EF4-FFF2-40B4-BE49-F238E27FC236}">
                <a16:creationId xmlns:a16="http://schemas.microsoft.com/office/drawing/2014/main" id="{FD9493D6-9B3D-F719-6123-EBC008040AE8}"/>
              </a:ext>
            </a:extLst>
          </p:cNvPr>
          <p:cNvSpPr txBox="1"/>
          <p:nvPr/>
        </p:nvSpPr>
        <p:spPr>
          <a:xfrm>
            <a:off x="1965278" y="6425382"/>
            <a:ext cx="8911988" cy="369332"/>
          </a:xfrm>
          <a:prstGeom prst="rect">
            <a:avLst/>
          </a:prstGeom>
          <a:noFill/>
        </p:spPr>
        <p:txBody>
          <a:bodyPr wrap="square" rtlCol="0">
            <a:spAutoFit/>
          </a:bodyPr>
          <a:lstStyle/>
          <a:p>
            <a:r>
              <a:rPr kumimoji="1" lang="ja-JP" altLang="en-US" dirty="0">
                <a:solidFill>
                  <a:srgbClr val="003300"/>
                </a:solidFill>
                <a:latin typeface="UD デジタル 教科書体 NK" panose="02020400000000000000" pitchFamily="18" charset="-128"/>
                <a:ea typeface="UD デジタル 教科書体 NK" panose="02020400000000000000" pitchFamily="18" charset="-128"/>
              </a:rPr>
              <a:t>（まったく）やらないよりは、なんか少しでもやった方がマシ。三日</a:t>
            </a:r>
            <a:r>
              <a:rPr kumimoji="1" lang="ja-JP" altLang="en-US">
                <a:solidFill>
                  <a:srgbClr val="003300"/>
                </a:solidFill>
                <a:latin typeface="UD デジタル 教科書体 NK" panose="02020400000000000000" pitchFamily="18" charset="-128"/>
                <a:ea typeface="UD デジタル 教科書体 NK" panose="02020400000000000000" pitchFamily="18" charset="-128"/>
              </a:rPr>
              <a:t>坊主も、くり返せば</a:t>
            </a:r>
            <a:r>
              <a:rPr kumimoji="1" lang="ja-JP" altLang="en-US" dirty="0">
                <a:solidFill>
                  <a:srgbClr val="003300"/>
                </a:solidFill>
                <a:latin typeface="UD デジタル 教科書体 NK" panose="02020400000000000000" pitchFamily="18" charset="-128"/>
                <a:ea typeface="UD デジタル 教科書体 NK" panose="02020400000000000000" pitchFamily="18" charset="-128"/>
              </a:rPr>
              <a:t>。。。。。</a:t>
            </a:r>
            <a:endParaRPr kumimoji="1" lang="en-US" altLang="ja-JP" dirty="0">
              <a:solidFill>
                <a:srgbClr val="003300"/>
              </a:solidFill>
              <a:latin typeface="UD デジタル 教科書体 NK" panose="02020400000000000000" pitchFamily="18" charset="-128"/>
              <a:ea typeface="UD デジタル 教科書体 NK" panose="02020400000000000000" pitchFamily="18" charset="-128"/>
            </a:endParaRPr>
          </a:p>
        </p:txBody>
      </p:sp>
      <p:sp>
        <p:nvSpPr>
          <p:cNvPr id="9" name="テキスト ボックス 8">
            <a:extLst>
              <a:ext uri="{FF2B5EF4-FFF2-40B4-BE49-F238E27FC236}">
                <a16:creationId xmlns:a16="http://schemas.microsoft.com/office/drawing/2014/main" id="{393401BB-A924-620C-BD76-0AC766F52733}"/>
              </a:ext>
            </a:extLst>
          </p:cNvPr>
          <p:cNvSpPr txBox="1"/>
          <p:nvPr/>
        </p:nvSpPr>
        <p:spPr>
          <a:xfrm>
            <a:off x="11657152" y="0"/>
            <a:ext cx="534848" cy="369332"/>
          </a:xfrm>
          <a:prstGeom prst="rect">
            <a:avLst/>
          </a:prstGeom>
          <a:noFill/>
        </p:spPr>
        <p:txBody>
          <a:bodyPr wrap="square" rtlCol="0">
            <a:spAutoFit/>
          </a:bodyPr>
          <a:lstStyle/>
          <a:p>
            <a:r>
              <a:rPr kumimoji="1" lang="en-US" altLang="ja-JP" dirty="0">
                <a:solidFill>
                  <a:schemeClr val="accent4">
                    <a:lumMod val="50000"/>
                  </a:schemeClr>
                </a:solidFill>
              </a:rPr>
              <a:t>36</a:t>
            </a:r>
          </a:p>
        </p:txBody>
      </p:sp>
    </p:spTree>
    <p:extLst>
      <p:ext uri="{BB962C8B-B14F-4D97-AF65-F5344CB8AC3E}">
        <p14:creationId xmlns:p14="http://schemas.microsoft.com/office/powerpoint/2010/main" val="276813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E97474A-FC02-B9BE-680D-C05BB232F274}"/>
              </a:ext>
            </a:extLst>
          </p:cNvPr>
          <p:cNvSpPr>
            <a:spLocks noGrp="1"/>
          </p:cNvSpPr>
          <p:nvPr>
            <p:ph idx="1"/>
          </p:nvPr>
        </p:nvSpPr>
        <p:spPr>
          <a:xfrm>
            <a:off x="252549" y="1328791"/>
            <a:ext cx="11778341" cy="1221620"/>
          </a:xfrm>
        </p:spPr>
        <p:txBody>
          <a:bodyPr>
            <a:normAutofit/>
          </a:bodyPr>
          <a:lstStyle/>
          <a:p>
            <a:pPr marL="0" indent="0" algn="ctr">
              <a:buNone/>
            </a:pPr>
            <a:r>
              <a:rPr kumimoji="1" lang="ja-JP" altLang="en-US" sz="3600" dirty="0">
                <a:solidFill>
                  <a:srgbClr val="003300"/>
                </a:solidFill>
                <a:latin typeface="UD デジタル 教科書体 NP" panose="02020400000000000000" pitchFamily="18" charset="-128"/>
                <a:ea typeface="UD デジタル 教科書体 NP" panose="02020400000000000000" pitchFamily="18" charset="-128"/>
              </a:rPr>
              <a:t>疲れがとれない、</a:t>
            </a:r>
            <a:r>
              <a:rPr lang="ja-JP" altLang="en-US" sz="3600" dirty="0">
                <a:solidFill>
                  <a:srgbClr val="003300"/>
                </a:solidFill>
                <a:latin typeface="UD デジタル 教科書体 NP" panose="02020400000000000000" pitchFamily="18" charset="-128"/>
                <a:ea typeface="UD デジタル 教科書体 NP" panose="02020400000000000000" pitchFamily="18" charset="-128"/>
              </a:rPr>
              <a:t>すっきりしない、</a:t>
            </a:r>
            <a:r>
              <a:rPr kumimoji="1" lang="ja-JP" altLang="en-US" sz="3600" dirty="0">
                <a:solidFill>
                  <a:srgbClr val="003300"/>
                </a:solidFill>
                <a:latin typeface="UD デジタル 教科書体 NP" panose="02020400000000000000" pitchFamily="18" charset="-128"/>
                <a:ea typeface="UD デジタル 教科書体 NP" panose="02020400000000000000" pitchFamily="18" charset="-128"/>
              </a:rPr>
              <a:t>身体が重い、</a:t>
            </a:r>
            <a:r>
              <a:rPr lang="ja-JP" altLang="en-US" sz="3600" dirty="0">
                <a:solidFill>
                  <a:srgbClr val="003300"/>
                </a:solidFill>
                <a:latin typeface="UD デジタル 教科書体 NP" panose="02020400000000000000" pitchFamily="18" charset="-128"/>
                <a:ea typeface="UD デジタル 教科書体 NP" panose="02020400000000000000" pitchFamily="18" charset="-128"/>
              </a:rPr>
              <a:t>だるい</a:t>
            </a:r>
            <a:endParaRPr kumimoji="1" lang="ja-JP" altLang="en-US" sz="3600" dirty="0">
              <a:solidFill>
                <a:srgbClr val="003300"/>
              </a:solidFill>
              <a:latin typeface="UD デジタル 教科書体 NP" panose="02020400000000000000" pitchFamily="18" charset="-128"/>
              <a:ea typeface="UD デジタル 教科書体 NP" panose="02020400000000000000" pitchFamily="18" charset="-128"/>
            </a:endParaRPr>
          </a:p>
        </p:txBody>
      </p:sp>
      <p:sp>
        <p:nvSpPr>
          <p:cNvPr id="4" name="コンテンツ プレースホルダー 2">
            <a:extLst>
              <a:ext uri="{FF2B5EF4-FFF2-40B4-BE49-F238E27FC236}">
                <a16:creationId xmlns:a16="http://schemas.microsoft.com/office/drawing/2014/main" id="{DA929C88-DD1E-C70F-B9AE-3035C6F06380}"/>
              </a:ext>
            </a:extLst>
          </p:cNvPr>
          <p:cNvSpPr txBox="1">
            <a:spLocks/>
          </p:cNvSpPr>
          <p:nvPr/>
        </p:nvSpPr>
        <p:spPr>
          <a:xfrm>
            <a:off x="206829" y="834701"/>
            <a:ext cx="11778341" cy="1016004"/>
          </a:xfrm>
          <a:prstGeom prst="rect">
            <a:avLst/>
          </a:prstGeom>
        </p:spPr>
        <p:txBody>
          <a:bodyPr vert="horz" lIns="91440" tIns="45720" rIns="91440" bIns="45720" rtlCol="0" anchor="ctr">
            <a:normAutofit fontScale="925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indent="0" algn="ctr">
              <a:buNone/>
            </a:pPr>
            <a:r>
              <a:rPr lang="ja-JP" altLang="en-US" sz="3600" dirty="0">
                <a:solidFill>
                  <a:srgbClr val="003300"/>
                </a:solidFill>
                <a:latin typeface="UD デジタル 教科書体 NP" panose="02020400000000000000" pitchFamily="18" charset="-128"/>
                <a:ea typeface="UD デジタル 教科書体 NP" panose="02020400000000000000" pitchFamily="18" charset="-128"/>
              </a:rPr>
              <a:t>眠い、朝なかなか起きられない、授業中眠い・居眠りをする</a:t>
            </a:r>
            <a:endParaRPr lang="en-US" altLang="ja-JP" sz="3600" dirty="0">
              <a:solidFill>
                <a:srgbClr val="003300"/>
              </a:solidFill>
              <a:latin typeface="UD デジタル 教科書体 NP" panose="02020400000000000000" pitchFamily="18" charset="-128"/>
              <a:ea typeface="UD デジタル 教科書体 NP" panose="02020400000000000000" pitchFamily="18" charset="-128"/>
            </a:endParaRPr>
          </a:p>
        </p:txBody>
      </p:sp>
      <p:sp>
        <p:nvSpPr>
          <p:cNvPr id="5" name="コンテンツ プレースホルダー 2">
            <a:extLst>
              <a:ext uri="{FF2B5EF4-FFF2-40B4-BE49-F238E27FC236}">
                <a16:creationId xmlns:a16="http://schemas.microsoft.com/office/drawing/2014/main" id="{F98DD0C1-8D18-3461-0710-26B7B43C22AE}"/>
              </a:ext>
            </a:extLst>
          </p:cNvPr>
          <p:cNvSpPr txBox="1">
            <a:spLocks/>
          </p:cNvSpPr>
          <p:nvPr/>
        </p:nvSpPr>
        <p:spPr>
          <a:xfrm>
            <a:off x="0" y="3719414"/>
            <a:ext cx="11985170" cy="70788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indent="0" algn="ctr">
              <a:buNone/>
            </a:pPr>
            <a:r>
              <a:rPr lang="ja-JP" altLang="en-US" sz="3200" dirty="0">
                <a:solidFill>
                  <a:srgbClr val="003300"/>
                </a:solidFill>
                <a:latin typeface="UD デジタル 教科書体 NP" panose="02020400000000000000" pitchFamily="18" charset="-128"/>
                <a:ea typeface="UD デジタル 教科書体 NP" panose="02020400000000000000" pitchFamily="18" charset="-128"/>
              </a:rPr>
              <a:t>やる気が出ない、学校へ行きたくない、勉強に身が入らない</a:t>
            </a:r>
          </a:p>
        </p:txBody>
      </p:sp>
      <p:sp>
        <p:nvSpPr>
          <p:cNvPr id="6" name="コンテンツ プレースホルダー 2">
            <a:extLst>
              <a:ext uri="{FF2B5EF4-FFF2-40B4-BE49-F238E27FC236}">
                <a16:creationId xmlns:a16="http://schemas.microsoft.com/office/drawing/2014/main" id="{816EC179-F363-DC99-6769-B4FA3A9D86E5}"/>
              </a:ext>
            </a:extLst>
          </p:cNvPr>
          <p:cNvSpPr txBox="1">
            <a:spLocks/>
          </p:cNvSpPr>
          <p:nvPr/>
        </p:nvSpPr>
        <p:spPr>
          <a:xfrm>
            <a:off x="413659" y="5455743"/>
            <a:ext cx="11778341" cy="122162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indent="0" algn="ctr">
              <a:buNone/>
            </a:pPr>
            <a:endParaRPr lang="ja-JP" altLang="en-US" sz="3600" dirty="0"/>
          </a:p>
        </p:txBody>
      </p:sp>
      <p:sp>
        <p:nvSpPr>
          <p:cNvPr id="12" name="テキスト ボックス 11">
            <a:extLst>
              <a:ext uri="{FF2B5EF4-FFF2-40B4-BE49-F238E27FC236}">
                <a16:creationId xmlns:a16="http://schemas.microsoft.com/office/drawing/2014/main" id="{7B05066C-D4AA-597D-9CEB-4ECA37E15360}"/>
              </a:ext>
            </a:extLst>
          </p:cNvPr>
          <p:cNvSpPr txBox="1"/>
          <p:nvPr/>
        </p:nvSpPr>
        <p:spPr>
          <a:xfrm>
            <a:off x="443648" y="4918680"/>
            <a:ext cx="10194890" cy="584775"/>
          </a:xfrm>
          <a:prstGeom prst="rect">
            <a:avLst/>
          </a:prstGeom>
          <a:noFill/>
        </p:spPr>
        <p:txBody>
          <a:bodyPr wrap="square">
            <a:spAutoFit/>
          </a:bodyPr>
          <a:lstStyle/>
          <a:p>
            <a:r>
              <a:rPr lang="ja-JP" altLang="en-US" sz="3200" dirty="0">
                <a:solidFill>
                  <a:srgbClr val="003300"/>
                </a:solidFill>
                <a:latin typeface="UD デジタル 教科書体 NP" panose="02020400000000000000" pitchFamily="18" charset="-128"/>
                <a:ea typeface="UD デジタル 教科書体 NP" panose="02020400000000000000" pitchFamily="18" charset="-128"/>
              </a:rPr>
              <a:t>イライラする、友達とのトラブルが増えた、太った</a:t>
            </a:r>
            <a:endParaRPr lang="ja-JP" altLang="en-US" sz="3200" dirty="0"/>
          </a:p>
        </p:txBody>
      </p:sp>
      <p:sp>
        <p:nvSpPr>
          <p:cNvPr id="14" name="テキスト ボックス 13">
            <a:extLst>
              <a:ext uri="{FF2B5EF4-FFF2-40B4-BE49-F238E27FC236}">
                <a16:creationId xmlns:a16="http://schemas.microsoft.com/office/drawing/2014/main" id="{1B89EFFD-4BFC-B47C-E475-F8A65C22F522}"/>
              </a:ext>
            </a:extLst>
          </p:cNvPr>
          <p:cNvSpPr txBox="1"/>
          <p:nvPr/>
        </p:nvSpPr>
        <p:spPr>
          <a:xfrm>
            <a:off x="758709" y="2358088"/>
            <a:ext cx="10995818" cy="707886"/>
          </a:xfrm>
          <a:prstGeom prst="rect">
            <a:avLst/>
          </a:prstGeom>
          <a:noFill/>
        </p:spPr>
        <p:txBody>
          <a:bodyPr wrap="square">
            <a:spAutoFit/>
          </a:bodyPr>
          <a:lstStyle/>
          <a:p>
            <a:r>
              <a:rPr lang="ja-JP" altLang="en-US" sz="4000" dirty="0">
                <a:solidFill>
                  <a:srgbClr val="003300"/>
                </a:solidFill>
                <a:latin typeface="UD デジタル 教科書体 NP" panose="02020400000000000000" pitchFamily="18" charset="-128"/>
                <a:ea typeface="UD デジタル 教科書体 NP" panose="02020400000000000000" pitchFamily="18" charset="-128"/>
              </a:rPr>
              <a:t>➡</a:t>
            </a:r>
            <a:r>
              <a:rPr lang="ja-JP" altLang="en-US" sz="4000" dirty="0">
                <a:solidFill>
                  <a:srgbClr val="FF0000"/>
                </a:solidFill>
                <a:latin typeface="UD デジタル 教科書体 NP" panose="02020400000000000000" pitchFamily="18" charset="-128"/>
                <a:ea typeface="UD デジタル 教科書体 NP" panose="02020400000000000000" pitchFamily="18" charset="-128"/>
              </a:rPr>
              <a:t>　</a:t>
            </a:r>
            <a:r>
              <a:rPr lang="ja-JP" altLang="en-US" sz="4000" b="1" u="sng" dirty="0">
                <a:solidFill>
                  <a:srgbClr val="FF0000"/>
                </a:solidFill>
                <a:latin typeface="UD デジタル 教科書体 NP" panose="02020400000000000000" pitchFamily="18" charset="-128"/>
                <a:ea typeface="UD デジタル 教科書体 NP" panose="02020400000000000000" pitchFamily="18" charset="-128"/>
              </a:rPr>
              <a:t>明らかに</a:t>
            </a:r>
            <a:r>
              <a:rPr lang="ja-JP" altLang="en-US" sz="4000" dirty="0">
                <a:solidFill>
                  <a:srgbClr val="FF0000"/>
                </a:solidFill>
                <a:latin typeface="UD デジタル 教科書体 NP" panose="02020400000000000000" pitchFamily="18" charset="-128"/>
                <a:ea typeface="UD デジタル 教科書体 NP" panose="02020400000000000000" pitchFamily="18" charset="-128"/>
              </a:rPr>
              <a:t>寝（睡眠）不足でしょう！</a:t>
            </a:r>
            <a:endParaRPr lang="ja-JP" altLang="en-US" sz="4000" dirty="0">
              <a:solidFill>
                <a:srgbClr val="FF0000"/>
              </a:solidFill>
            </a:endParaRPr>
          </a:p>
        </p:txBody>
      </p:sp>
      <p:sp>
        <p:nvSpPr>
          <p:cNvPr id="15" name="テキスト ボックス 14">
            <a:extLst>
              <a:ext uri="{FF2B5EF4-FFF2-40B4-BE49-F238E27FC236}">
                <a16:creationId xmlns:a16="http://schemas.microsoft.com/office/drawing/2014/main" id="{D82634FA-D92F-60C7-2D80-6993D19B3CA3}"/>
              </a:ext>
            </a:extLst>
          </p:cNvPr>
          <p:cNvSpPr txBox="1"/>
          <p:nvPr/>
        </p:nvSpPr>
        <p:spPr>
          <a:xfrm>
            <a:off x="443648" y="4322036"/>
            <a:ext cx="9988060" cy="584775"/>
          </a:xfrm>
          <a:prstGeom prst="rect">
            <a:avLst/>
          </a:prstGeom>
          <a:noFill/>
        </p:spPr>
        <p:txBody>
          <a:bodyPr wrap="square">
            <a:spAutoFit/>
          </a:bodyPr>
          <a:lstStyle/>
          <a:p>
            <a:r>
              <a:rPr lang="ja-JP" altLang="en-US" sz="3200" dirty="0">
                <a:solidFill>
                  <a:srgbClr val="003300"/>
                </a:solidFill>
                <a:latin typeface="UD デジタル 教科書体 NP" panose="02020400000000000000" pitchFamily="18" charset="-128"/>
                <a:ea typeface="UD デジタル 教科書体 NP" panose="02020400000000000000" pitchFamily="18" charset="-128"/>
              </a:rPr>
              <a:t>集中力が無くなった、記憶力が悪くなった、肌荒れ</a:t>
            </a:r>
            <a:endParaRPr lang="ja-JP" altLang="en-US" sz="3200" dirty="0"/>
          </a:p>
        </p:txBody>
      </p:sp>
      <p:sp>
        <p:nvSpPr>
          <p:cNvPr id="16" name="テキスト ボックス 15">
            <a:extLst>
              <a:ext uri="{FF2B5EF4-FFF2-40B4-BE49-F238E27FC236}">
                <a16:creationId xmlns:a16="http://schemas.microsoft.com/office/drawing/2014/main" id="{6EBD21ED-61D5-4629-2357-C18FC9C70B2C}"/>
              </a:ext>
            </a:extLst>
          </p:cNvPr>
          <p:cNvSpPr txBox="1"/>
          <p:nvPr/>
        </p:nvSpPr>
        <p:spPr>
          <a:xfrm>
            <a:off x="758709" y="5515324"/>
            <a:ext cx="11397521" cy="707886"/>
          </a:xfrm>
          <a:prstGeom prst="rect">
            <a:avLst/>
          </a:prstGeom>
          <a:noFill/>
        </p:spPr>
        <p:txBody>
          <a:bodyPr wrap="square">
            <a:spAutoFit/>
          </a:bodyPr>
          <a:lstStyle/>
          <a:p>
            <a:r>
              <a:rPr lang="ja-JP" altLang="en-US" sz="4000" dirty="0">
                <a:solidFill>
                  <a:srgbClr val="003300"/>
                </a:solidFill>
                <a:latin typeface="UD デジタル 教科書体 NP" panose="02020400000000000000" pitchFamily="18" charset="-128"/>
                <a:ea typeface="UD デジタル 教科書体 NP" panose="02020400000000000000" pitchFamily="18" charset="-128"/>
              </a:rPr>
              <a:t>➡</a:t>
            </a:r>
            <a:r>
              <a:rPr lang="ja-JP" altLang="en-US" sz="4000" dirty="0">
                <a:solidFill>
                  <a:srgbClr val="FF0000"/>
                </a:solidFill>
                <a:latin typeface="UD デジタル 教科書体 NP" panose="02020400000000000000" pitchFamily="18" charset="-128"/>
                <a:ea typeface="UD デジタル 教科書体 NP" panose="02020400000000000000" pitchFamily="18" charset="-128"/>
              </a:rPr>
              <a:t>　寝（睡眠）不足</a:t>
            </a:r>
            <a:r>
              <a:rPr lang="ja-JP" altLang="en-US" sz="4000" b="1" u="sng" dirty="0">
                <a:solidFill>
                  <a:srgbClr val="FF0000"/>
                </a:solidFill>
                <a:latin typeface="UD デジタル 教科書体 NP" panose="02020400000000000000" pitchFamily="18" charset="-128"/>
                <a:ea typeface="UD デジタル 教科書体 NP" panose="02020400000000000000" pitchFamily="18" charset="-128"/>
              </a:rPr>
              <a:t>かもしれない・・・</a:t>
            </a:r>
            <a:endParaRPr lang="ja-JP" altLang="en-US" sz="4000" b="1" u="sng" dirty="0">
              <a:solidFill>
                <a:srgbClr val="FF0000"/>
              </a:solidFill>
            </a:endParaRPr>
          </a:p>
        </p:txBody>
      </p:sp>
      <p:sp>
        <p:nvSpPr>
          <p:cNvPr id="11" name="テキスト ボックス 10">
            <a:extLst>
              <a:ext uri="{FF2B5EF4-FFF2-40B4-BE49-F238E27FC236}">
                <a16:creationId xmlns:a16="http://schemas.microsoft.com/office/drawing/2014/main" id="{430F4670-22E5-9C45-D187-CC19F7589665}"/>
              </a:ext>
            </a:extLst>
          </p:cNvPr>
          <p:cNvSpPr txBox="1"/>
          <p:nvPr/>
        </p:nvSpPr>
        <p:spPr>
          <a:xfrm>
            <a:off x="11766874" y="0"/>
            <a:ext cx="425126" cy="369332"/>
          </a:xfrm>
          <a:prstGeom prst="rect">
            <a:avLst/>
          </a:prstGeom>
          <a:noFill/>
        </p:spPr>
        <p:txBody>
          <a:bodyPr wrap="square" rtlCol="0">
            <a:spAutoFit/>
          </a:bodyPr>
          <a:lstStyle/>
          <a:p>
            <a:r>
              <a:rPr kumimoji="1" lang="en-US" altLang="ja-JP" dirty="0">
                <a:solidFill>
                  <a:schemeClr val="accent4">
                    <a:lumMod val="50000"/>
                  </a:schemeClr>
                </a:solidFill>
              </a:rPr>
              <a:t>3</a:t>
            </a:r>
          </a:p>
        </p:txBody>
      </p:sp>
    </p:spTree>
    <p:extLst>
      <p:ext uri="{BB962C8B-B14F-4D97-AF65-F5344CB8AC3E}">
        <p14:creationId xmlns:p14="http://schemas.microsoft.com/office/powerpoint/2010/main" val="416881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ppt_w</p:attrName>
                                        </p:attrNameLst>
                                      </p:cBhvr>
                                      <p:tavLst>
                                        <p:tav tm="0">
                                          <p:val>
                                            <p:fltVal val="0"/>
                                          </p:val>
                                        </p:tav>
                                        <p:tav tm="100000">
                                          <p:val>
                                            <p:strVal val="#ppt_w"/>
                                          </p:val>
                                        </p:tav>
                                      </p:tavLst>
                                    </p:anim>
                                    <p:anim calcmode="lin" valueType="num">
                                      <p:cBhvr>
                                        <p:cTn id="35" dur="1000" fill="hold"/>
                                        <p:tgtEl>
                                          <p:spTgt spid="15"/>
                                        </p:tgtEl>
                                        <p:attrNameLst>
                                          <p:attrName>ppt_h</p:attrName>
                                        </p:attrNameLst>
                                      </p:cBhvr>
                                      <p:tavLst>
                                        <p:tav tm="0">
                                          <p:val>
                                            <p:fltVal val="0"/>
                                          </p:val>
                                        </p:tav>
                                        <p:tav tm="100000">
                                          <p:val>
                                            <p:strVal val="#ppt_h"/>
                                          </p:val>
                                        </p:tav>
                                      </p:tavLst>
                                    </p:anim>
                                    <p:animEffect transition="in" filter="fade">
                                      <p:cBhvr>
                                        <p:cTn id="36" dur="1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fltVal val="0"/>
                                          </p:val>
                                        </p:tav>
                                        <p:tav tm="100000">
                                          <p:val>
                                            <p:strVal val="#ppt_w"/>
                                          </p:val>
                                        </p:tav>
                                      </p:tavLst>
                                    </p:anim>
                                    <p:anim calcmode="lin" valueType="num">
                                      <p:cBhvr>
                                        <p:cTn id="42" dur="1000" fill="hold"/>
                                        <p:tgtEl>
                                          <p:spTgt spid="12"/>
                                        </p:tgtEl>
                                        <p:attrNameLst>
                                          <p:attrName>ppt_h</p:attrName>
                                        </p:attrNameLst>
                                      </p:cBhvr>
                                      <p:tavLst>
                                        <p:tav tm="0">
                                          <p:val>
                                            <p:fltVal val="0"/>
                                          </p:val>
                                        </p:tav>
                                        <p:tav tm="100000">
                                          <p:val>
                                            <p:strVal val="#ppt_h"/>
                                          </p:val>
                                        </p:tav>
                                      </p:tavLst>
                                    </p:anim>
                                    <p:animEffect transition="in" filter="fade">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1+#ppt_w/2"/>
                                          </p:val>
                                        </p:tav>
                                        <p:tav tm="100000">
                                          <p:val>
                                            <p:strVal val="#ppt_x"/>
                                          </p:val>
                                        </p:tav>
                                      </p:tavLst>
                                    </p:anim>
                                    <p:anim calcmode="lin" valueType="num">
                                      <p:cBhvr additive="base">
                                        <p:cTn id="4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12"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E97474A-FC02-B9BE-680D-C05BB232F274}"/>
              </a:ext>
            </a:extLst>
          </p:cNvPr>
          <p:cNvSpPr>
            <a:spLocks noGrp="1"/>
          </p:cNvSpPr>
          <p:nvPr>
            <p:ph idx="1"/>
          </p:nvPr>
        </p:nvSpPr>
        <p:spPr>
          <a:xfrm>
            <a:off x="283029" y="685800"/>
            <a:ext cx="11778341" cy="3615267"/>
          </a:xfrm>
        </p:spPr>
        <p:txBody>
          <a:bodyPr>
            <a:normAutofit/>
          </a:bodyPr>
          <a:lstStyle/>
          <a:p>
            <a:pPr marL="0" indent="0" algn="ctr">
              <a:buNone/>
            </a:pPr>
            <a:r>
              <a:rPr kumimoji="1" lang="ja-JP" altLang="en-US" sz="9600" dirty="0">
                <a:solidFill>
                  <a:srgbClr val="003300"/>
                </a:solidFill>
                <a:latin typeface="UD デジタル 教科書体 NP" panose="02020400000000000000" pitchFamily="18" charset="-128"/>
                <a:ea typeface="UD デジタル 教科書体 NP" panose="02020400000000000000" pitchFamily="18" charset="-128"/>
              </a:rPr>
              <a:t>睡眠不足の見分け方</a:t>
            </a:r>
          </a:p>
        </p:txBody>
      </p:sp>
      <p:sp>
        <p:nvSpPr>
          <p:cNvPr id="4" name="テキスト ボックス 3">
            <a:extLst>
              <a:ext uri="{FF2B5EF4-FFF2-40B4-BE49-F238E27FC236}">
                <a16:creationId xmlns:a16="http://schemas.microsoft.com/office/drawing/2014/main" id="{AB006095-7E2A-42F8-37C2-9BDBB4879B0E}"/>
              </a:ext>
            </a:extLst>
          </p:cNvPr>
          <p:cNvSpPr txBox="1"/>
          <p:nvPr/>
        </p:nvSpPr>
        <p:spPr>
          <a:xfrm>
            <a:off x="1166191" y="4301067"/>
            <a:ext cx="10401436" cy="769441"/>
          </a:xfrm>
          <a:prstGeom prst="rect">
            <a:avLst/>
          </a:prstGeom>
          <a:noFill/>
        </p:spPr>
        <p:txBody>
          <a:bodyPr wrap="square" rtlCol="0">
            <a:spAutoFit/>
          </a:bodyPr>
          <a:lstStyle/>
          <a:p>
            <a:pPr algn="r"/>
            <a:r>
              <a:rPr kumimoji="1" lang="ja-JP" altLang="en-US" sz="4400" dirty="0">
                <a:solidFill>
                  <a:srgbClr val="003300"/>
                </a:solidFill>
                <a:latin typeface="UD デジタル 教科書体 NP" panose="02020400000000000000" pitchFamily="18" charset="-128"/>
                <a:ea typeface="UD デジタル 教科書体 NP" panose="02020400000000000000" pitchFamily="18" charset="-128"/>
              </a:rPr>
              <a:t>実は、私　知らなかった・・・・・・編</a:t>
            </a:r>
          </a:p>
        </p:txBody>
      </p:sp>
      <p:sp>
        <p:nvSpPr>
          <p:cNvPr id="9" name="テキスト ボックス 8">
            <a:extLst>
              <a:ext uri="{FF2B5EF4-FFF2-40B4-BE49-F238E27FC236}">
                <a16:creationId xmlns:a16="http://schemas.microsoft.com/office/drawing/2014/main" id="{013429FC-C33F-7021-E2B5-E71652B13EC5}"/>
              </a:ext>
            </a:extLst>
          </p:cNvPr>
          <p:cNvSpPr txBox="1"/>
          <p:nvPr/>
        </p:nvSpPr>
        <p:spPr>
          <a:xfrm>
            <a:off x="11766874" y="0"/>
            <a:ext cx="425126" cy="369332"/>
          </a:xfrm>
          <a:prstGeom prst="rect">
            <a:avLst/>
          </a:prstGeom>
          <a:noFill/>
        </p:spPr>
        <p:txBody>
          <a:bodyPr wrap="square" rtlCol="0">
            <a:spAutoFit/>
          </a:bodyPr>
          <a:lstStyle/>
          <a:p>
            <a:r>
              <a:rPr kumimoji="1" lang="en-US" altLang="ja-JP" dirty="0">
                <a:solidFill>
                  <a:schemeClr val="accent4">
                    <a:lumMod val="50000"/>
                  </a:schemeClr>
                </a:solidFill>
              </a:rPr>
              <a:t>4</a:t>
            </a:r>
          </a:p>
        </p:txBody>
      </p:sp>
    </p:spTree>
    <p:extLst>
      <p:ext uri="{BB962C8B-B14F-4D97-AF65-F5344CB8AC3E}">
        <p14:creationId xmlns:p14="http://schemas.microsoft.com/office/powerpoint/2010/main" val="1634764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9BCA162-6887-DD14-3E08-984EE41081E9}"/>
              </a:ext>
            </a:extLst>
          </p:cNvPr>
          <p:cNvSpPr>
            <a:spLocks noGrp="1"/>
          </p:cNvSpPr>
          <p:nvPr>
            <p:ph idx="1"/>
          </p:nvPr>
        </p:nvSpPr>
        <p:spPr>
          <a:xfrm>
            <a:off x="580811" y="467849"/>
            <a:ext cx="11832236" cy="2183420"/>
          </a:xfrm>
        </p:spPr>
        <p:txBody>
          <a:bodyPr>
            <a:normAutofit/>
          </a:bodyPr>
          <a:lstStyle/>
          <a:p>
            <a:pPr marL="0" indent="0">
              <a:buNone/>
            </a:pPr>
            <a:r>
              <a:rPr kumimoji="1" lang="ja-JP" altLang="en-US" sz="6600" dirty="0">
                <a:solidFill>
                  <a:srgbClr val="003300"/>
                </a:solidFill>
                <a:latin typeface="UD デジタル 教科書体 NP" panose="02020400000000000000" pitchFamily="18" charset="-128"/>
                <a:ea typeface="UD デジタル 教科書体 NP" panose="02020400000000000000" pitchFamily="18" charset="-128"/>
              </a:rPr>
              <a:t>睡眠不足は自覚しにくい！？</a:t>
            </a:r>
          </a:p>
        </p:txBody>
      </p:sp>
      <p:sp>
        <p:nvSpPr>
          <p:cNvPr id="2" name="テキスト ボックス 1">
            <a:extLst>
              <a:ext uri="{FF2B5EF4-FFF2-40B4-BE49-F238E27FC236}">
                <a16:creationId xmlns:a16="http://schemas.microsoft.com/office/drawing/2014/main" id="{25043F52-B47E-23F0-BC26-4D067CB5C093}"/>
              </a:ext>
            </a:extLst>
          </p:cNvPr>
          <p:cNvSpPr txBox="1"/>
          <p:nvPr/>
        </p:nvSpPr>
        <p:spPr>
          <a:xfrm>
            <a:off x="319548" y="3005730"/>
            <a:ext cx="11552903" cy="3016210"/>
          </a:xfrm>
          <a:prstGeom prst="rect">
            <a:avLst/>
          </a:prstGeom>
          <a:noFill/>
        </p:spPr>
        <p:txBody>
          <a:bodyPr wrap="square" rtlCol="0">
            <a:spAutoFit/>
          </a:bodyPr>
          <a:lstStyle/>
          <a:p>
            <a:pPr algn="ctr">
              <a:spcBef>
                <a:spcPts val="600"/>
              </a:spcBef>
            </a:pPr>
            <a:r>
              <a:rPr lang="ja-JP" altLang="en-US" sz="4400" dirty="0">
                <a:solidFill>
                  <a:schemeClr val="bg1"/>
                </a:solidFill>
                <a:latin typeface="UD デジタル 教科書体 NP" panose="02020400000000000000" pitchFamily="18" charset="-128"/>
                <a:ea typeface="UD デジタル 教科書体 NP" panose="02020400000000000000" pitchFamily="18" charset="-128"/>
              </a:rPr>
              <a:t>＊睡眠不足で認知機能が</a:t>
            </a:r>
            <a:r>
              <a:rPr lang="ja-JP" altLang="en-US" sz="4400" b="1" dirty="0">
                <a:solidFill>
                  <a:schemeClr val="bg1"/>
                </a:solidFill>
                <a:latin typeface="UD デジタル 教科書体 NP" panose="02020400000000000000" pitchFamily="18" charset="-128"/>
                <a:ea typeface="UD デジタル 教科書体 NP" panose="02020400000000000000" pitchFamily="18" charset="-128"/>
              </a:rPr>
              <a:t>悪化</a:t>
            </a:r>
            <a:r>
              <a:rPr lang="ja-JP" altLang="en-US" sz="4400" dirty="0">
                <a:solidFill>
                  <a:schemeClr val="bg1"/>
                </a:solidFill>
                <a:latin typeface="UD デジタル 教科書体 NP" panose="02020400000000000000" pitchFamily="18" charset="-128"/>
                <a:ea typeface="UD デジタル 教科書体 NP" panose="02020400000000000000" pitchFamily="18" charset="-128"/>
              </a:rPr>
              <a:t>していても、</a:t>
            </a:r>
            <a:endParaRPr lang="en-US" altLang="ja-JP" sz="4400" dirty="0">
              <a:solidFill>
                <a:schemeClr val="bg1"/>
              </a:solidFill>
              <a:latin typeface="UD デジタル 教科書体 NP" panose="02020400000000000000" pitchFamily="18" charset="-128"/>
              <a:ea typeface="UD デジタル 教科書体 NP" panose="02020400000000000000" pitchFamily="18" charset="-128"/>
            </a:endParaRPr>
          </a:p>
          <a:p>
            <a:pPr algn="ctr">
              <a:spcBef>
                <a:spcPts val="600"/>
              </a:spcBef>
            </a:pPr>
            <a:r>
              <a:rPr lang="ja-JP" altLang="en-US" sz="4400" dirty="0">
                <a:solidFill>
                  <a:schemeClr val="bg1"/>
                </a:solidFill>
                <a:latin typeface="UD デジタル 教科書体 NP" panose="02020400000000000000" pitchFamily="18" charset="-128"/>
                <a:ea typeface="UD デジタル 教科書体 NP" panose="02020400000000000000" pitchFamily="18" charset="-128"/>
              </a:rPr>
              <a:t>本人の眠気の</a:t>
            </a:r>
            <a:r>
              <a:rPr lang="ja-JP" altLang="en-US" sz="4400" dirty="0">
                <a:solidFill>
                  <a:srgbClr val="FF0000"/>
                </a:solidFill>
                <a:latin typeface="UD デジタル 教科書体 NP" panose="02020400000000000000" pitchFamily="18" charset="-128"/>
                <a:ea typeface="UD デジタル 教科書体 NP" panose="02020400000000000000" pitchFamily="18" charset="-128"/>
              </a:rPr>
              <a:t>自覚は</a:t>
            </a:r>
            <a:r>
              <a:rPr lang="ja-JP" altLang="en-US" sz="4400" b="1" dirty="0">
                <a:solidFill>
                  <a:srgbClr val="FF0000"/>
                </a:solidFill>
                <a:latin typeface="UD デジタル 教科書体 NP" panose="02020400000000000000" pitchFamily="18" charset="-128"/>
                <a:ea typeface="UD デジタル 教科書体 NP" panose="02020400000000000000" pitchFamily="18" charset="-128"/>
              </a:rPr>
              <a:t>横ばい</a:t>
            </a:r>
            <a:endParaRPr lang="en-US" altLang="ja-JP" sz="4400" b="1" dirty="0">
              <a:solidFill>
                <a:srgbClr val="FF0000"/>
              </a:solidFill>
              <a:latin typeface="UD デジタル 教科書体 NP" panose="02020400000000000000" pitchFamily="18" charset="-128"/>
              <a:ea typeface="UD デジタル 教科書体 NP" panose="02020400000000000000" pitchFamily="18" charset="-128"/>
            </a:endParaRPr>
          </a:p>
          <a:p>
            <a:pPr algn="ctr">
              <a:lnSpc>
                <a:spcPts val="3000"/>
              </a:lnSpc>
            </a:pPr>
            <a:endParaRPr lang="en-US" altLang="ja-JP" sz="4400" dirty="0">
              <a:solidFill>
                <a:srgbClr val="FF0000"/>
              </a:solidFill>
              <a:latin typeface="UD デジタル 教科書体 NP" panose="02020400000000000000" pitchFamily="18" charset="-128"/>
              <a:ea typeface="UD デジタル 教科書体 NP" panose="02020400000000000000" pitchFamily="18" charset="-128"/>
            </a:endParaRPr>
          </a:p>
          <a:p>
            <a:pPr algn="ctr"/>
            <a:r>
              <a:rPr lang="ja-JP" altLang="en-US" sz="4400" dirty="0">
                <a:solidFill>
                  <a:schemeClr val="bg1"/>
                </a:solidFill>
                <a:latin typeface="UD デジタル 教科書体 NP" panose="02020400000000000000" pitchFamily="18" charset="-128"/>
                <a:ea typeface="UD デジタル 教科書体 NP" panose="02020400000000000000" pitchFamily="18" charset="-128"/>
              </a:rPr>
              <a:t>　➡</a:t>
            </a:r>
            <a:r>
              <a:rPr lang="ja-JP" altLang="en-US" sz="4400" u="sng" dirty="0">
                <a:solidFill>
                  <a:srgbClr val="FF0000"/>
                </a:solidFill>
                <a:latin typeface="UD デジタル 教科書体 NP" panose="02020400000000000000" pitchFamily="18" charset="-128"/>
                <a:ea typeface="UD デジタル 教科書体 NP" panose="02020400000000000000" pitchFamily="18" charset="-128"/>
              </a:rPr>
              <a:t>慢性的な睡眠不足の影響が軽視</a:t>
            </a:r>
            <a:r>
              <a:rPr lang="ja-JP" altLang="en-US" sz="4400" dirty="0">
                <a:solidFill>
                  <a:schemeClr val="bg1"/>
                </a:solidFill>
                <a:latin typeface="UD デジタル 教科書体 NP" panose="02020400000000000000" pitchFamily="18" charset="-128"/>
                <a:ea typeface="UD デジタル 教科書体 NP" panose="02020400000000000000" pitchFamily="18" charset="-128"/>
              </a:rPr>
              <a:t>されがち。</a:t>
            </a:r>
            <a:endParaRPr lang="en-US" altLang="ja-JP" sz="4400" dirty="0">
              <a:solidFill>
                <a:schemeClr val="bg1"/>
              </a:solidFill>
              <a:latin typeface="UD デジタル 教科書体 NP" panose="02020400000000000000" pitchFamily="18" charset="-128"/>
              <a:ea typeface="UD デジタル 教科書体 NP" panose="02020400000000000000" pitchFamily="18" charset="-128"/>
            </a:endParaRPr>
          </a:p>
          <a:p>
            <a:endParaRPr kumimoji="1" lang="ja-JP" altLang="en-US" sz="2800" dirty="0"/>
          </a:p>
        </p:txBody>
      </p:sp>
      <p:sp>
        <p:nvSpPr>
          <p:cNvPr id="9" name="テキスト ボックス 8">
            <a:extLst>
              <a:ext uri="{FF2B5EF4-FFF2-40B4-BE49-F238E27FC236}">
                <a16:creationId xmlns:a16="http://schemas.microsoft.com/office/drawing/2014/main" id="{F556E3EE-71E0-CE88-ABD7-750866D5F734}"/>
              </a:ext>
            </a:extLst>
          </p:cNvPr>
          <p:cNvSpPr txBox="1"/>
          <p:nvPr/>
        </p:nvSpPr>
        <p:spPr>
          <a:xfrm>
            <a:off x="11766874" y="0"/>
            <a:ext cx="425126" cy="369332"/>
          </a:xfrm>
          <a:prstGeom prst="rect">
            <a:avLst/>
          </a:prstGeom>
          <a:noFill/>
        </p:spPr>
        <p:txBody>
          <a:bodyPr wrap="square" rtlCol="0">
            <a:spAutoFit/>
          </a:bodyPr>
          <a:lstStyle/>
          <a:p>
            <a:r>
              <a:rPr kumimoji="1" lang="en-US" altLang="ja-JP" dirty="0">
                <a:solidFill>
                  <a:schemeClr val="accent4">
                    <a:lumMod val="50000"/>
                  </a:schemeClr>
                </a:solidFill>
              </a:rPr>
              <a:t>5</a:t>
            </a:r>
          </a:p>
        </p:txBody>
      </p:sp>
    </p:spTree>
    <p:extLst>
      <p:ext uri="{BB962C8B-B14F-4D97-AF65-F5344CB8AC3E}">
        <p14:creationId xmlns:p14="http://schemas.microsoft.com/office/powerpoint/2010/main" val="64914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447817-A6D8-1860-6717-1D9E4C77780E}"/>
              </a:ext>
            </a:extLst>
          </p:cNvPr>
          <p:cNvSpPr>
            <a:spLocks noGrp="1"/>
          </p:cNvSpPr>
          <p:nvPr>
            <p:ph type="title"/>
          </p:nvPr>
        </p:nvSpPr>
        <p:spPr>
          <a:xfrm>
            <a:off x="684212" y="4487332"/>
            <a:ext cx="10974388" cy="1507067"/>
          </a:xfrm>
        </p:spPr>
        <p:txBody>
          <a:bodyPr>
            <a:normAutofit/>
          </a:bodyPr>
          <a:lstStyle/>
          <a:p>
            <a:pPr algn="ctr"/>
            <a:r>
              <a:rPr kumimoji="1" lang="ja-JP" altLang="en-US" sz="8000" dirty="0">
                <a:solidFill>
                  <a:schemeClr val="bg1"/>
                </a:solidFill>
                <a:latin typeface="UD デジタル 教科書体 NP" panose="02020400000000000000" pitchFamily="18" charset="-128"/>
                <a:ea typeface="UD デジタル 教科書体 NP" panose="02020400000000000000" pitchFamily="18" charset="-128"/>
              </a:rPr>
              <a:t>何が違う？</a:t>
            </a:r>
          </a:p>
        </p:txBody>
      </p:sp>
      <p:sp>
        <p:nvSpPr>
          <p:cNvPr id="3" name="コンテンツ プレースホルダー 2">
            <a:extLst>
              <a:ext uri="{FF2B5EF4-FFF2-40B4-BE49-F238E27FC236}">
                <a16:creationId xmlns:a16="http://schemas.microsoft.com/office/drawing/2014/main" id="{EA2C345D-E676-A1AC-6DF5-6A6FF6BC7625}"/>
              </a:ext>
            </a:extLst>
          </p:cNvPr>
          <p:cNvSpPr>
            <a:spLocks noGrp="1"/>
          </p:cNvSpPr>
          <p:nvPr>
            <p:ph idx="1"/>
          </p:nvPr>
        </p:nvSpPr>
        <p:spPr>
          <a:xfrm>
            <a:off x="401171" y="1625598"/>
            <a:ext cx="11389658" cy="3615267"/>
          </a:xfrm>
        </p:spPr>
        <p:txBody>
          <a:bodyPr>
            <a:normAutofit/>
          </a:bodyPr>
          <a:lstStyle/>
          <a:p>
            <a:pPr marL="0" indent="0">
              <a:buNone/>
            </a:pPr>
            <a:r>
              <a:rPr kumimoji="1" lang="ja-JP" altLang="en-US" sz="13800" b="1" dirty="0">
                <a:solidFill>
                  <a:schemeClr val="bg1"/>
                </a:solidFill>
                <a:latin typeface="UD デジタル 教科書体 NP" panose="02020400000000000000" pitchFamily="18" charset="-128"/>
                <a:ea typeface="UD デジタル 教科書体 NP" panose="02020400000000000000" pitchFamily="18" charset="-128"/>
              </a:rPr>
              <a:t>不足</a:t>
            </a:r>
            <a:r>
              <a:rPr kumimoji="1" lang="ja-JP" altLang="en-US" sz="9600" b="1" dirty="0">
                <a:solidFill>
                  <a:schemeClr val="bg1"/>
                </a:solidFill>
                <a:latin typeface="UD デジタル 教科書体 NP" panose="02020400000000000000" pitchFamily="18" charset="-128"/>
                <a:ea typeface="UD デジタル 教科書体 NP" panose="02020400000000000000" pitchFamily="18" charset="-128"/>
              </a:rPr>
              <a:t>　</a:t>
            </a:r>
            <a:r>
              <a:rPr kumimoji="1" lang="en-US" altLang="ja-JP" sz="9600" dirty="0">
                <a:solidFill>
                  <a:schemeClr val="bg1"/>
                </a:solidFill>
                <a:latin typeface="UD デジタル 教科書体 NP" panose="02020400000000000000" pitchFamily="18" charset="-128"/>
                <a:ea typeface="UD デジタル 教科書体 NP" panose="02020400000000000000" pitchFamily="18" charset="-128"/>
              </a:rPr>
              <a:t>VS</a:t>
            </a:r>
            <a:r>
              <a:rPr kumimoji="1" lang="ja-JP" altLang="en-US" sz="9600" b="1" dirty="0">
                <a:solidFill>
                  <a:schemeClr val="bg1"/>
                </a:solidFill>
                <a:latin typeface="UD デジタル 教科書体 NP" panose="02020400000000000000" pitchFamily="18" charset="-128"/>
                <a:ea typeface="UD デジタル 教科書体 NP" panose="02020400000000000000" pitchFamily="18" charset="-128"/>
              </a:rPr>
              <a:t>　</a:t>
            </a:r>
            <a:r>
              <a:rPr kumimoji="1" lang="ja-JP" altLang="en-US" sz="13800" b="1" dirty="0">
                <a:solidFill>
                  <a:schemeClr val="bg1"/>
                </a:solidFill>
                <a:latin typeface="UD デジタル 教科書体 NP" panose="02020400000000000000" pitchFamily="18" charset="-128"/>
                <a:ea typeface="UD デジタル 教科書体 NP" panose="02020400000000000000" pitchFamily="18" charset="-128"/>
              </a:rPr>
              <a:t>負債</a:t>
            </a:r>
            <a:endParaRPr kumimoji="1" lang="ja-JP" altLang="en-US" sz="9600" b="1"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4" name="テキスト ボックス 3">
            <a:extLst>
              <a:ext uri="{FF2B5EF4-FFF2-40B4-BE49-F238E27FC236}">
                <a16:creationId xmlns:a16="http://schemas.microsoft.com/office/drawing/2014/main" id="{6C70A1DA-CF81-C241-09F2-51F6D94EB8F3}"/>
              </a:ext>
            </a:extLst>
          </p:cNvPr>
          <p:cNvSpPr txBox="1"/>
          <p:nvPr/>
        </p:nvSpPr>
        <p:spPr>
          <a:xfrm>
            <a:off x="2084775" y="1117766"/>
            <a:ext cx="8741229" cy="1015663"/>
          </a:xfrm>
          <a:prstGeom prst="rect">
            <a:avLst/>
          </a:prstGeom>
          <a:noFill/>
        </p:spPr>
        <p:txBody>
          <a:bodyPr wrap="square" rtlCol="0">
            <a:spAutoFit/>
          </a:bodyPr>
          <a:lstStyle/>
          <a:p>
            <a:r>
              <a:rPr kumimoji="1" lang="en-US" altLang="ja-JP" sz="6000" b="1" dirty="0">
                <a:solidFill>
                  <a:srgbClr val="333300"/>
                </a:solidFill>
                <a:latin typeface="UD デジタル 教科書体 NP" panose="02020400000000000000" pitchFamily="18" charset="-128"/>
                <a:ea typeface="UD デジタル 教科書体 NP" panose="02020400000000000000" pitchFamily="18" charset="-128"/>
              </a:rPr>
              <a:t>Thinking</a:t>
            </a: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en-US" altLang="ja-JP" sz="6000" b="1" dirty="0">
                <a:solidFill>
                  <a:srgbClr val="333300"/>
                </a:solidFill>
                <a:latin typeface="UD デジタル 教科書体 NP" panose="02020400000000000000" pitchFamily="18" charset="-128"/>
                <a:ea typeface="UD デジタル 教科書体 NP" panose="02020400000000000000" pitchFamily="18" charset="-128"/>
              </a:rPr>
              <a:t>time</a:t>
            </a: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①♪</a:t>
            </a:r>
          </a:p>
        </p:txBody>
      </p:sp>
      <p:sp>
        <p:nvSpPr>
          <p:cNvPr id="5" name="コンテンツ プレースホルダー 2">
            <a:extLst>
              <a:ext uri="{FF2B5EF4-FFF2-40B4-BE49-F238E27FC236}">
                <a16:creationId xmlns:a16="http://schemas.microsoft.com/office/drawing/2014/main" id="{066D7CF8-0D00-F81F-F175-46D81146E5A2}"/>
              </a:ext>
            </a:extLst>
          </p:cNvPr>
          <p:cNvSpPr txBox="1">
            <a:spLocks/>
          </p:cNvSpPr>
          <p:nvPr/>
        </p:nvSpPr>
        <p:spPr>
          <a:xfrm>
            <a:off x="-701480" y="18935"/>
            <a:ext cx="5572511" cy="11800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r>
              <a:rPr lang="ja-JP" altLang="en-US" sz="5400" dirty="0">
                <a:solidFill>
                  <a:schemeClr val="bg1"/>
                </a:solidFill>
                <a:latin typeface="UD デジタル 教科書体 NP" panose="02020400000000000000" pitchFamily="18" charset="-128"/>
                <a:ea typeface="UD デジタル 教科書体 NP" panose="02020400000000000000" pitchFamily="18" charset="-128"/>
              </a:rPr>
              <a:t>睡眠負債</a:t>
            </a:r>
            <a:r>
              <a:rPr lang="ja-JP" altLang="en-US" sz="2800" dirty="0">
                <a:solidFill>
                  <a:schemeClr val="bg1"/>
                </a:solidFill>
                <a:latin typeface="UD デジタル 教科書体 NP" panose="02020400000000000000" pitchFamily="18" charset="-128"/>
                <a:ea typeface="UD デジタル 教科書体 NP" panose="02020400000000000000" pitchFamily="18" charset="-128"/>
              </a:rPr>
              <a:t>とは</a:t>
            </a:r>
            <a:endParaRPr lang="ja-JP" altLang="en-US" sz="5400"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11" name="テキスト ボックス 10">
            <a:extLst>
              <a:ext uri="{FF2B5EF4-FFF2-40B4-BE49-F238E27FC236}">
                <a16:creationId xmlns:a16="http://schemas.microsoft.com/office/drawing/2014/main" id="{D0CEEFE3-1F53-6949-300B-0B938E655F75}"/>
              </a:ext>
            </a:extLst>
          </p:cNvPr>
          <p:cNvSpPr txBox="1"/>
          <p:nvPr/>
        </p:nvSpPr>
        <p:spPr>
          <a:xfrm>
            <a:off x="11766874" y="0"/>
            <a:ext cx="425126" cy="369332"/>
          </a:xfrm>
          <a:prstGeom prst="rect">
            <a:avLst/>
          </a:prstGeom>
          <a:noFill/>
        </p:spPr>
        <p:txBody>
          <a:bodyPr wrap="square" rtlCol="0">
            <a:spAutoFit/>
          </a:bodyPr>
          <a:lstStyle/>
          <a:p>
            <a:r>
              <a:rPr kumimoji="1" lang="en-US" altLang="ja-JP" dirty="0">
                <a:solidFill>
                  <a:schemeClr val="accent4">
                    <a:lumMod val="50000"/>
                  </a:schemeClr>
                </a:solidFill>
              </a:rPr>
              <a:t>6</a:t>
            </a:r>
          </a:p>
        </p:txBody>
      </p:sp>
    </p:spTree>
    <p:extLst>
      <p:ext uri="{BB962C8B-B14F-4D97-AF65-F5344CB8AC3E}">
        <p14:creationId xmlns:p14="http://schemas.microsoft.com/office/powerpoint/2010/main" val="1359078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A2C345D-E676-A1AC-6DF5-6A6FF6BC7625}"/>
              </a:ext>
            </a:extLst>
          </p:cNvPr>
          <p:cNvSpPr>
            <a:spLocks noGrp="1"/>
          </p:cNvSpPr>
          <p:nvPr>
            <p:ph idx="1"/>
          </p:nvPr>
        </p:nvSpPr>
        <p:spPr>
          <a:xfrm>
            <a:off x="522195" y="1820167"/>
            <a:ext cx="11389658" cy="2156011"/>
          </a:xfrm>
        </p:spPr>
        <p:txBody>
          <a:bodyPr>
            <a:normAutofit/>
          </a:bodyPr>
          <a:lstStyle/>
          <a:p>
            <a:pPr marL="0" indent="0">
              <a:buNone/>
            </a:pPr>
            <a:r>
              <a:rPr kumimoji="1" lang="ja-JP" altLang="en-US" sz="6000" b="1" dirty="0">
                <a:solidFill>
                  <a:schemeClr val="bg1"/>
                </a:solidFill>
                <a:latin typeface="UD デジタル 教科書体 NP" panose="02020400000000000000" pitchFamily="18" charset="-128"/>
                <a:ea typeface="UD デジタル 教科書体 NP" panose="02020400000000000000" pitchFamily="18" charset="-128"/>
              </a:rPr>
              <a:t>不足：</a:t>
            </a:r>
            <a:r>
              <a:rPr kumimoji="1" lang="ja-JP" altLang="en-US" sz="6000" dirty="0">
                <a:solidFill>
                  <a:schemeClr val="bg1"/>
                </a:solidFill>
                <a:latin typeface="UD デジタル 教科書体 NP" panose="02020400000000000000" pitchFamily="18" charset="-128"/>
                <a:ea typeface="UD デジタル 教科書体 NP" panose="02020400000000000000" pitchFamily="18" charset="-128"/>
              </a:rPr>
              <a:t>今足りていない</a:t>
            </a:r>
            <a:endParaRPr kumimoji="1" lang="en-US" altLang="ja-JP" sz="6000"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4" name="テキスト ボックス 3">
            <a:extLst>
              <a:ext uri="{FF2B5EF4-FFF2-40B4-BE49-F238E27FC236}">
                <a16:creationId xmlns:a16="http://schemas.microsoft.com/office/drawing/2014/main" id="{6C70A1DA-CF81-C241-09F2-51F6D94EB8F3}"/>
              </a:ext>
            </a:extLst>
          </p:cNvPr>
          <p:cNvSpPr txBox="1"/>
          <p:nvPr/>
        </p:nvSpPr>
        <p:spPr>
          <a:xfrm>
            <a:off x="1079292" y="360752"/>
            <a:ext cx="10433154" cy="1015663"/>
          </a:xfrm>
          <a:prstGeom prst="rect">
            <a:avLst/>
          </a:prstGeom>
          <a:noFill/>
        </p:spPr>
        <p:txBody>
          <a:bodyPr wrap="square" rtlCol="0">
            <a:spAutoFit/>
          </a:bodyPr>
          <a:lstStyle/>
          <a:p>
            <a:r>
              <a:rPr kumimoji="1" lang="en-US" altLang="ja-JP" sz="6000" b="1" dirty="0">
                <a:solidFill>
                  <a:srgbClr val="333300"/>
                </a:solidFill>
                <a:latin typeface="UD デジタル 教科書体 NP" panose="02020400000000000000" pitchFamily="18" charset="-128"/>
                <a:ea typeface="UD デジタル 教科書体 NP" panose="02020400000000000000" pitchFamily="18" charset="-128"/>
              </a:rPr>
              <a:t>Thinking</a:t>
            </a: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　</a:t>
            </a:r>
            <a:r>
              <a:rPr kumimoji="1" lang="en-US" altLang="ja-JP" sz="6000" b="1" dirty="0">
                <a:solidFill>
                  <a:srgbClr val="333300"/>
                </a:solidFill>
                <a:latin typeface="UD デジタル 教科書体 NP" panose="02020400000000000000" pitchFamily="18" charset="-128"/>
                <a:ea typeface="UD デジタル 教科書体 NP" panose="02020400000000000000" pitchFamily="18" charset="-128"/>
              </a:rPr>
              <a:t>time</a:t>
            </a: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①</a:t>
            </a:r>
            <a:r>
              <a:rPr kumimoji="1" lang="ja-JP" altLang="en-US" sz="4400" b="1" dirty="0">
                <a:solidFill>
                  <a:srgbClr val="333300"/>
                </a:solidFill>
                <a:latin typeface="UD デジタル 教科書体 NP" panose="02020400000000000000" pitchFamily="18" charset="-128"/>
                <a:ea typeface="UD デジタル 教科書体 NP" panose="02020400000000000000" pitchFamily="18" charset="-128"/>
              </a:rPr>
              <a:t>答え合わせ</a:t>
            </a:r>
            <a:r>
              <a:rPr kumimoji="1" lang="ja-JP" altLang="en-US" sz="6000" b="1" dirty="0">
                <a:solidFill>
                  <a:srgbClr val="333300"/>
                </a:solidFill>
                <a:latin typeface="UD デジタル 教科書体 NP" panose="02020400000000000000" pitchFamily="18" charset="-128"/>
                <a:ea typeface="UD デジタル 教科書体 NP" panose="02020400000000000000" pitchFamily="18" charset="-128"/>
              </a:rPr>
              <a:t>♪</a:t>
            </a:r>
          </a:p>
        </p:txBody>
      </p:sp>
      <p:sp>
        <p:nvSpPr>
          <p:cNvPr id="7" name="コンテンツ プレースホルダー 2">
            <a:extLst>
              <a:ext uri="{FF2B5EF4-FFF2-40B4-BE49-F238E27FC236}">
                <a16:creationId xmlns:a16="http://schemas.microsoft.com/office/drawing/2014/main" id="{073E8848-1895-0968-2EC4-91F494FCEE5E}"/>
              </a:ext>
            </a:extLst>
          </p:cNvPr>
          <p:cNvSpPr txBox="1">
            <a:spLocks/>
          </p:cNvSpPr>
          <p:nvPr/>
        </p:nvSpPr>
        <p:spPr>
          <a:xfrm>
            <a:off x="522195" y="3801367"/>
            <a:ext cx="11389658" cy="215601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ja-JP" altLang="en-US" sz="6000" b="1" dirty="0">
                <a:solidFill>
                  <a:schemeClr val="bg1"/>
                </a:solidFill>
                <a:latin typeface="UD デジタル 教科書体 NP" panose="02020400000000000000" pitchFamily="18" charset="-128"/>
                <a:ea typeface="UD デジタル 教科書体 NP" panose="02020400000000000000" pitchFamily="18" charset="-128"/>
              </a:rPr>
              <a:t>負債：</a:t>
            </a:r>
            <a:r>
              <a:rPr lang="ja-JP" altLang="en-US" sz="6000" dirty="0">
                <a:solidFill>
                  <a:schemeClr val="bg1"/>
                </a:solidFill>
                <a:latin typeface="UD デジタル 教科書体 NP" panose="02020400000000000000" pitchFamily="18" charset="-128"/>
                <a:ea typeface="UD デジタル 教科書体 NP" panose="02020400000000000000" pitchFamily="18" charset="-128"/>
              </a:rPr>
              <a:t>今までの</a:t>
            </a:r>
            <a:r>
              <a:rPr lang="ja-JP" altLang="en-US" sz="6000" u="sng" dirty="0">
                <a:solidFill>
                  <a:schemeClr val="bg1"/>
                </a:solidFill>
                <a:latin typeface="UD デジタル 教科書体 NP" panose="02020400000000000000" pitchFamily="18" charset="-128"/>
                <a:ea typeface="UD デジタル 教科書体 NP" panose="02020400000000000000" pitchFamily="18" charset="-128"/>
              </a:rPr>
              <a:t>積み重ねの総量</a:t>
            </a:r>
          </a:p>
        </p:txBody>
      </p:sp>
      <p:sp>
        <p:nvSpPr>
          <p:cNvPr id="10" name="テキスト ボックス 9">
            <a:extLst>
              <a:ext uri="{FF2B5EF4-FFF2-40B4-BE49-F238E27FC236}">
                <a16:creationId xmlns:a16="http://schemas.microsoft.com/office/drawing/2014/main" id="{880FAFB7-EF1E-4F25-623F-E01246D81C93}"/>
              </a:ext>
            </a:extLst>
          </p:cNvPr>
          <p:cNvSpPr txBox="1"/>
          <p:nvPr/>
        </p:nvSpPr>
        <p:spPr>
          <a:xfrm>
            <a:off x="11766874" y="0"/>
            <a:ext cx="425126" cy="369332"/>
          </a:xfrm>
          <a:prstGeom prst="rect">
            <a:avLst/>
          </a:prstGeom>
          <a:noFill/>
        </p:spPr>
        <p:txBody>
          <a:bodyPr wrap="square" rtlCol="0">
            <a:spAutoFit/>
          </a:bodyPr>
          <a:lstStyle/>
          <a:p>
            <a:r>
              <a:rPr kumimoji="1" lang="en-US" altLang="ja-JP" dirty="0">
                <a:solidFill>
                  <a:schemeClr val="accent4">
                    <a:lumMod val="50000"/>
                  </a:schemeClr>
                </a:solidFill>
              </a:rPr>
              <a:t>7</a:t>
            </a:r>
          </a:p>
        </p:txBody>
      </p:sp>
    </p:spTree>
    <p:extLst>
      <p:ext uri="{BB962C8B-B14F-4D97-AF65-F5344CB8AC3E}">
        <p14:creationId xmlns:p14="http://schemas.microsoft.com/office/powerpoint/2010/main" val="72031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604CB7-9108-B750-75DD-B8926443A236}"/>
              </a:ext>
            </a:extLst>
          </p:cNvPr>
          <p:cNvSpPr>
            <a:spLocks noGrp="1"/>
          </p:cNvSpPr>
          <p:nvPr>
            <p:ph type="title"/>
          </p:nvPr>
        </p:nvSpPr>
        <p:spPr>
          <a:xfrm>
            <a:off x="1081548" y="3429000"/>
            <a:ext cx="9944459" cy="3104391"/>
          </a:xfrm>
        </p:spPr>
        <p:txBody>
          <a:bodyPr>
            <a:normAutofit/>
          </a:bodyPr>
          <a:lstStyle/>
          <a:p>
            <a:pPr algn="ctr"/>
            <a:r>
              <a:rPr lang="ja-JP" altLang="en-US" sz="4900" b="1" i="0" u="sng" dirty="0">
                <a:solidFill>
                  <a:srgbClr val="333333"/>
                </a:solidFill>
                <a:effectLst/>
                <a:latin typeface="UD デジタル 教科書体 NP" panose="02020400000000000000" pitchFamily="18" charset="-128"/>
                <a:ea typeface="UD デジタル 教科書体 NP" panose="02020400000000000000" pitchFamily="18" charset="-128"/>
              </a:rPr>
              <a:t>慢性的な睡眠不足</a:t>
            </a:r>
            <a:r>
              <a:rPr lang="ja-JP" altLang="en-US" sz="4900" b="1" i="0" dirty="0">
                <a:solidFill>
                  <a:srgbClr val="333333"/>
                </a:solidFill>
                <a:effectLst/>
                <a:latin typeface="UD デジタル 教科書体 NP" panose="02020400000000000000" pitchFamily="18" charset="-128"/>
                <a:ea typeface="UD デジタル 教科書体 NP" panose="02020400000000000000" pitchFamily="18" charset="-128"/>
              </a:rPr>
              <a:t>の状態が続き、</a:t>
            </a:r>
            <a:br>
              <a:rPr lang="en-US" altLang="ja-JP" sz="4900" b="1" i="0" dirty="0">
                <a:solidFill>
                  <a:srgbClr val="333333"/>
                </a:solidFill>
                <a:effectLst/>
                <a:latin typeface="UD デジタル 教科書体 NP" panose="02020400000000000000" pitchFamily="18" charset="-128"/>
                <a:ea typeface="UD デジタル 教科書体 NP" panose="02020400000000000000" pitchFamily="18" charset="-128"/>
              </a:rPr>
            </a:br>
            <a:r>
              <a:rPr lang="ja-JP" altLang="en-US" sz="4900" b="1" i="0" dirty="0">
                <a:solidFill>
                  <a:srgbClr val="333333"/>
                </a:solidFill>
                <a:effectLst/>
                <a:latin typeface="UD デジタル 教科書体 NP" panose="02020400000000000000" pitchFamily="18" charset="-128"/>
                <a:ea typeface="UD デジタル 教科書体 NP" panose="02020400000000000000" pitchFamily="18" charset="-128"/>
              </a:rPr>
              <a:t>その</a:t>
            </a:r>
            <a:r>
              <a:rPr lang="ja-JP" altLang="en-US" sz="4900" b="1" i="0" dirty="0">
                <a:solidFill>
                  <a:srgbClr val="FF0000"/>
                </a:solidFill>
                <a:effectLst/>
                <a:latin typeface="UD デジタル 教科書体 NP" panose="02020400000000000000" pitchFamily="18" charset="-128"/>
                <a:ea typeface="UD デジタル 教科書体 NP" panose="02020400000000000000" pitchFamily="18" charset="-128"/>
              </a:rPr>
              <a:t>負債</a:t>
            </a:r>
            <a:r>
              <a:rPr lang="ja-JP" altLang="en-US" sz="4900" b="1" i="0" dirty="0">
                <a:solidFill>
                  <a:srgbClr val="333333"/>
                </a:solidFill>
                <a:effectLst/>
                <a:latin typeface="UD デジタル 教科書体 NP" panose="02020400000000000000" pitchFamily="18" charset="-128"/>
                <a:ea typeface="UD デジタル 教科書体 NP" panose="02020400000000000000" pitchFamily="18" charset="-128"/>
              </a:rPr>
              <a:t>が蓄積されて</a:t>
            </a:r>
            <a:br>
              <a:rPr lang="en-US" altLang="ja-JP" sz="4900" b="1" i="0" dirty="0">
                <a:solidFill>
                  <a:srgbClr val="333333"/>
                </a:solidFill>
                <a:effectLst/>
                <a:latin typeface="UD デジタル 教科書体 NP" panose="02020400000000000000" pitchFamily="18" charset="-128"/>
                <a:ea typeface="UD デジタル 教科書体 NP" panose="02020400000000000000" pitchFamily="18" charset="-128"/>
              </a:rPr>
            </a:br>
            <a:r>
              <a:rPr lang="ja-JP" altLang="en-US" sz="4900" b="1" i="0" u="sng" dirty="0">
                <a:solidFill>
                  <a:srgbClr val="333333"/>
                </a:solidFill>
                <a:effectLst/>
                <a:latin typeface="UD デジタル 教科書体 NP" panose="02020400000000000000" pitchFamily="18" charset="-128"/>
                <a:ea typeface="UD デジタル 教科書体 NP" panose="02020400000000000000" pitchFamily="18" charset="-128"/>
              </a:rPr>
              <a:t>心身へ支障</a:t>
            </a:r>
            <a:r>
              <a:rPr lang="ja-JP" altLang="en-US" sz="4900" b="1" i="0" dirty="0">
                <a:solidFill>
                  <a:srgbClr val="333333"/>
                </a:solidFill>
                <a:effectLst/>
                <a:latin typeface="UD デジタル 教科書体 NP" panose="02020400000000000000" pitchFamily="18" charset="-128"/>
                <a:ea typeface="UD デジタル 教科書体 NP" panose="02020400000000000000" pitchFamily="18" charset="-128"/>
              </a:rPr>
              <a:t>をきたしている状態</a:t>
            </a:r>
            <a:br>
              <a:rPr lang="en-US" altLang="ja-JP" b="1" i="0" dirty="0">
                <a:solidFill>
                  <a:srgbClr val="333333"/>
                </a:solidFill>
                <a:effectLst/>
                <a:latin typeface="游ゴシック Medium" panose="020B0500000000000000" pitchFamily="50" charset="-128"/>
                <a:ea typeface="游ゴシック Medium" panose="020B0500000000000000" pitchFamily="50" charset="-128"/>
              </a:rPr>
            </a:br>
            <a:endParaRPr kumimoji="1" lang="ja-JP" altLang="en-US" dirty="0">
              <a:latin typeface="UD デジタル 教科書体 NP" panose="02020400000000000000" pitchFamily="18" charset="-128"/>
              <a:ea typeface="UD デジタル 教科書体 NP" panose="02020400000000000000" pitchFamily="18" charset="-128"/>
            </a:endParaRPr>
          </a:p>
        </p:txBody>
      </p:sp>
      <p:sp>
        <p:nvSpPr>
          <p:cNvPr id="3" name="コンテンツ プレースホルダー 2">
            <a:extLst>
              <a:ext uri="{FF2B5EF4-FFF2-40B4-BE49-F238E27FC236}">
                <a16:creationId xmlns:a16="http://schemas.microsoft.com/office/drawing/2014/main" id="{CC2C5AF4-7C99-0037-EC7F-D807474EC693}"/>
              </a:ext>
            </a:extLst>
          </p:cNvPr>
          <p:cNvSpPr>
            <a:spLocks noGrp="1"/>
          </p:cNvSpPr>
          <p:nvPr>
            <p:ph idx="1"/>
          </p:nvPr>
        </p:nvSpPr>
        <p:spPr>
          <a:xfrm>
            <a:off x="684212" y="850490"/>
            <a:ext cx="10426240" cy="2244213"/>
          </a:xfrm>
        </p:spPr>
        <p:txBody>
          <a:bodyPr>
            <a:normAutofit/>
          </a:bodyPr>
          <a:lstStyle/>
          <a:p>
            <a:pPr marL="0" indent="0" algn="ctr">
              <a:buNone/>
            </a:pPr>
            <a:r>
              <a:rPr kumimoji="1" lang="ja-JP" altLang="en-US" sz="13800" dirty="0">
                <a:solidFill>
                  <a:schemeClr val="bg1"/>
                </a:solidFill>
                <a:latin typeface="UD デジタル 教科書体 NP" panose="02020400000000000000" pitchFamily="18" charset="-128"/>
                <a:ea typeface="UD デジタル 教科書体 NP" panose="02020400000000000000" pitchFamily="18" charset="-128"/>
              </a:rPr>
              <a:t>睡眠負債</a:t>
            </a:r>
            <a:r>
              <a:rPr kumimoji="1" lang="ja-JP" altLang="en-US" sz="6600" dirty="0">
                <a:solidFill>
                  <a:schemeClr val="bg1"/>
                </a:solidFill>
                <a:latin typeface="UD デジタル 教科書体 NP" panose="02020400000000000000" pitchFamily="18" charset="-128"/>
                <a:ea typeface="UD デジタル 教科書体 NP" panose="02020400000000000000" pitchFamily="18" charset="-128"/>
              </a:rPr>
              <a:t>とは</a:t>
            </a:r>
            <a:endParaRPr kumimoji="1" lang="ja-JP" altLang="en-US" sz="13800"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4" name="テキスト ボックス 3">
            <a:extLst>
              <a:ext uri="{FF2B5EF4-FFF2-40B4-BE49-F238E27FC236}">
                <a16:creationId xmlns:a16="http://schemas.microsoft.com/office/drawing/2014/main" id="{103EAD13-9D6F-64E5-3888-2D925B5832DD}"/>
              </a:ext>
            </a:extLst>
          </p:cNvPr>
          <p:cNvSpPr txBox="1"/>
          <p:nvPr/>
        </p:nvSpPr>
        <p:spPr>
          <a:xfrm>
            <a:off x="684212" y="6076357"/>
            <a:ext cx="10191055" cy="523220"/>
          </a:xfrm>
          <a:prstGeom prst="rect">
            <a:avLst/>
          </a:prstGeom>
          <a:noFill/>
        </p:spPr>
        <p:txBody>
          <a:bodyPr wrap="square" rtlCol="0">
            <a:spAutoFit/>
          </a:bodyPr>
          <a:lstStyle/>
          <a:p>
            <a:r>
              <a:rPr kumimoji="1" lang="ja-JP" altLang="en-US" sz="2800" dirty="0">
                <a:solidFill>
                  <a:srgbClr val="003300"/>
                </a:solidFill>
                <a:latin typeface="UD デジタル 教科書体 NP" panose="02020400000000000000" pitchFamily="18" charset="-128"/>
                <a:ea typeface="UD デジタル 教科書体 NP" panose="02020400000000000000" pitchFamily="18" charset="-128"/>
              </a:rPr>
              <a:t>でもあんまり</a:t>
            </a:r>
            <a:r>
              <a:rPr kumimoji="1" lang="ja-JP" altLang="en-US" sz="2800" b="1" u="sng" dirty="0">
                <a:solidFill>
                  <a:srgbClr val="FF0000"/>
                </a:solidFill>
                <a:latin typeface="UD デジタル 教科書体 NP" panose="02020400000000000000" pitchFamily="18" charset="-128"/>
                <a:ea typeface="UD デジタル 教科書体 NP" panose="02020400000000000000" pitchFamily="18" charset="-128"/>
              </a:rPr>
              <a:t>自覚はしにくい</a:t>
            </a:r>
            <a:r>
              <a:rPr kumimoji="1" lang="ja-JP" altLang="en-US" sz="2800" dirty="0">
                <a:solidFill>
                  <a:srgbClr val="003300"/>
                </a:solidFill>
                <a:latin typeface="UD デジタル 教科書体 NP" panose="02020400000000000000" pitchFamily="18" charset="-128"/>
                <a:ea typeface="UD デジタル 教科書体 NP" panose="02020400000000000000" pitchFamily="18" charset="-128"/>
              </a:rPr>
              <a:t>。。。。</a:t>
            </a:r>
            <a:r>
              <a:rPr kumimoji="1" lang="ja-JP" altLang="en-US" sz="2800" b="1" u="sng" dirty="0">
                <a:solidFill>
                  <a:srgbClr val="003300"/>
                </a:solidFill>
                <a:latin typeface="UD デジタル 教科書体 NP" panose="02020400000000000000" pitchFamily="18" charset="-128"/>
                <a:ea typeface="UD デジタル 教科書体 NP" panose="02020400000000000000" pitchFamily="18" charset="-128"/>
              </a:rPr>
              <a:t>生活習慣病と同じ</a:t>
            </a:r>
            <a:r>
              <a:rPr kumimoji="1" lang="ja-JP" altLang="en-US" sz="2800" dirty="0">
                <a:solidFill>
                  <a:srgbClr val="003300"/>
                </a:solidFill>
                <a:latin typeface="UD デジタル 教科書体 NP" panose="02020400000000000000" pitchFamily="18" charset="-128"/>
                <a:ea typeface="UD デジタル 教科書体 NP" panose="02020400000000000000" pitchFamily="18" charset="-128"/>
              </a:rPr>
              <a:t>だね！</a:t>
            </a:r>
          </a:p>
        </p:txBody>
      </p:sp>
      <p:sp>
        <p:nvSpPr>
          <p:cNvPr id="10" name="テキスト ボックス 9">
            <a:extLst>
              <a:ext uri="{FF2B5EF4-FFF2-40B4-BE49-F238E27FC236}">
                <a16:creationId xmlns:a16="http://schemas.microsoft.com/office/drawing/2014/main" id="{05517F2B-2A60-E6DA-2782-5333578D4140}"/>
              </a:ext>
            </a:extLst>
          </p:cNvPr>
          <p:cNvSpPr txBox="1"/>
          <p:nvPr/>
        </p:nvSpPr>
        <p:spPr>
          <a:xfrm>
            <a:off x="11766874" y="0"/>
            <a:ext cx="425126" cy="369332"/>
          </a:xfrm>
          <a:prstGeom prst="rect">
            <a:avLst/>
          </a:prstGeom>
          <a:noFill/>
        </p:spPr>
        <p:txBody>
          <a:bodyPr wrap="square" rtlCol="0">
            <a:spAutoFit/>
          </a:bodyPr>
          <a:lstStyle/>
          <a:p>
            <a:r>
              <a:rPr kumimoji="1" lang="en-US" altLang="ja-JP" dirty="0">
                <a:solidFill>
                  <a:schemeClr val="accent4">
                    <a:lumMod val="50000"/>
                  </a:schemeClr>
                </a:solidFill>
              </a:rPr>
              <a:t>8</a:t>
            </a:r>
          </a:p>
        </p:txBody>
      </p:sp>
    </p:spTree>
    <p:extLst>
      <p:ext uri="{BB962C8B-B14F-4D97-AF65-F5344CB8AC3E}">
        <p14:creationId xmlns:p14="http://schemas.microsoft.com/office/powerpoint/2010/main" val="293419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スライス">
  <a:themeElements>
    <a:clrScheme name="ユーザー定義 2">
      <a:dk1>
        <a:srgbClr val="052F61"/>
      </a:dk1>
      <a:lt1>
        <a:sysClr val="window" lastClr="FFFFFF"/>
      </a:lt1>
      <a:dk2>
        <a:srgbClr val="C8F0FA"/>
      </a:dk2>
      <a:lt2>
        <a:srgbClr val="E3F7FC"/>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10119</TotalTime>
  <Words>3424</Words>
  <Application>Microsoft Office PowerPoint</Application>
  <PresentationFormat>ワイド画面</PresentationFormat>
  <Paragraphs>325</Paragraphs>
  <Slides>37</Slides>
  <Notes>37</Notes>
  <HiddenSlides>1</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37</vt:i4>
      </vt:variant>
    </vt:vector>
  </HeadingPairs>
  <TitlesOfParts>
    <vt:vector size="47" baseType="lpstr">
      <vt:lpstr>HGS創英角ﾎﾟｯﾌﾟ体</vt:lpstr>
      <vt:lpstr>Hiragino Kaku Gothic ProN</vt:lpstr>
      <vt:lpstr>Noto Sans JP</vt:lpstr>
      <vt:lpstr>UD デジタル 教科書体 NK</vt:lpstr>
      <vt:lpstr>UD デジタル 教科書体 NP</vt:lpstr>
      <vt:lpstr>游ゴシック</vt:lpstr>
      <vt:lpstr>游ゴシック Medium</vt:lpstr>
      <vt:lpstr>Century Gothic</vt:lpstr>
      <vt:lpstr>Wingdings 3</vt:lpstr>
      <vt:lpstr>スライス</vt:lpstr>
      <vt:lpstr>あなたの「睡眠」 足りている？ 　 「睡眠負債」</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何が違う？</vt:lpstr>
      <vt:lpstr>PowerPoint プレゼンテーション</vt:lpstr>
      <vt:lpstr>慢性的な睡眠不足の状態が続き、 その負債が蓄積されて 心身へ支障をきたしている状態 </vt:lpstr>
      <vt:lpstr>PowerPoint プレゼンテーション</vt:lpstr>
      <vt:lpstr>“何が” 不足してる？</vt:lpstr>
      <vt:lpstr>PowerPoint プレゼンテーション</vt:lpstr>
      <vt:lpstr>“何が” 不足してる？</vt:lpstr>
      <vt:lpstr>PowerPoint プレゼンテーション</vt:lpstr>
      <vt:lpstr>PowerPoint プレゼンテーション</vt:lpstr>
      <vt:lpstr>PowerPoint プレゼンテーション</vt:lpstr>
      <vt:lpstr>睡眠チャージのイメージ</vt:lpstr>
      <vt:lpstr>PowerPoint プレゼンテーション</vt:lpstr>
      <vt:lpstr>PowerPoint プレゼンテーション</vt:lpstr>
      <vt:lpstr>睡眠時間は？（　　　　）時間（チャージは最高10まで）                                        ・　　　　　　・ 　　　　　　　　　　　 ・　　　　　　・ 　　　  　　 　　　　　　               　　　　　　　　　・　　　　　　・ 　　　　　　　　　　　　　　　　　　　　　　　　  </vt:lpstr>
      <vt:lpstr>最高　＝　10時間×10 　　　　　+　ボーナス【２0コ】×５＝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完済にかかる日数 （いろいろな研究から）</vt:lpstr>
      <vt:lpstr>利子の全体像</vt:lpstr>
      <vt:lpstr>眠気は身体からの SOSサインである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Owner</dc:creator>
  <cp:lastModifiedBy>山口　星</cp:lastModifiedBy>
  <cp:revision>50</cp:revision>
  <cp:lastPrinted>2026-03-26T22:35:55Z</cp:lastPrinted>
  <dcterms:created xsi:type="dcterms:W3CDTF">2025-09-29T02:50:28Z</dcterms:created>
  <dcterms:modified xsi:type="dcterms:W3CDTF">2026-03-26T22:37:31Z</dcterms:modified>
</cp:coreProperties>
</file>