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88" r:id="rId2"/>
    <p:sldId id="295" r:id="rId3"/>
    <p:sldId id="276" r:id="rId4"/>
    <p:sldId id="263" r:id="rId5"/>
    <p:sldId id="2140248301" r:id="rId6"/>
    <p:sldId id="2140248299" r:id="rId7"/>
    <p:sldId id="286" r:id="rId8"/>
    <p:sldId id="306" r:id="rId9"/>
    <p:sldId id="266" r:id="rId10"/>
    <p:sldId id="307" r:id="rId11"/>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6588E"/>
    <a:srgbClr val="0000FF"/>
    <a:srgbClr val="64D4EF"/>
    <a:srgbClr val="26A2F6"/>
    <a:srgbClr val="097ECD"/>
    <a:srgbClr val="5CD2EE"/>
    <a:srgbClr val="3D6AF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1" autoAdjust="0"/>
    <p:restoredTop sz="79712" autoAdjust="0"/>
  </p:normalViewPr>
  <p:slideViewPr>
    <p:cSldViewPr snapToGrid="0">
      <p:cViewPr varScale="1">
        <p:scale>
          <a:sx n="88" d="100"/>
          <a:sy n="88" d="100"/>
        </p:scale>
        <p:origin x="1530" y="66"/>
      </p:cViewPr>
      <p:guideLst/>
    </p:cSldViewPr>
  </p:slideViewPr>
  <p:outlineViewPr>
    <p:cViewPr>
      <p:scale>
        <a:sx n="33" d="100"/>
        <a:sy n="33" d="100"/>
      </p:scale>
      <p:origin x="0" y="-437"/>
    </p:cViewPr>
  </p:outlineViewPr>
  <p:notesTextViewPr>
    <p:cViewPr>
      <p:scale>
        <a:sx n="1" d="1"/>
        <a:sy n="1" d="1"/>
      </p:scale>
      <p:origin x="0" y="0"/>
    </p:cViewPr>
  </p:notesTextViewPr>
  <p:notesViewPr>
    <p:cSldViewPr snapToGrid="0">
      <p:cViewPr varScale="1">
        <p:scale>
          <a:sx n="77" d="100"/>
          <a:sy n="77" d="100"/>
        </p:scale>
        <p:origin x="408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345699"/>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1B932D8-D6E9-4F29-A78F-C7A797CA6199}" type="datetimeFigureOut">
              <a:rPr kumimoji="1" lang="ja-JP" altLang="en-US" smtClean="0"/>
              <a:t>2026/3/26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BA5AF01-16B7-4B0F-85CA-37E81BE6056D}" type="slidenum">
              <a:rPr kumimoji="1" lang="ja-JP" altLang="en-US" smtClean="0"/>
              <a:t>‹#›</a:t>
            </a:fld>
            <a:endParaRPr kumimoji="1" lang="ja-JP" altLang="en-US"/>
          </a:p>
        </p:txBody>
      </p:sp>
    </p:spTree>
    <p:extLst>
      <p:ext uri="{BB962C8B-B14F-4D97-AF65-F5344CB8AC3E}">
        <p14:creationId xmlns:p14="http://schemas.microsoft.com/office/powerpoint/2010/main" val="1653111928"/>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dirty="0"/>
              <a:t>　「健康づくりのための睡眠ガイド２０２３」</a:t>
            </a:r>
            <a:r>
              <a:rPr kumimoji="1" lang="ja-JP" altLang="en-US" b="0" dirty="0"/>
              <a:t>では、中学・高校生の睡眠時間について「８～１０時間を参考に確保する」としています。今の自分の睡眠時間と比べてみてどうでしょうか。</a:t>
            </a:r>
          </a:p>
        </p:txBody>
      </p:sp>
      <p:sp>
        <p:nvSpPr>
          <p:cNvPr id="5" name="ヘッダー プレースホルダー 4">
            <a:extLst>
              <a:ext uri="{FF2B5EF4-FFF2-40B4-BE49-F238E27FC236}">
                <a16:creationId xmlns:a16="http://schemas.microsoft.com/office/drawing/2014/main" id="{13C01360-A083-2D24-5DB0-375EBAAF39F1}"/>
              </a:ext>
            </a:extLst>
          </p:cNvPr>
          <p:cNvSpPr>
            <a:spLocks noGrp="1"/>
          </p:cNvSpPr>
          <p:nvPr>
            <p:ph type="hdr" sz="quarter"/>
          </p:nvPr>
        </p:nvSpPr>
        <p:spPr/>
        <p:txBody>
          <a:bodyPr/>
          <a:lstStyle/>
          <a:p>
            <a:endParaRPr kumimoji="1" lang="ja-JP" altLang="en-US"/>
          </a:p>
        </p:txBody>
      </p:sp>
    </p:spTree>
    <p:extLst>
      <p:ext uri="{BB962C8B-B14F-4D97-AF65-F5344CB8AC3E}">
        <p14:creationId xmlns:p14="http://schemas.microsoft.com/office/powerpoint/2010/main" val="717525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睡眠の質を改善するためのポイントを理解しておくことも重要</a:t>
            </a:r>
            <a:r>
              <a:rPr kumimoji="1" lang="ja-JP" altLang="en-US"/>
              <a:t>です。自分</a:t>
            </a:r>
            <a:r>
              <a:rPr kumimoji="1" lang="ja-JP" altLang="en-US" dirty="0"/>
              <a:t>の</a:t>
            </a:r>
            <a:r>
              <a:rPr kumimoji="1" lang="ja-JP" altLang="en-US"/>
              <a:t>日常生活で</a:t>
            </a:r>
            <a:r>
              <a:rPr kumimoji="1" lang="ja-JP" altLang="en-US" dirty="0"/>
              <a:t>できることをどんどん増やしていきましょう。</a:t>
            </a:r>
            <a:endParaRPr kumimoji="1" lang="en-US" altLang="ja-JP" dirty="0"/>
          </a:p>
          <a:p>
            <a:endParaRPr kumimoji="1" lang="ja-JP" altLang="en-US" dirty="0"/>
          </a:p>
        </p:txBody>
      </p:sp>
      <p:sp>
        <p:nvSpPr>
          <p:cNvPr id="5" name="ヘッダー プレースホルダー 4">
            <a:extLst>
              <a:ext uri="{FF2B5EF4-FFF2-40B4-BE49-F238E27FC236}">
                <a16:creationId xmlns:a16="http://schemas.microsoft.com/office/drawing/2014/main" id="{317BE14D-3D43-0718-087E-696371476DFB}"/>
              </a:ext>
            </a:extLst>
          </p:cNvPr>
          <p:cNvSpPr>
            <a:spLocks noGrp="1"/>
          </p:cNvSpPr>
          <p:nvPr>
            <p:ph type="hdr" sz="quarter"/>
          </p:nvPr>
        </p:nvSpPr>
        <p:spPr/>
        <p:txBody>
          <a:bodyPr/>
          <a:lstStyle/>
          <a:p>
            <a:endParaRPr kumimoji="1" lang="ja-JP" altLang="en-US"/>
          </a:p>
        </p:txBody>
      </p:sp>
    </p:spTree>
    <p:extLst>
      <p:ext uri="{BB962C8B-B14F-4D97-AF65-F5344CB8AC3E}">
        <p14:creationId xmlns:p14="http://schemas.microsoft.com/office/powerpoint/2010/main" val="1276848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latin typeface="+mn-ea"/>
                <a:ea typeface="+mn-ea"/>
              </a:rPr>
              <a:t>　睡眠不足は、日中の眠気や疲労に加え、頭痛等の心身愁訴の増加、情動不安定、注意力や判断力の低下に関連する作業効率の低下、学業成績の低下、事故等の重大な結果を招きます。肥満、高血圧、２型糖尿病、心疾患や脳血管障害の発症リスクの上昇や症状の悪化に関連し、死亡率の上昇にも関与することが明らかとなっています。うつ病などの精神疾患においても、睡眠の問題自体が精神障害の発症リスクを高めるという報告もあります。</a:t>
            </a:r>
            <a:endParaRPr kumimoji="1" lang="en-US" altLang="ja-JP" b="0" dirty="0">
              <a:latin typeface="+mn-ea"/>
              <a:ea typeface="+mn-ea"/>
            </a:endParaRPr>
          </a:p>
          <a:p>
            <a:r>
              <a:rPr kumimoji="1" lang="ja-JP" altLang="en-US" b="0" dirty="0">
                <a:latin typeface="+mn-ea"/>
                <a:ea typeface="+mn-ea"/>
              </a:rPr>
              <a:t>　そのため、日常的に質（睡眠休養感）・量（睡眠時間）ともに十分な睡眠を確保することにより、心身の健康を保持し、生活の質を高めていくことは極めて重要です。</a:t>
            </a:r>
            <a:endParaRPr kumimoji="1" lang="en-US" altLang="ja-JP" b="0" dirty="0">
              <a:latin typeface="+mn-ea"/>
              <a:ea typeface="+mn-ea"/>
            </a:endParaRPr>
          </a:p>
          <a:p>
            <a:endParaRPr kumimoji="1" lang="en-US" altLang="ja-JP" dirty="0"/>
          </a:p>
        </p:txBody>
      </p:sp>
      <p:sp>
        <p:nvSpPr>
          <p:cNvPr id="5" name="ヘッダー プレースホルダー 4">
            <a:extLst>
              <a:ext uri="{FF2B5EF4-FFF2-40B4-BE49-F238E27FC236}">
                <a16:creationId xmlns:a16="http://schemas.microsoft.com/office/drawing/2014/main" id="{9FDEB79E-F526-98A2-D0B1-C5994D578FBC}"/>
              </a:ext>
            </a:extLst>
          </p:cNvPr>
          <p:cNvSpPr>
            <a:spLocks noGrp="1"/>
          </p:cNvSpPr>
          <p:nvPr>
            <p:ph type="hdr" sz="quarter"/>
          </p:nvPr>
        </p:nvSpPr>
        <p:spPr/>
        <p:txBody>
          <a:bodyPr/>
          <a:lstStyle/>
          <a:p>
            <a:endParaRPr kumimoji="1" lang="ja-JP" altLang="en-US"/>
          </a:p>
        </p:txBody>
      </p:sp>
    </p:spTree>
    <p:extLst>
      <p:ext uri="{BB962C8B-B14F-4D97-AF65-F5344CB8AC3E}">
        <p14:creationId xmlns:p14="http://schemas.microsoft.com/office/powerpoint/2010/main" val="106866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ea typeface="+mn-ea"/>
              </a:rPr>
              <a:t>　また、睡眠不足は、特定の部位だけでなく、脳全体の機能を低下させます。集中力・記憶力、複雑な問題を解決したり、論理的に物事を考えたりする能力が低下します。</a:t>
            </a:r>
            <a:r>
              <a:rPr lang="ja-JP" altLang="en-US" b="0" i="0" dirty="0">
                <a:solidFill>
                  <a:srgbClr val="08131A"/>
                </a:solidFill>
                <a:effectLst/>
                <a:latin typeface="+mn-ea"/>
                <a:ea typeface="+mn-ea"/>
              </a:rPr>
              <a:t>脳の適応能力や回復力（レジリエンス）を低下させ</a:t>
            </a:r>
            <a:r>
              <a:rPr kumimoji="1" lang="ja-JP" altLang="en-US" dirty="0">
                <a:latin typeface="+mn-ea"/>
                <a:ea typeface="+mn-ea"/>
              </a:rPr>
              <a:t>、仕事や勉強の効率が著しく下がります。</a:t>
            </a:r>
            <a:endParaRPr kumimoji="1" lang="en-US" altLang="ja-JP" dirty="0">
              <a:latin typeface="+mn-ea"/>
              <a:ea typeface="+mn-ea"/>
            </a:endParaRPr>
          </a:p>
        </p:txBody>
      </p:sp>
      <p:sp>
        <p:nvSpPr>
          <p:cNvPr id="5" name="ヘッダー プレースホルダー 4">
            <a:extLst>
              <a:ext uri="{FF2B5EF4-FFF2-40B4-BE49-F238E27FC236}">
                <a16:creationId xmlns:a16="http://schemas.microsoft.com/office/drawing/2014/main" id="{07C004F8-B595-ECBF-9E5A-4E7BB3F017B0}"/>
              </a:ext>
            </a:extLst>
          </p:cNvPr>
          <p:cNvSpPr>
            <a:spLocks noGrp="1"/>
          </p:cNvSpPr>
          <p:nvPr>
            <p:ph type="hdr" sz="quarter"/>
          </p:nvPr>
        </p:nvSpPr>
        <p:spPr/>
        <p:txBody>
          <a:bodyPr/>
          <a:lstStyle/>
          <a:p>
            <a:endParaRPr kumimoji="1" lang="ja-JP" altLang="en-US"/>
          </a:p>
        </p:txBody>
      </p:sp>
    </p:spTree>
    <p:extLst>
      <p:ext uri="{BB962C8B-B14F-4D97-AF65-F5344CB8AC3E}">
        <p14:creationId xmlns:p14="http://schemas.microsoft.com/office/powerpoint/2010/main" val="3049910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a:ln>
                  <a:noFill/>
                </a:ln>
                <a:solidFill>
                  <a:schemeClr val="tx1"/>
                </a:solidFill>
                <a:effectLst/>
                <a:latin typeface="Arial" panose="020B0604020202020204" pitchFamily="34" charset="0"/>
              </a:rPr>
              <a:t>　</a:t>
            </a:r>
            <a:r>
              <a:rPr kumimoji="0" lang="ja-JP" altLang="ja-JP" sz="1200" b="0" i="0" u="none" strike="noStrike" cap="none" normalizeH="0" baseline="0" dirty="0">
                <a:ln>
                  <a:noFill/>
                </a:ln>
                <a:solidFill>
                  <a:schemeClr val="tx1"/>
                </a:solidFill>
                <a:effectLst/>
                <a:latin typeface="Arial" panose="020B0604020202020204" pitchFamily="34" charset="0"/>
              </a:rPr>
              <a:t>睡眠不足が心身に与える悪影響は、単なる「疲れ」では済まされません。</a:t>
            </a:r>
            <a:r>
              <a:rPr kumimoji="0" lang="ja-JP" altLang="en-US" sz="1200" b="0" i="0" u="none" strike="noStrike" cap="none" normalizeH="0" baseline="0" dirty="0">
                <a:ln>
                  <a:noFill/>
                </a:ln>
                <a:solidFill>
                  <a:schemeClr val="tx1"/>
                </a:solidFill>
                <a:effectLst/>
                <a:latin typeface="Arial" panose="020B0604020202020204" pitchFamily="34" charset="0"/>
              </a:rPr>
              <a:t>最新</a:t>
            </a:r>
            <a:r>
              <a:rPr kumimoji="0" lang="ja-JP" altLang="ja-JP" sz="1200" b="0" i="0" u="none" strike="noStrike" cap="none" normalizeH="0" baseline="0" dirty="0">
                <a:ln>
                  <a:noFill/>
                </a:ln>
                <a:solidFill>
                  <a:schemeClr val="tx1"/>
                </a:solidFill>
                <a:effectLst/>
                <a:latin typeface="Arial" panose="020B0604020202020204" pitchFamily="34" charset="0"/>
              </a:rPr>
              <a:t>の研究では、ホルモン、自律神経、</a:t>
            </a:r>
            <a:r>
              <a:rPr kumimoji="0" lang="ja-JP" altLang="en-US" sz="1200" b="0" i="0" u="none" strike="noStrike" cap="none" normalizeH="0" baseline="0" dirty="0">
                <a:ln>
                  <a:noFill/>
                </a:ln>
                <a:solidFill>
                  <a:schemeClr val="tx1"/>
                </a:solidFill>
                <a:effectLst/>
                <a:latin typeface="Arial" panose="020B0604020202020204" pitchFamily="34" charset="0"/>
              </a:rPr>
              <a:t>脳、</a:t>
            </a:r>
            <a:r>
              <a:rPr kumimoji="0" lang="ja-JP" altLang="ja-JP" sz="1200" b="0" i="0" u="none" strike="noStrike" cap="none" normalizeH="0" baseline="0" dirty="0">
                <a:ln>
                  <a:noFill/>
                </a:ln>
                <a:solidFill>
                  <a:schemeClr val="tx1"/>
                </a:solidFill>
                <a:effectLst/>
                <a:latin typeface="Arial" panose="020B0604020202020204" pitchFamily="34" charset="0"/>
              </a:rPr>
              <a:t>そして</a:t>
            </a:r>
            <a:r>
              <a:rPr kumimoji="0" lang="ja-JP" altLang="en-US" sz="1200" b="0" i="0" u="none" strike="noStrike" cap="none" normalizeH="0" baseline="0" dirty="0">
                <a:ln>
                  <a:noFill/>
                </a:ln>
                <a:solidFill>
                  <a:schemeClr val="tx1"/>
                </a:solidFill>
                <a:effectLst/>
                <a:latin typeface="Arial" panose="020B0604020202020204" pitchFamily="34" charset="0"/>
              </a:rPr>
              <a:t>、</a:t>
            </a:r>
            <a:r>
              <a:rPr kumimoji="0" lang="ja-JP" altLang="ja-JP" sz="1200" b="0" i="0" u="none" strike="noStrike" cap="none" normalizeH="0" baseline="0" dirty="0">
                <a:ln>
                  <a:noFill/>
                </a:ln>
                <a:solidFill>
                  <a:schemeClr val="tx1"/>
                </a:solidFill>
                <a:effectLst/>
                <a:latin typeface="Arial" panose="020B0604020202020204" pitchFamily="34" charset="0"/>
              </a:rPr>
              <a:t>それらを介した循環器・代謝・免疫系への影響が明確に示されています。</a:t>
            </a:r>
            <a:endParaRPr kumimoji="1" lang="ja-JP" altLang="en-US" dirty="0"/>
          </a:p>
        </p:txBody>
      </p:sp>
      <p:sp>
        <p:nvSpPr>
          <p:cNvPr id="5" name="ヘッダー プレースホルダー 4">
            <a:extLst>
              <a:ext uri="{FF2B5EF4-FFF2-40B4-BE49-F238E27FC236}">
                <a16:creationId xmlns:a16="http://schemas.microsoft.com/office/drawing/2014/main" id="{72EA7D97-57D6-879B-F3A6-2B0E026FA4B8}"/>
              </a:ext>
            </a:extLst>
          </p:cNvPr>
          <p:cNvSpPr>
            <a:spLocks noGrp="1"/>
          </p:cNvSpPr>
          <p:nvPr>
            <p:ph type="hdr" sz="quarter"/>
          </p:nvPr>
        </p:nvSpPr>
        <p:spPr/>
        <p:txBody>
          <a:bodyPr/>
          <a:lstStyle/>
          <a:p>
            <a:endParaRPr kumimoji="1" lang="ja-JP" altLang="en-US"/>
          </a:p>
        </p:txBody>
      </p:sp>
    </p:spTree>
    <p:extLst>
      <p:ext uri="{BB962C8B-B14F-4D97-AF65-F5344CB8AC3E}">
        <p14:creationId xmlns:p14="http://schemas.microsoft.com/office/powerpoint/2010/main" val="92621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solidFill>
                  <a:srgbClr val="333333"/>
                </a:solidFill>
                <a:effectLst/>
                <a:latin typeface="inherit"/>
              </a:rPr>
              <a:t>　睡眠不足は、感情をコントロールする脳の前頭前野の働きを鈍らせます。そのため、些細なことでイライラしたり、怒りっぽくなったりします。</a:t>
            </a:r>
            <a:endParaRPr lang="en-US" altLang="ja-JP" b="0" i="0" dirty="0">
              <a:solidFill>
                <a:srgbClr val="333333"/>
              </a:solidFill>
              <a:effectLst/>
              <a:latin typeface="inheri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solidFill>
                  <a:srgbClr val="333333"/>
                </a:solidFill>
                <a:effectLst/>
                <a:latin typeface="inherit"/>
              </a:rPr>
              <a:t>　精神を安定させる神経伝達物質「セロトニン」は、睡眠中に生成・調整されます。睡眠が足りないと、気分の落ち込みや不安感を感じやすくなることがあります。</a:t>
            </a:r>
          </a:p>
        </p:txBody>
      </p:sp>
      <p:sp>
        <p:nvSpPr>
          <p:cNvPr id="5" name="ヘッダー プレースホルダー 4">
            <a:extLst>
              <a:ext uri="{FF2B5EF4-FFF2-40B4-BE49-F238E27FC236}">
                <a16:creationId xmlns:a16="http://schemas.microsoft.com/office/drawing/2014/main" id="{F3FFD068-B018-3CD8-C7BB-32C2CA7952E1}"/>
              </a:ext>
            </a:extLst>
          </p:cNvPr>
          <p:cNvSpPr>
            <a:spLocks noGrp="1"/>
          </p:cNvSpPr>
          <p:nvPr>
            <p:ph type="hdr" sz="quarter"/>
          </p:nvPr>
        </p:nvSpPr>
        <p:spPr/>
        <p:txBody>
          <a:bodyPr/>
          <a:lstStyle/>
          <a:p>
            <a:endParaRPr kumimoji="1" lang="ja-JP" altLang="en-US"/>
          </a:p>
        </p:txBody>
      </p:sp>
    </p:spTree>
    <p:extLst>
      <p:ext uri="{BB962C8B-B14F-4D97-AF65-F5344CB8AC3E}">
        <p14:creationId xmlns:p14="http://schemas.microsoft.com/office/powerpoint/2010/main" val="3844671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　</a:t>
            </a:r>
            <a:r>
              <a:rPr kumimoji="1" lang="ja-JP" altLang="en-US" b="0" dirty="0">
                <a:latin typeface="+mn-ea"/>
                <a:ea typeface="+mn-ea"/>
              </a:rPr>
              <a:t>睡眠不足の脳内では、</a:t>
            </a:r>
            <a:r>
              <a:rPr lang="ja-JP" altLang="en-US" b="0" i="0" dirty="0">
                <a:effectLst/>
                <a:latin typeface="+mn-ea"/>
                <a:ea typeface="+mn-ea"/>
              </a:rPr>
              <a:t>「扁桃体ハイジャック」が起こっています。これは、</a:t>
            </a:r>
            <a:r>
              <a:rPr lang="ja-JP" altLang="en-US" b="0" i="0" u="none" dirty="0">
                <a:effectLst/>
                <a:latin typeface="+mn-ea"/>
                <a:ea typeface="+mn-ea"/>
              </a:rPr>
              <a:t>扁桃体が乗っ取られたかのように、自分では感情のコントロールがきかなくなってしまう現象です。睡眠不足だと、自分の意思に関係なく、感情が暴走してしまうのです。</a:t>
            </a:r>
            <a:endParaRPr kumimoji="1" lang="ja-JP" altLang="en-US" b="0" u="none" dirty="0">
              <a:latin typeface="+mn-ea"/>
              <a:ea typeface="+mn-ea"/>
            </a:endParaRPr>
          </a:p>
          <a:p>
            <a:r>
              <a:rPr kumimoji="1" lang="ja-JP" altLang="en-US" b="0" dirty="0">
                <a:latin typeface="+mn-ea"/>
                <a:ea typeface="+mn-ea"/>
              </a:rPr>
              <a:t>　身体的影響としては、身体は戦闘モードとなり、心拍数が上昇、呼吸が浅く、血圧も上昇します。持続的なストレス状態が続き、免疫力の低下、消化不良、頭痛、肩こり、胃腸の不調等を引き起こし、</a:t>
            </a:r>
            <a:r>
              <a:rPr kumimoji="1" lang="en-US" altLang="ja-JP" b="0" dirty="0">
                <a:latin typeface="+mn-ea"/>
                <a:ea typeface="+mn-ea"/>
              </a:rPr>
              <a:t>【</a:t>
            </a:r>
            <a:r>
              <a:rPr kumimoji="1" lang="ja-JP" altLang="en-US" b="0" dirty="0">
                <a:latin typeface="+mn-ea"/>
                <a:ea typeface="+mn-ea"/>
              </a:rPr>
              <a:t>悪循環</a:t>
            </a:r>
            <a:r>
              <a:rPr kumimoji="1" lang="en-US" altLang="ja-JP" b="0" dirty="0">
                <a:latin typeface="+mn-ea"/>
                <a:ea typeface="+mn-ea"/>
              </a:rPr>
              <a:t>】</a:t>
            </a:r>
            <a:r>
              <a:rPr kumimoji="1" lang="ja-JP" altLang="en-US" b="0" dirty="0">
                <a:latin typeface="+mn-ea"/>
                <a:ea typeface="+mn-ea"/>
              </a:rPr>
              <a:t>扁桃体ハイジャックが起きやすくなります。</a:t>
            </a:r>
            <a:endParaRPr kumimoji="1" lang="en-US" altLang="ja-JP" b="0" dirty="0">
              <a:latin typeface="+mn-ea"/>
              <a:ea typeface="+mn-ea"/>
            </a:endParaRPr>
          </a:p>
        </p:txBody>
      </p:sp>
      <p:sp>
        <p:nvSpPr>
          <p:cNvPr id="5" name="ヘッダー プレースホルダー 4">
            <a:extLst>
              <a:ext uri="{FF2B5EF4-FFF2-40B4-BE49-F238E27FC236}">
                <a16:creationId xmlns:a16="http://schemas.microsoft.com/office/drawing/2014/main" id="{8A4844DC-A8D3-2600-7C40-172756FCF48F}"/>
              </a:ext>
            </a:extLst>
          </p:cNvPr>
          <p:cNvSpPr>
            <a:spLocks noGrp="1"/>
          </p:cNvSpPr>
          <p:nvPr>
            <p:ph type="hdr" sz="quarter"/>
          </p:nvPr>
        </p:nvSpPr>
        <p:spPr/>
        <p:txBody>
          <a:bodyPr/>
          <a:lstStyle/>
          <a:p>
            <a:endParaRPr kumimoji="1" lang="ja-JP" altLang="en-US"/>
          </a:p>
        </p:txBody>
      </p:sp>
    </p:spTree>
    <p:extLst>
      <p:ext uri="{BB962C8B-B14F-4D97-AF65-F5344CB8AC3E}">
        <p14:creationId xmlns:p14="http://schemas.microsoft.com/office/powerpoint/2010/main" val="3114335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333333"/>
                </a:solidFill>
                <a:effectLst/>
                <a:latin typeface="Sawarabi Mincho"/>
              </a:rPr>
              <a:t>　海馬とは脳の中で「記憶の司令塔」と呼ばれるとても重要な部分です。こどもの時の十分な睡眠が健やかな脳の発達を促進する上で重要であることが分かっています。</a:t>
            </a:r>
          </a:p>
          <a:p>
            <a:endParaRPr lang="en-US" altLang="ja-JP" b="0" i="0" dirty="0">
              <a:solidFill>
                <a:srgbClr val="333333"/>
              </a:solidFill>
              <a:effectLst/>
              <a:latin typeface="Sawarabi Mincho"/>
            </a:endParaRPr>
          </a:p>
          <a:p>
            <a:endParaRPr kumimoji="1" lang="ja-JP" altLang="en-US" dirty="0"/>
          </a:p>
        </p:txBody>
      </p:sp>
      <p:sp>
        <p:nvSpPr>
          <p:cNvPr id="5" name="ヘッダー プレースホルダー 4">
            <a:extLst>
              <a:ext uri="{FF2B5EF4-FFF2-40B4-BE49-F238E27FC236}">
                <a16:creationId xmlns:a16="http://schemas.microsoft.com/office/drawing/2014/main" id="{27928FF3-2CCF-36C1-097A-BF2A72119530}"/>
              </a:ext>
            </a:extLst>
          </p:cNvPr>
          <p:cNvSpPr>
            <a:spLocks noGrp="1"/>
          </p:cNvSpPr>
          <p:nvPr>
            <p:ph type="hdr" sz="quarter"/>
          </p:nvPr>
        </p:nvSpPr>
        <p:spPr/>
        <p:txBody>
          <a:bodyPr/>
          <a:lstStyle/>
          <a:p>
            <a:endParaRPr kumimoji="1" lang="ja-JP" altLang="en-US"/>
          </a:p>
        </p:txBody>
      </p:sp>
    </p:spTree>
    <p:extLst>
      <p:ext uri="{BB962C8B-B14F-4D97-AF65-F5344CB8AC3E}">
        <p14:creationId xmlns:p14="http://schemas.microsoft.com/office/powerpoint/2010/main" val="3488106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脳の「記憶の司令塔」である海馬をいかに発達させるかが、こどもの時期はとても大切です。海馬の発達のためには、十分な睡眠が必要ですので、しっかり睡眠をとって海馬を成長させましょう。</a:t>
            </a:r>
          </a:p>
        </p:txBody>
      </p:sp>
      <p:sp>
        <p:nvSpPr>
          <p:cNvPr id="5" name="ヘッダー プレースホルダー 4">
            <a:extLst>
              <a:ext uri="{FF2B5EF4-FFF2-40B4-BE49-F238E27FC236}">
                <a16:creationId xmlns:a16="http://schemas.microsoft.com/office/drawing/2014/main" id="{E8C2C669-A4FF-FB23-61ED-C7D6B36F74C3}"/>
              </a:ext>
            </a:extLst>
          </p:cNvPr>
          <p:cNvSpPr>
            <a:spLocks noGrp="1"/>
          </p:cNvSpPr>
          <p:nvPr>
            <p:ph type="hdr" sz="quarter"/>
          </p:nvPr>
        </p:nvSpPr>
        <p:spPr/>
        <p:txBody>
          <a:bodyPr/>
          <a:lstStyle/>
          <a:p>
            <a:endParaRPr kumimoji="1" lang="ja-JP" altLang="en-US"/>
          </a:p>
        </p:txBody>
      </p:sp>
    </p:spTree>
    <p:extLst>
      <p:ext uri="{BB962C8B-B14F-4D97-AF65-F5344CB8AC3E}">
        <p14:creationId xmlns:p14="http://schemas.microsoft.com/office/powerpoint/2010/main" val="3658573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睡眠の役割にはたくさんの働きがあります。これらのことを理解したら、次は自分に何ができるか考えましょう。</a:t>
            </a:r>
          </a:p>
        </p:txBody>
      </p:sp>
      <p:sp>
        <p:nvSpPr>
          <p:cNvPr id="5" name="ヘッダー プレースホルダー 4">
            <a:extLst>
              <a:ext uri="{FF2B5EF4-FFF2-40B4-BE49-F238E27FC236}">
                <a16:creationId xmlns:a16="http://schemas.microsoft.com/office/drawing/2014/main" id="{C583694B-6DA0-8D50-AE21-D9C7BBE6E8CD}"/>
              </a:ext>
            </a:extLst>
          </p:cNvPr>
          <p:cNvSpPr>
            <a:spLocks noGrp="1"/>
          </p:cNvSpPr>
          <p:nvPr>
            <p:ph type="hdr" sz="quarter"/>
          </p:nvPr>
        </p:nvSpPr>
        <p:spPr/>
        <p:txBody>
          <a:bodyPr/>
          <a:lstStyle/>
          <a:p>
            <a:endParaRPr kumimoji="1" lang="ja-JP" altLang="en-US"/>
          </a:p>
        </p:txBody>
      </p:sp>
    </p:spTree>
    <p:extLst>
      <p:ext uri="{BB962C8B-B14F-4D97-AF65-F5344CB8AC3E}">
        <p14:creationId xmlns:p14="http://schemas.microsoft.com/office/powerpoint/2010/main" val="708210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012D54B-FDE6-4DAC-80D9-D378BFCCD3C7}" type="datetimeFigureOut">
              <a:rPr kumimoji="1" lang="ja-JP" altLang="en-US" smtClean="0"/>
              <a:t>2026/3/26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91F6D2-4BC9-492B-B613-C72FD1F48B05}" type="slidenum">
              <a:rPr kumimoji="1" lang="ja-JP" altLang="en-US" smtClean="0"/>
              <a:t>‹#›</a:t>
            </a:fld>
            <a:endParaRPr kumimoji="1" lang="ja-JP"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967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1012D54B-FDE6-4DAC-80D9-D378BFCCD3C7}" type="datetimeFigureOut">
              <a:rPr kumimoji="1" lang="ja-JP" altLang="en-US" smtClean="0"/>
              <a:t>2026/3/26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091F6D2-4BC9-492B-B613-C72FD1F48B05}" type="slidenum">
              <a:rPr kumimoji="1" lang="ja-JP" altLang="en-US" smtClean="0"/>
              <a:t>‹#›</a:t>
            </a:fld>
            <a:endParaRPr kumimoji="1" lang="ja-JP" altLang="en-US"/>
          </a:p>
        </p:txBody>
      </p:sp>
    </p:spTree>
    <p:extLst>
      <p:ext uri="{BB962C8B-B14F-4D97-AF65-F5344CB8AC3E}">
        <p14:creationId xmlns:p14="http://schemas.microsoft.com/office/powerpoint/2010/main" val="120810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012D54B-FDE6-4DAC-80D9-D378BFCCD3C7}" type="datetimeFigureOut">
              <a:rPr kumimoji="1" lang="ja-JP" altLang="en-US" smtClean="0"/>
              <a:t>2026/3/26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91F6D2-4BC9-492B-B613-C72FD1F48B05}" type="slidenum">
              <a:rPr kumimoji="1" lang="ja-JP" altLang="en-US" smtClean="0"/>
              <a:t>‹#›</a:t>
            </a:fld>
            <a:endParaRPr kumimoji="1" lang="ja-JP" altLang="en-US"/>
          </a:p>
        </p:txBody>
      </p:sp>
    </p:spTree>
    <p:extLst>
      <p:ext uri="{BB962C8B-B14F-4D97-AF65-F5344CB8AC3E}">
        <p14:creationId xmlns:p14="http://schemas.microsoft.com/office/powerpoint/2010/main" val="220263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012D54B-FDE6-4DAC-80D9-D378BFCCD3C7}" type="datetimeFigureOut">
              <a:rPr kumimoji="1" lang="ja-JP" altLang="en-US" smtClean="0"/>
              <a:t>2026/3/26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91F6D2-4BC9-492B-B613-C72FD1F48B05}" type="slidenum">
              <a:rPr kumimoji="1" lang="ja-JP" altLang="en-US" smtClean="0"/>
              <a:t>‹#›</a:t>
            </a:fld>
            <a:endParaRPr kumimoji="1" lang="ja-JP"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52854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012D54B-FDE6-4DAC-80D9-D378BFCCD3C7}" type="datetimeFigureOut">
              <a:rPr kumimoji="1" lang="ja-JP" altLang="en-US" smtClean="0"/>
              <a:t>2026/3/26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91F6D2-4BC9-492B-B613-C72FD1F48B05}" type="slidenum">
              <a:rPr kumimoji="1" lang="ja-JP" altLang="en-US" smtClean="0"/>
              <a:t>‹#›</a:t>
            </a:fld>
            <a:endParaRPr kumimoji="1" lang="ja-JP" altLang="en-US"/>
          </a:p>
        </p:txBody>
      </p:sp>
    </p:spTree>
    <p:extLst>
      <p:ext uri="{BB962C8B-B14F-4D97-AF65-F5344CB8AC3E}">
        <p14:creationId xmlns:p14="http://schemas.microsoft.com/office/powerpoint/2010/main" val="4025070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012D54B-FDE6-4DAC-80D9-D378BFCCD3C7}" type="datetimeFigureOut">
              <a:rPr kumimoji="1" lang="ja-JP" altLang="en-US" smtClean="0"/>
              <a:t>2026/3/26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91F6D2-4BC9-492B-B613-C72FD1F48B05}" type="slidenum">
              <a:rPr kumimoji="1" lang="ja-JP" altLang="en-US" smtClean="0"/>
              <a:t>‹#›</a:t>
            </a:fld>
            <a:endParaRPr kumimoji="1" lang="ja-JP"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05158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012D54B-FDE6-4DAC-80D9-D378BFCCD3C7}" type="datetimeFigureOut">
              <a:rPr kumimoji="1" lang="ja-JP" altLang="en-US" smtClean="0"/>
              <a:t>2026/3/26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91F6D2-4BC9-492B-B613-C72FD1F48B05}" type="slidenum">
              <a:rPr kumimoji="1" lang="ja-JP" altLang="en-US" smtClean="0"/>
              <a:t>‹#›</a:t>
            </a:fld>
            <a:endParaRPr kumimoji="1" lang="ja-JP" altLang="en-US"/>
          </a:p>
        </p:txBody>
      </p:sp>
    </p:spTree>
    <p:extLst>
      <p:ext uri="{BB962C8B-B14F-4D97-AF65-F5344CB8AC3E}">
        <p14:creationId xmlns:p14="http://schemas.microsoft.com/office/powerpoint/2010/main" val="334079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012D54B-FDE6-4DAC-80D9-D378BFCCD3C7}" type="datetimeFigureOut">
              <a:rPr kumimoji="1" lang="ja-JP" altLang="en-US" smtClean="0"/>
              <a:t>2026/3/26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91F6D2-4BC9-492B-B613-C72FD1F48B05}" type="slidenum">
              <a:rPr kumimoji="1" lang="ja-JP" altLang="en-US" smtClean="0"/>
              <a:t>‹#›</a:t>
            </a:fld>
            <a:endParaRPr kumimoji="1" lang="ja-JP" altLang="en-US"/>
          </a:p>
        </p:txBody>
      </p:sp>
    </p:spTree>
    <p:extLst>
      <p:ext uri="{BB962C8B-B14F-4D97-AF65-F5344CB8AC3E}">
        <p14:creationId xmlns:p14="http://schemas.microsoft.com/office/powerpoint/2010/main" val="3340506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012D54B-FDE6-4DAC-80D9-D378BFCCD3C7}" type="datetimeFigureOut">
              <a:rPr kumimoji="1" lang="ja-JP" altLang="en-US" smtClean="0"/>
              <a:t>2026/3/26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91F6D2-4BC9-492B-B613-C72FD1F48B05}" type="slidenum">
              <a:rPr kumimoji="1" lang="ja-JP" altLang="en-US" smtClean="0"/>
              <a:t>‹#›</a:t>
            </a:fld>
            <a:endParaRPr kumimoji="1" lang="ja-JP" altLang="en-US"/>
          </a:p>
        </p:txBody>
      </p:sp>
    </p:spTree>
    <p:extLst>
      <p:ext uri="{BB962C8B-B14F-4D97-AF65-F5344CB8AC3E}">
        <p14:creationId xmlns:p14="http://schemas.microsoft.com/office/powerpoint/2010/main" val="3748576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012D54B-FDE6-4DAC-80D9-D378BFCCD3C7}" type="datetimeFigureOut">
              <a:rPr kumimoji="1" lang="ja-JP" altLang="en-US" smtClean="0"/>
              <a:t>2026/3/26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91F6D2-4BC9-492B-B613-C72FD1F48B05}" type="slidenum">
              <a:rPr kumimoji="1" lang="ja-JP" altLang="en-US" smtClean="0"/>
              <a:t>‹#›</a:t>
            </a:fld>
            <a:endParaRPr kumimoji="1" lang="ja-JP" altLang="en-US"/>
          </a:p>
        </p:txBody>
      </p:sp>
    </p:spTree>
    <p:extLst>
      <p:ext uri="{BB962C8B-B14F-4D97-AF65-F5344CB8AC3E}">
        <p14:creationId xmlns:p14="http://schemas.microsoft.com/office/powerpoint/2010/main" val="710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012D54B-FDE6-4DAC-80D9-D378BFCCD3C7}" type="datetimeFigureOut">
              <a:rPr kumimoji="1" lang="ja-JP" altLang="en-US" smtClean="0"/>
              <a:t>2026/3/26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91F6D2-4BC9-492B-B613-C72FD1F48B05}" type="slidenum">
              <a:rPr kumimoji="1" lang="ja-JP" altLang="en-US" smtClean="0"/>
              <a:t>‹#›</a:t>
            </a:fld>
            <a:endParaRPr kumimoji="1" lang="ja-JP" altLang="en-US"/>
          </a:p>
        </p:txBody>
      </p:sp>
    </p:spTree>
    <p:extLst>
      <p:ext uri="{BB962C8B-B14F-4D97-AF65-F5344CB8AC3E}">
        <p14:creationId xmlns:p14="http://schemas.microsoft.com/office/powerpoint/2010/main" val="170251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012D54B-FDE6-4DAC-80D9-D378BFCCD3C7}" type="datetimeFigureOut">
              <a:rPr kumimoji="1" lang="ja-JP" altLang="en-US" smtClean="0"/>
              <a:t>2026/3/26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91F6D2-4BC9-492B-B613-C72FD1F48B05}" type="slidenum">
              <a:rPr kumimoji="1" lang="ja-JP" altLang="en-US" smtClean="0"/>
              <a:t>‹#›</a:t>
            </a:fld>
            <a:endParaRPr kumimoji="1" lang="ja-JP" altLang="en-US"/>
          </a:p>
        </p:txBody>
      </p:sp>
    </p:spTree>
    <p:extLst>
      <p:ext uri="{BB962C8B-B14F-4D97-AF65-F5344CB8AC3E}">
        <p14:creationId xmlns:p14="http://schemas.microsoft.com/office/powerpoint/2010/main" val="1652964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012D54B-FDE6-4DAC-80D9-D378BFCCD3C7}" type="datetimeFigureOut">
              <a:rPr kumimoji="1" lang="ja-JP" altLang="en-US" smtClean="0"/>
              <a:t>2026/3/26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091F6D2-4BC9-492B-B613-C72FD1F48B05}" type="slidenum">
              <a:rPr kumimoji="1" lang="ja-JP" altLang="en-US" smtClean="0"/>
              <a:t>‹#›</a:t>
            </a:fld>
            <a:endParaRPr kumimoji="1" lang="ja-JP" altLang="en-US"/>
          </a:p>
        </p:txBody>
      </p:sp>
    </p:spTree>
    <p:extLst>
      <p:ext uri="{BB962C8B-B14F-4D97-AF65-F5344CB8AC3E}">
        <p14:creationId xmlns:p14="http://schemas.microsoft.com/office/powerpoint/2010/main" val="428032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012D54B-FDE6-4DAC-80D9-D378BFCCD3C7}" type="datetimeFigureOut">
              <a:rPr kumimoji="1" lang="ja-JP" altLang="en-US" smtClean="0"/>
              <a:t>2026/3/26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091F6D2-4BC9-492B-B613-C72FD1F48B05}" type="slidenum">
              <a:rPr kumimoji="1" lang="ja-JP" altLang="en-US" smtClean="0"/>
              <a:t>‹#›</a:t>
            </a:fld>
            <a:endParaRPr kumimoji="1" lang="ja-JP" altLang="en-US"/>
          </a:p>
        </p:txBody>
      </p:sp>
    </p:spTree>
    <p:extLst>
      <p:ext uri="{BB962C8B-B14F-4D97-AF65-F5344CB8AC3E}">
        <p14:creationId xmlns:p14="http://schemas.microsoft.com/office/powerpoint/2010/main" val="2378424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D54B-FDE6-4DAC-80D9-D378BFCCD3C7}" type="datetimeFigureOut">
              <a:rPr kumimoji="1" lang="ja-JP" altLang="en-US" smtClean="0"/>
              <a:t>2026/3/26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091F6D2-4BC9-492B-B613-C72FD1F48B05}" type="slidenum">
              <a:rPr kumimoji="1" lang="ja-JP" altLang="en-US" smtClean="0"/>
              <a:t>‹#›</a:t>
            </a:fld>
            <a:endParaRPr kumimoji="1" lang="ja-JP" altLang="en-US"/>
          </a:p>
        </p:txBody>
      </p:sp>
    </p:spTree>
    <p:extLst>
      <p:ext uri="{BB962C8B-B14F-4D97-AF65-F5344CB8AC3E}">
        <p14:creationId xmlns:p14="http://schemas.microsoft.com/office/powerpoint/2010/main" val="2041211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12D54B-FDE6-4DAC-80D9-D378BFCCD3C7}" type="datetimeFigureOut">
              <a:rPr kumimoji="1" lang="ja-JP" altLang="en-US" smtClean="0"/>
              <a:t>2026/3/26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91F6D2-4BC9-492B-B613-C72FD1F48B05}" type="slidenum">
              <a:rPr kumimoji="1" lang="ja-JP" altLang="en-US" smtClean="0"/>
              <a:t>‹#›</a:t>
            </a:fld>
            <a:endParaRPr kumimoji="1" lang="ja-JP" altLang="en-US"/>
          </a:p>
        </p:txBody>
      </p:sp>
    </p:spTree>
    <p:extLst>
      <p:ext uri="{BB962C8B-B14F-4D97-AF65-F5344CB8AC3E}">
        <p14:creationId xmlns:p14="http://schemas.microsoft.com/office/powerpoint/2010/main" val="1736129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ja-JP" altLang="en-US"/>
              <a:t>マスター タイトルの書式設定</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012D54B-FDE6-4DAC-80D9-D378BFCCD3C7}" type="datetimeFigureOut">
              <a:rPr kumimoji="1" lang="ja-JP" altLang="en-US" smtClean="0"/>
              <a:t>2026/3/26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91F6D2-4BC9-492B-B613-C72FD1F48B05}" type="slidenum">
              <a:rPr kumimoji="1" lang="ja-JP" altLang="en-US" smtClean="0"/>
              <a:t>‹#›</a:t>
            </a:fld>
            <a:endParaRPr kumimoji="1" lang="ja-JP" altLang="en-US"/>
          </a:p>
        </p:txBody>
      </p:sp>
    </p:spTree>
    <p:extLst>
      <p:ext uri="{BB962C8B-B14F-4D97-AF65-F5344CB8AC3E}">
        <p14:creationId xmlns:p14="http://schemas.microsoft.com/office/powerpoint/2010/main" val="3694076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
              <a:srgbClr val="5CD2EE">
                <a:alpha val="40784"/>
              </a:srgbClr>
            </a:gs>
            <a:gs pos="100000">
              <a:srgbClr val="26A2F6">
                <a:alpha val="85882"/>
              </a:srgb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012D54B-FDE6-4DAC-80D9-D378BFCCD3C7}" type="datetimeFigureOut">
              <a:rPr kumimoji="1" lang="ja-JP" altLang="en-US" smtClean="0"/>
              <a:t>2026/3/26</a:t>
            </a:fld>
            <a:endParaRPr kumimoji="1" lang="ja-JP"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091F6D2-4BC9-492B-B613-C72FD1F48B05}" type="slidenum">
              <a:rPr kumimoji="1" lang="ja-JP" altLang="en-US" smtClean="0"/>
              <a:t>‹#›</a:t>
            </a:fld>
            <a:endParaRPr kumimoji="1" lang="ja-JP" altLang="en-US"/>
          </a:p>
        </p:txBody>
      </p:sp>
    </p:spTree>
    <p:extLst>
      <p:ext uri="{BB962C8B-B14F-4D97-AF65-F5344CB8AC3E}">
        <p14:creationId xmlns:p14="http://schemas.microsoft.com/office/powerpoint/2010/main" val="16166237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33476E6-F352-0DC3-8279-BC426916273E}"/>
              </a:ext>
            </a:extLst>
          </p:cNvPr>
          <p:cNvPicPr>
            <a:picLocks noChangeAspect="1"/>
          </p:cNvPicPr>
          <p:nvPr/>
        </p:nvPicPr>
        <p:blipFill>
          <a:blip r:embed="rId3"/>
          <a:stretch>
            <a:fillRect/>
          </a:stretch>
        </p:blipFill>
        <p:spPr>
          <a:xfrm>
            <a:off x="1181562" y="1940910"/>
            <a:ext cx="9828873" cy="1074433"/>
          </a:xfrm>
          <a:prstGeom prst="rect">
            <a:avLst/>
          </a:prstGeom>
        </p:spPr>
      </p:pic>
      <p:pic>
        <p:nvPicPr>
          <p:cNvPr id="8" name="図 7">
            <a:extLst>
              <a:ext uri="{FF2B5EF4-FFF2-40B4-BE49-F238E27FC236}">
                <a16:creationId xmlns:a16="http://schemas.microsoft.com/office/drawing/2014/main" id="{0B7711F4-103A-449B-A746-45485CE36301}"/>
              </a:ext>
            </a:extLst>
          </p:cNvPr>
          <p:cNvPicPr>
            <a:picLocks noChangeAspect="1"/>
          </p:cNvPicPr>
          <p:nvPr/>
        </p:nvPicPr>
        <p:blipFill>
          <a:blip r:embed="rId4"/>
          <a:srcRect l="484" t="-1" r="1515" b="-1"/>
          <a:stretch>
            <a:fillRect/>
          </a:stretch>
        </p:blipFill>
        <p:spPr>
          <a:xfrm>
            <a:off x="914400" y="3429000"/>
            <a:ext cx="10363200" cy="2763542"/>
          </a:xfrm>
          <a:prstGeom prst="rect">
            <a:avLst/>
          </a:prstGeom>
        </p:spPr>
      </p:pic>
      <p:sp>
        <p:nvSpPr>
          <p:cNvPr id="10" name="テキスト ボックス 9">
            <a:extLst>
              <a:ext uri="{FF2B5EF4-FFF2-40B4-BE49-F238E27FC236}">
                <a16:creationId xmlns:a16="http://schemas.microsoft.com/office/drawing/2014/main" id="{386069E8-9475-FB8F-25B3-AB6224883018}"/>
              </a:ext>
            </a:extLst>
          </p:cNvPr>
          <p:cNvSpPr txBox="1"/>
          <p:nvPr/>
        </p:nvSpPr>
        <p:spPr>
          <a:xfrm>
            <a:off x="579452" y="360275"/>
            <a:ext cx="11033091" cy="1200329"/>
          </a:xfrm>
          <a:prstGeom prst="rect">
            <a:avLst/>
          </a:prstGeom>
          <a:noFill/>
        </p:spPr>
        <p:txBody>
          <a:bodyPr wrap="square">
            <a:spAutoFit/>
          </a:bodyPr>
          <a:lstStyle/>
          <a:p>
            <a:pPr algn="ctr"/>
            <a:r>
              <a:rPr lang="ja-JP" altLang="en-US" sz="4800" b="1" dirty="0">
                <a:solidFill>
                  <a:schemeClr val="bg1"/>
                </a:solidFill>
                <a:latin typeface="UD デジタル 教科書体 NK" panose="02020400000000000000" pitchFamily="18" charset="-128"/>
                <a:ea typeface="UD デジタル 教科書体 NK" panose="02020400000000000000" pitchFamily="18" charset="-128"/>
              </a:rPr>
              <a:t>健康づくりのための睡眠ガイド</a:t>
            </a:r>
            <a:r>
              <a:rPr lang="en-US" altLang="ja-JP" sz="4800" b="1" dirty="0">
                <a:solidFill>
                  <a:schemeClr val="bg1"/>
                </a:solidFill>
                <a:latin typeface="UD デジタル 教科書体 NK" panose="02020400000000000000" pitchFamily="18" charset="-128"/>
                <a:ea typeface="UD デジタル 教科書体 NK" panose="02020400000000000000" pitchFamily="18" charset="-128"/>
              </a:rPr>
              <a:t>2023</a:t>
            </a:r>
          </a:p>
          <a:p>
            <a:pPr algn="ctr"/>
            <a:r>
              <a:rPr lang="ja-JP" altLang="en-US" sz="2400" dirty="0">
                <a:solidFill>
                  <a:schemeClr val="bg1"/>
                </a:solidFill>
                <a:latin typeface="UD デジタル 教科書体 NK" panose="02020400000000000000" pitchFamily="18" charset="-128"/>
                <a:ea typeface="UD デジタル 教科書体 NK" panose="02020400000000000000" pitchFamily="18" charset="-128"/>
              </a:rPr>
              <a:t>　　　　　　　　　　　　　　　　　　　　　　　　　　　　　　　　　　　　　　　　　　　　　　　　　　　　（厚生労働省） </a:t>
            </a:r>
          </a:p>
        </p:txBody>
      </p:sp>
    </p:spTree>
    <p:extLst>
      <p:ext uri="{BB962C8B-B14F-4D97-AF65-F5344CB8AC3E}">
        <p14:creationId xmlns:p14="http://schemas.microsoft.com/office/powerpoint/2010/main" val="3328717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7F5C51E-D93E-1E51-E3F2-8566A8418B7D}"/>
              </a:ext>
            </a:extLst>
          </p:cNvPr>
          <p:cNvSpPr txBox="1"/>
          <p:nvPr/>
        </p:nvSpPr>
        <p:spPr>
          <a:xfrm>
            <a:off x="9764518" y="815787"/>
            <a:ext cx="1846659" cy="6990080"/>
          </a:xfrm>
          <a:prstGeom prst="rect">
            <a:avLst/>
          </a:prstGeom>
          <a:noFill/>
        </p:spPr>
        <p:txBody>
          <a:bodyPr vert="eaVert" wrap="square" rtlCol="0">
            <a:spAutoFit/>
          </a:bodyPr>
          <a:lstStyle/>
          <a:p>
            <a:r>
              <a:rPr kumimoji="1" lang="ja-JP" altLang="en-US" sz="3600" dirty="0">
                <a:solidFill>
                  <a:schemeClr val="bg1"/>
                </a:solidFill>
                <a:latin typeface="HGP創英角ﾎﾟｯﾌﾟ体" panose="040B0A00000000000000" pitchFamily="50" charset="-128"/>
                <a:ea typeface="HGP創英角ﾎﾟｯﾌﾟ体" panose="040B0A00000000000000" pitchFamily="50" charset="-128"/>
              </a:rPr>
              <a:t>さあ！</a:t>
            </a:r>
            <a:endParaRPr kumimoji="1" lang="en-US" altLang="ja-JP" sz="3600" dirty="0">
              <a:solidFill>
                <a:schemeClr val="bg1"/>
              </a:solidFill>
              <a:latin typeface="HGP創英角ﾎﾟｯﾌﾟ体" panose="040B0A00000000000000" pitchFamily="50" charset="-128"/>
              <a:ea typeface="HGP創英角ﾎﾟｯﾌﾟ体" panose="040B0A00000000000000" pitchFamily="50" charset="-128"/>
            </a:endParaRPr>
          </a:p>
          <a:p>
            <a:r>
              <a:rPr kumimoji="1" lang="ja-JP" altLang="en-US" sz="3600" dirty="0">
                <a:solidFill>
                  <a:schemeClr val="bg1"/>
                </a:solidFill>
                <a:latin typeface="HGP創英角ﾎﾟｯﾌﾟ体" panose="040B0A00000000000000" pitchFamily="50" charset="-128"/>
                <a:ea typeface="HGP創英角ﾎﾟｯﾌﾟ体" panose="040B0A00000000000000" pitchFamily="50" charset="-128"/>
              </a:rPr>
              <a:t>　　今日から</a:t>
            </a:r>
            <a:endParaRPr kumimoji="1" lang="en-US" altLang="ja-JP" sz="3600" dirty="0">
              <a:solidFill>
                <a:schemeClr val="bg1"/>
              </a:solidFill>
              <a:latin typeface="HGP創英角ﾎﾟｯﾌﾟ体" panose="040B0A00000000000000" pitchFamily="50" charset="-128"/>
              <a:ea typeface="HGP創英角ﾎﾟｯﾌﾟ体" panose="040B0A00000000000000" pitchFamily="50" charset="-128"/>
            </a:endParaRPr>
          </a:p>
          <a:p>
            <a:r>
              <a:rPr kumimoji="1" lang="ja-JP" altLang="en-US" sz="3600" dirty="0">
                <a:solidFill>
                  <a:schemeClr val="bg1"/>
                </a:solidFill>
                <a:latin typeface="HGP創英角ﾎﾟｯﾌﾟ体" panose="040B0A00000000000000" pitchFamily="50" charset="-128"/>
                <a:ea typeface="HGP創英角ﾎﾟｯﾌﾟ体" panose="040B0A00000000000000" pitchFamily="50" charset="-128"/>
              </a:rPr>
              <a:t>　　　　何から　　始めよう？</a:t>
            </a:r>
          </a:p>
        </p:txBody>
      </p:sp>
      <p:sp>
        <p:nvSpPr>
          <p:cNvPr id="4" name="テキスト ボックス 3">
            <a:extLst>
              <a:ext uri="{FF2B5EF4-FFF2-40B4-BE49-F238E27FC236}">
                <a16:creationId xmlns:a16="http://schemas.microsoft.com/office/drawing/2014/main" id="{9D397C98-0DAD-FC89-9109-D6063666794F}"/>
              </a:ext>
            </a:extLst>
          </p:cNvPr>
          <p:cNvSpPr txBox="1"/>
          <p:nvPr/>
        </p:nvSpPr>
        <p:spPr>
          <a:xfrm>
            <a:off x="580823" y="377130"/>
            <a:ext cx="9396221" cy="5493812"/>
          </a:xfrm>
          <a:prstGeom prst="rect">
            <a:avLst/>
          </a:prstGeom>
          <a:noFill/>
        </p:spPr>
        <p:txBody>
          <a:bodyPr wrap="square" rtlCol="0">
            <a:spAutoFit/>
          </a:bodyPr>
          <a:lstStyle/>
          <a:p>
            <a:r>
              <a:rPr kumimoji="1" lang="ja-JP" altLang="en-US" sz="4400" dirty="0">
                <a:solidFill>
                  <a:schemeClr val="bg1"/>
                </a:solidFill>
                <a:latin typeface="UD デジタル 教科書体 NP" panose="02020400000000000000" pitchFamily="18" charset="-128"/>
                <a:ea typeface="UD デジタル 教科書体 NP" panose="02020400000000000000" pitchFamily="18" charset="-128"/>
              </a:rPr>
              <a:t>睡眠の質を改善するためのポイント</a:t>
            </a:r>
            <a:endParaRPr kumimoji="1" lang="en-US" altLang="ja-JP" sz="4400" dirty="0">
              <a:solidFill>
                <a:schemeClr val="bg1"/>
              </a:solidFill>
              <a:latin typeface="UD デジタル 教科書体 NP" panose="02020400000000000000" pitchFamily="18" charset="-128"/>
              <a:ea typeface="UD デジタル 教科書体 NP" panose="02020400000000000000" pitchFamily="18" charset="-128"/>
            </a:endParaRPr>
          </a:p>
          <a:p>
            <a:endParaRPr lang="en-US" altLang="ja-JP" sz="3600" dirty="0">
              <a:solidFill>
                <a:schemeClr val="bg1"/>
              </a:solidFill>
              <a:latin typeface="UD デジタル 教科書体 NP" panose="02020400000000000000" pitchFamily="18" charset="-128"/>
              <a:ea typeface="UD デジタル 教科書体 NP" panose="02020400000000000000" pitchFamily="18" charset="-128"/>
            </a:endParaRPr>
          </a:p>
          <a:p>
            <a:pPr>
              <a:spcBef>
                <a:spcPts val="600"/>
              </a:spcBef>
              <a:spcAft>
                <a:spcPts val="600"/>
              </a:spcAft>
            </a:pPr>
            <a:r>
              <a:rPr kumimoji="1" lang="ja-JP" altLang="en-US" sz="3600" dirty="0">
                <a:solidFill>
                  <a:schemeClr val="bg1"/>
                </a:solidFill>
                <a:latin typeface="UD デジタル 教科書体 NP" panose="02020400000000000000" pitchFamily="18" charset="-128"/>
                <a:ea typeface="UD デジタル 教科書体 NP" panose="02020400000000000000" pitchFamily="18" charset="-128"/>
              </a:rPr>
              <a:t>＊適度な運動を行う</a:t>
            </a:r>
            <a:endParaRPr kumimoji="1" lang="en-US" altLang="ja-JP" sz="3600" dirty="0">
              <a:solidFill>
                <a:schemeClr val="bg1"/>
              </a:solidFill>
              <a:latin typeface="UD デジタル 教科書体 NP" panose="02020400000000000000" pitchFamily="18" charset="-128"/>
              <a:ea typeface="UD デジタル 教科書体 NP" panose="02020400000000000000" pitchFamily="18" charset="-128"/>
            </a:endParaRPr>
          </a:p>
          <a:p>
            <a:pPr>
              <a:spcBef>
                <a:spcPts val="600"/>
              </a:spcBef>
              <a:spcAft>
                <a:spcPts val="600"/>
              </a:spcAft>
            </a:pPr>
            <a:r>
              <a:rPr kumimoji="1" lang="ja-JP" altLang="en-US" sz="3600" dirty="0">
                <a:solidFill>
                  <a:schemeClr val="bg1"/>
                </a:solidFill>
                <a:latin typeface="UD デジタル 教科書体 NP" panose="02020400000000000000" pitchFamily="18" charset="-128"/>
                <a:ea typeface="UD デジタル 教科書体 NP" panose="02020400000000000000" pitchFamily="18" charset="-128"/>
              </a:rPr>
              <a:t>＊寝る前にスマホを使用しない</a:t>
            </a:r>
            <a:endParaRPr kumimoji="1" lang="en-US" altLang="ja-JP" sz="3600" dirty="0">
              <a:solidFill>
                <a:schemeClr val="bg1"/>
              </a:solidFill>
              <a:latin typeface="UD デジタル 教科書体 NP" panose="02020400000000000000" pitchFamily="18" charset="-128"/>
              <a:ea typeface="UD デジタル 教科書体 NP" panose="02020400000000000000" pitchFamily="18" charset="-128"/>
            </a:endParaRPr>
          </a:p>
          <a:p>
            <a:pPr>
              <a:spcBef>
                <a:spcPts val="600"/>
              </a:spcBef>
              <a:spcAft>
                <a:spcPts val="600"/>
              </a:spcAft>
            </a:pPr>
            <a:r>
              <a:rPr kumimoji="1" lang="ja-JP" altLang="en-US" sz="3600" dirty="0">
                <a:solidFill>
                  <a:schemeClr val="bg1"/>
                </a:solidFill>
                <a:latin typeface="UD デジタル 教科書体 NP" panose="02020400000000000000" pitchFamily="18" charset="-128"/>
                <a:ea typeface="UD デジタル 教科書体 NP" panose="02020400000000000000" pitchFamily="18" charset="-128"/>
              </a:rPr>
              <a:t>＊長時間の昼寝、寝だめをやめる</a:t>
            </a:r>
            <a:endParaRPr kumimoji="1" lang="en-US" altLang="ja-JP" sz="3600" dirty="0">
              <a:solidFill>
                <a:schemeClr val="bg1"/>
              </a:solidFill>
              <a:latin typeface="UD デジタル 教科書体 NP" panose="02020400000000000000" pitchFamily="18" charset="-128"/>
              <a:ea typeface="UD デジタル 教科書体 NP" panose="02020400000000000000" pitchFamily="18" charset="-128"/>
            </a:endParaRPr>
          </a:p>
          <a:p>
            <a:pPr>
              <a:spcBef>
                <a:spcPts val="600"/>
              </a:spcBef>
              <a:spcAft>
                <a:spcPts val="600"/>
              </a:spcAft>
            </a:pPr>
            <a:r>
              <a:rPr kumimoji="1" lang="ja-JP" altLang="en-US" sz="3600" dirty="0">
                <a:solidFill>
                  <a:schemeClr val="bg1"/>
                </a:solidFill>
                <a:latin typeface="UD デジタル 教科書体 NP" panose="02020400000000000000" pitchFamily="18" charset="-128"/>
                <a:ea typeface="UD デジタル 教科書体 NP" panose="02020400000000000000" pitchFamily="18" charset="-128"/>
              </a:rPr>
              <a:t>＊朝、太陽光を浴びる</a:t>
            </a:r>
            <a:endParaRPr kumimoji="1" lang="en-US" altLang="ja-JP" sz="3600" dirty="0">
              <a:solidFill>
                <a:schemeClr val="bg1"/>
              </a:solidFill>
              <a:latin typeface="UD デジタル 教科書体 NP" panose="02020400000000000000" pitchFamily="18" charset="-128"/>
              <a:ea typeface="UD デジタル 教科書体 NP" panose="02020400000000000000" pitchFamily="18" charset="-128"/>
            </a:endParaRPr>
          </a:p>
          <a:p>
            <a:pPr>
              <a:spcBef>
                <a:spcPts val="600"/>
              </a:spcBef>
              <a:spcAft>
                <a:spcPts val="600"/>
              </a:spcAft>
            </a:pPr>
            <a:r>
              <a:rPr kumimoji="1" lang="ja-JP" altLang="en-US" sz="3600" dirty="0">
                <a:solidFill>
                  <a:schemeClr val="bg1"/>
                </a:solidFill>
                <a:latin typeface="UD デジタル 教科書体 NP" panose="02020400000000000000" pitchFamily="18" charset="-128"/>
                <a:ea typeface="UD デジタル 教科書体 NP" panose="02020400000000000000" pitchFamily="18" charset="-128"/>
              </a:rPr>
              <a:t>＊就寝直前の飲食は控える</a:t>
            </a:r>
            <a:endParaRPr kumimoji="1" lang="en-US" altLang="ja-JP" sz="3600" dirty="0">
              <a:solidFill>
                <a:schemeClr val="bg1"/>
              </a:solidFill>
              <a:latin typeface="UD デジタル 教科書体 NP" panose="02020400000000000000" pitchFamily="18" charset="-128"/>
              <a:ea typeface="UD デジタル 教科書体 NP" panose="02020400000000000000" pitchFamily="18" charset="-128"/>
            </a:endParaRPr>
          </a:p>
          <a:p>
            <a:pPr>
              <a:spcBef>
                <a:spcPts val="600"/>
              </a:spcBef>
              <a:spcAft>
                <a:spcPts val="600"/>
              </a:spcAft>
            </a:pPr>
            <a:r>
              <a:rPr kumimoji="1" lang="ja-JP" altLang="en-US" sz="3600" dirty="0">
                <a:solidFill>
                  <a:schemeClr val="bg1"/>
                </a:solidFill>
                <a:latin typeface="UD デジタル 教科書体 NP" panose="02020400000000000000" pitchFamily="18" charset="-128"/>
                <a:ea typeface="UD デジタル 教科書体 NP" panose="02020400000000000000" pitchFamily="18" charset="-128"/>
              </a:rPr>
              <a:t>＊朝食を抜かない</a:t>
            </a:r>
          </a:p>
        </p:txBody>
      </p:sp>
      <p:pic>
        <p:nvPicPr>
          <p:cNvPr id="6" name="Picture 2" descr="体操をする親子のイラスト">
            <a:extLst>
              <a:ext uri="{FF2B5EF4-FFF2-40B4-BE49-F238E27FC236}">
                <a16:creationId xmlns:a16="http://schemas.microsoft.com/office/drawing/2014/main" id="{14073B1F-39E9-B442-ACCD-4C346DB24E8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53244" y="987058"/>
            <a:ext cx="2142327" cy="21530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日光浴のイラスト（女性）">
            <a:extLst>
              <a:ext uri="{FF2B5EF4-FFF2-40B4-BE49-F238E27FC236}">
                <a16:creationId xmlns:a16="http://schemas.microsoft.com/office/drawing/2014/main" id="{396D279C-4B99-C119-6867-8E0F33B1C36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68458" y="3626671"/>
            <a:ext cx="2539407" cy="25394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いただきますのイラスト「食前の男の子」">
            <a:extLst>
              <a:ext uri="{FF2B5EF4-FFF2-40B4-BE49-F238E27FC236}">
                <a16:creationId xmlns:a16="http://schemas.microsoft.com/office/drawing/2014/main" id="{16244117-2444-69D4-3707-B4231E77E61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29846" y="5167750"/>
            <a:ext cx="1438612" cy="14386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スマートフォン禁止のマーク">
            <a:extLst>
              <a:ext uri="{FF2B5EF4-FFF2-40B4-BE49-F238E27FC236}">
                <a16:creationId xmlns:a16="http://schemas.microsoft.com/office/drawing/2014/main" id="{31A91BB8-EBEC-1526-FB5C-B978F6A64B4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031977" y="3453577"/>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536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46DA087-67F5-63CB-EF64-1E123AB094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2639" y="2923577"/>
            <a:ext cx="5926722" cy="3809141"/>
          </a:xfrm>
          <a:prstGeom prst="rect">
            <a:avLst/>
          </a:prstGeom>
        </p:spPr>
      </p:pic>
      <p:sp>
        <p:nvSpPr>
          <p:cNvPr id="4" name="タイトル 3">
            <a:extLst>
              <a:ext uri="{FF2B5EF4-FFF2-40B4-BE49-F238E27FC236}">
                <a16:creationId xmlns:a16="http://schemas.microsoft.com/office/drawing/2014/main" id="{CDCBF2F8-269A-3520-7270-3C13EC6CE88A}"/>
              </a:ext>
            </a:extLst>
          </p:cNvPr>
          <p:cNvSpPr txBox="1">
            <a:spLocks noGrp="1"/>
          </p:cNvSpPr>
          <p:nvPr>
            <p:ph type="title"/>
          </p:nvPr>
        </p:nvSpPr>
        <p:spPr>
          <a:xfrm>
            <a:off x="838200" y="212367"/>
            <a:ext cx="10515600" cy="1200329"/>
          </a:xfrm>
          <a:prstGeom prst="rect">
            <a:avLst/>
          </a:prstGeom>
          <a:noFill/>
        </p:spPr>
        <p:txBody>
          <a:bodyPr wrap="square">
            <a:spAutoFit/>
          </a:bodyPr>
          <a:lstStyle/>
          <a:p>
            <a:pPr algn="ctr"/>
            <a:r>
              <a:rPr lang="ja-JP" altLang="en-US" sz="4800" b="1" dirty="0">
                <a:solidFill>
                  <a:schemeClr val="bg1"/>
                </a:solidFill>
                <a:latin typeface="UD デジタル 教科書体 NK" panose="02020400000000000000" pitchFamily="18" charset="-128"/>
                <a:ea typeface="UD デジタル 教科書体 NK" panose="02020400000000000000" pitchFamily="18" charset="-128"/>
              </a:rPr>
              <a:t>健康づくりのための睡眠ガイド</a:t>
            </a:r>
            <a:r>
              <a:rPr lang="en-US" altLang="ja-JP" sz="4800" b="1" dirty="0">
                <a:solidFill>
                  <a:schemeClr val="bg1"/>
                </a:solidFill>
                <a:latin typeface="UD デジタル 教科書体 NK" panose="02020400000000000000" pitchFamily="18" charset="-128"/>
                <a:ea typeface="UD デジタル 教科書体 NK" panose="02020400000000000000" pitchFamily="18" charset="-128"/>
              </a:rPr>
              <a:t>2023</a:t>
            </a:r>
          </a:p>
          <a:p>
            <a:pPr algn="ctr"/>
            <a:r>
              <a:rPr lang="ja-JP" altLang="en-US" sz="2400" dirty="0">
                <a:solidFill>
                  <a:schemeClr val="bg1"/>
                </a:solidFill>
                <a:latin typeface="UD デジタル 教科書体 NK" panose="02020400000000000000" pitchFamily="18" charset="-128"/>
                <a:ea typeface="UD デジタル 教科書体 NK" panose="02020400000000000000" pitchFamily="18" charset="-128"/>
              </a:rPr>
              <a:t>　　　　　　　　　　　　　　　　　　　　　　　　　　　　　　　　　　　　　　　　　　　　　　　　　　　　（厚生労働省） </a:t>
            </a:r>
          </a:p>
        </p:txBody>
      </p:sp>
      <p:sp>
        <p:nvSpPr>
          <p:cNvPr id="2" name="テキスト ボックス 1">
            <a:extLst>
              <a:ext uri="{FF2B5EF4-FFF2-40B4-BE49-F238E27FC236}">
                <a16:creationId xmlns:a16="http://schemas.microsoft.com/office/drawing/2014/main" id="{A509666C-6CE3-9A4B-B12D-2DCBA3C3A12A}"/>
              </a:ext>
            </a:extLst>
          </p:cNvPr>
          <p:cNvSpPr txBox="1"/>
          <p:nvPr/>
        </p:nvSpPr>
        <p:spPr>
          <a:xfrm>
            <a:off x="315686" y="1567972"/>
            <a:ext cx="11560628" cy="1200329"/>
          </a:xfrm>
          <a:prstGeom prst="rect">
            <a:avLst/>
          </a:prstGeom>
          <a:noFill/>
        </p:spPr>
        <p:txBody>
          <a:bodyPr wrap="square" rtlCol="0">
            <a:spAutoFit/>
          </a:bodyPr>
          <a:lstStyle/>
          <a:p>
            <a:r>
              <a:rPr kumimoji="1" lang="ja-JP" altLang="en-US" sz="2400" dirty="0">
                <a:solidFill>
                  <a:schemeClr val="bg1"/>
                </a:solidFill>
                <a:latin typeface="UD デジタル 教科書体 N" panose="02020400000000000000" pitchFamily="17" charset="-128"/>
                <a:ea typeface="UD デジタル 教科書体 N" panose="02020400000000000000" pitchFamily="17" charset="-128"/>
              </a:rPr>
              <a:t>　　睡眠時間が不足することによって</a:t>
            </a:r>
            <a:endParaRPr kumimoji="1" lang="en-US" altLang="ja-JP" sz="2400" dirty="0">
              <a:solidFill>
                <a:schemeClr val="bg1"/>
              </a:solidFill>
              <a:latin typeface="UD デジタル 教科書体 N" panose="02020400000000000000" pitchFamily="17" charset="-128"/>
              <a:ea typeface="UD デジタル 教科書体 N" panose="02020400000000000000" pitchFamily="17" charset="-128"/>
            </a:endParaRPr>
          </a:p>
          <a:p>
            <a:r>
              <a:rPr kumimoji="1" lang="ja-JP" altLang="en-US" sz="2400" dirty="0">
                <a:solidFill>
                  <a:schemeClr val="bg1"/>
                </a:solidFill>
                <a:latin typeface="UD デジタル 教科書体 N" panose="02020400000000000000" pitchFamily="17" charset="-128"/>
                <a:ea typeface="UD デジタル 教科書体 N" panose="02020400000000000000" pitchFamily="17" charset="-128"/>
              </a:rPr>
              <a:t>　　　</a:t>
            </a:r>
            <a:r>
              <a:rPr kumimoji="1" lang="ja-JP" altLang="en-US" sz="2400" dirty="0">
                <a:solidFill>
                  <a:schemeClr val="bg1"/>
                </a:solidFill>
                <a:latin typeface="UD デジタル 教科書体 NP-B" panose="02020700000000000000" pitchFamily="18" charset="-128"/>
                <a:ea typeface="UD デジタル 教科書体 NP-B" panose="02020700000000000000" pitchFamily="18" charset="-128"/>
              </a:rPr>
              <a:t>・肥満のリスクが高くなる　　　・抑うつ傾向が強くなる</a:t>
            </a:r>
            <a:endParaRPr kumimoji="1" lang="en-US" altLang="ja-JP" sz="2400" dirty="0">
              <a:solidFill>
                <a:schemeClr val="bg1"/>
              </a:solidFill>
              <a:latin typeface="UD デジタル 教科書体 NP-B" panose="02020700000000000000" pitchFamily="18" charset="-128"/>
              <a:ea typeface="UD デジタル 教科書体 NP-B" panose="02020700000000000000" pitchFamily="18" charset="-128"/>
            </a:endParaRPr>
          </a:p>
          <a:p>
            <a:r>
              <a:rPr kumimoji="1" lang="ja-JP" altLang="en-US" sz="2400" dirty="0">
                <a:solidFill>
                  <a:schemeClr val="bg1"/>
                </a:solidFill>
                <a:latin typeface="UD デジタル 教科書体 NP-B" panose="02020700000000000000" pitchFamily="18" charset="-128"/>
                <a:ea typeface="UD デジタル 教科書体 NP-B" panose="02020700000000000000" pitchFamily="18" charset="-128"/>
              </a:rPr>
              <a:t>　　　・学業成績が低下する　　　　　・幸福感や生活の質（ＱＯＬ）が低下する</a:t>
            </a:r>
          </a:p>
        </p:txBody>
      </p:sp>
      <p:sp>
        <p:nvSpPr>
          <p:cNvPr id="8" name="テキスト ボックス 7">
            <a:extLst>
              <a:ext uri="{FF2B5EF4-FFF2-40B4-BE49-F238E27FC236}">
                <a16:creationId xmlns:a16="http://schemas.microsoft.com/office/drawing/2014/main" id="{168A8B59-8917-173D-CCAE-780CED6FBC1D}"/>
              </a:ext>
            </a:extLst>
          </p:cNvPr>
          <p:cNvSpPr txBox="1"/>
          <p:nvPr/>
        </p:nvSpPr>
        <p:spPr>
          <a:xfrm>
            <a:off x="9350828" y="2769688"/>
            <a:ext cx="2960914" cy="307777"/>
          </a:xfrm>
          <a:prstGeom prst="rect">
            <a:avLst/>
          </a:prstGeom>
          <a:noFill/>
        </p:spPr>
        <p:txBody>
          <a:bodyPr wrap="square" rtlCol="0">
            <a:spAutoFit/>
          </a:bodyPr>
          <a:lstStyle/>
          <a:p>
            <a:r>
              <a:rPr kumimoji="1" lang="ja-JP" altLang="en-US" sz="1400" dirty="0">
                <a:solidFill>
                  <a:schemeClr val="bg1"/>
                </a:solidFill>
                <a:latin typeface="UD デジタル 教科書体 N" panose="02020400000000000000" pitchFamily="17" charset="-128"/>
                <a:ea typeface="UD デジタル 教科書体 N" panose="02020400000000000000" pitchFamily="17" charset="-128"/>
              </a:rPr>
              <a:t>ことが報告されています（図１）</a:t>
            </a:r>
          </a:p>
        </p:txBody>
      </p:sp>
    </p:spTree>
    <p:extLst>
      <p:ext uri="{BB962C8B-B14F-4D97-AF65-F5344CB8AC3E}">
        <p14:creationId xmlns:p14="http://schemas.microsoft.com/office/powerpoint/2010/main" val="2958117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993A5AE-D395-1BC3-CB8A-2EE4966BA7EF}"/>
              </a:ext>
            </a:extLst>
          </p:cNvPr>
          <p:cNvSpPr>
            <a:spLocks noGrp="1"/>
          </p:cNvSpPr>
          <p:nvPr>
            <p:ph idx="1"/>
          </p:nvPr>
        </p:nvSpPr>
        <p:spPr>
          <a:xfrm>
            <a:off x="692573" y="5535617"/>
            <a:ext cx="6153703" cy="1157188"/>
          </a:xfrm>
        </p:spPr>
        <p:txBody>
          <a:bodyPr>
            <a:normAutofit fontScale="25000" lnSpcReduction="20000"/>
          </a:bodyPr>
          <a:lstStyle/>
          <a:p>
            <a:pPr marL="0" indent="0">
              <a:buNone/>
            </a:pPr>
            <a:r>
              <a:rPr kumimoji="1" lang="ja-JP" altLang="en-US" sz="11200" dirty="0">
                <a:latin typeface="UD デジタル 教科書体 NP" panose="02020400000000000000" pitchFamily="18" charset="-128"/>
                <a:ea typeface="UD デジタル 教科書体 NP" panose="02020400000000000000" pitchFamily="18" charset="-128"/>
              </a:rPr>
              <a:t>➡これにより、</a:t>
            </a:r>
          </a:p>
          <a:p>
            <a:pPr marL="0" indent="0" algn="ctr">
              <a:buNone/>
            </a:pPr>
            <a:r>
              <a:rPr kumimoji="1" lang="ja-JP" altLang="en-US" sz="11200" dirty="0">
                <a:latin typeface="UD デジタル 教科書体 NP" panose="02020400000000000000" pitchFamily="18" charset="-128"/>
                <a:ea typeface="UD デジタル 教科書体 NP" panose="02020400000000000000" pitchFamily="18" charset="-128"/>
              </a:rPr>
              <a:t>仕事や勉強の効率が著しく下がる</a:t>
            </a:r>
          </a:p>
          <a:p>
            <a:endParaRPr kumimoji="1" lang="ja-JP" altLang="en-US" dirty="0"/>
          </a:p>
        </p:txBody>
      </p:sp>
      <p:sp>
        <p:nvSpPr>
          <p:cNvPr id="4" name="タイトル 1">
            <a:extLst>
              <a:ext uri="{FF2B5EF4-FFF2-40B4-BE49-F238E27FC236}">
                <a16:creationId xmlns:a16="http://schemas.microsoft.com/office/drawing/2014/main" id="{752D5BA8-6B4F-7661-4D63-4113A612FFB2}"/>
              </a:ext>
            </a:extLst>
          </p:cNvPr>
          <p:cNvSpPr>
            <a:spLocks noGrp="1"/>
          </p:cNvSpPr>
          <p:nvPr>
            <p:ph type="title"/>
          </p:nvPr>
        </p:nvSpPr>
        <p:spPr>
          <a:xfrm>
            <a:off x="910232" y="76137"/>
            <a:ext cx="10515600" cy="1768463"/>
          </a:xfrm>
        </p:spPr>
        <p:txBody>
          <a:bodyPr>
            <a:normAutofit fontScale="90000"/>
          </a:bodyPr>
          <a:lstStyle/>
          <a:p>
            <a:pPr algn="ctr"/>
            <a:br>
              <a:rPr lang="en-US" altLang="ja-JP" sz="5400" dirty="0">
                <a:latin typeface="UD デジタル 教科書体 NP" panose="02020400000000000000" pitchFamily="18" charset="-128"/>
                <a:ea typeface="UD デジタル 教科書体 NP" panose="02020400000000000000" pitchFamily="18" charset="-128"/>
              </a:rPr>
            </a:br>
            <a:r>
              <a:rPr lang="ja-JP" altLang="en-US" sz="5400" b="1" dirty="0">
                <a:solidFill>
                  <a:srgbClr val="FF0000"/>
                </a:solidFill>
                <a:latin typeface="UD デジタル 教科書体 NP" panose="02020400000000000000" pitchFamily="18" charset="-128"/>
                <a:ea typeface="UD デジタル 教科書体 NP" panose="02020400000000000000" pitchFamily="18" charset="-128"/>
              </a:rPr>
              <a:t>脳機能全体への影響</a:t>
            </a:r>
            <a:br>
              <a:rPr lang="en-US" altLang="ja-JP" sz="5400" b="1" dirty="0">
                <a:latin typeface="UD デジタル 教科書体 NP" panose="02020400000000000000" pitchFamily="18" charset="-128"/>
                <a:ea typeface="UD デジタル 教科書体 NP" panose="02020400000000000000" pitchFamily="18" charset="-128"/>
              </a:rPr>
            </a:br>
            <a:r>
              <a:rPr lang="ja-JP" altLang="en-US" sz="3600" dirty="0">
                <a:solidFill>
                  <a:schemeClr val="bg1"/>
                </a:solidFill>
                <a:latin typeface="UD デジタル 教科書体 NP" panose="02020400000000000000" pitchFamily="18" charset="-128"/>
                <a:ea typeface="UD デジタル 教科書体 NP" panose="02020400000000000000" pitchFamily="18" charset="-128"/>
              </a:rPr>
              <a:t>特定の部位だけでなく、</a:t>
            </a:r>
            <a:r>
              <a:rPr lang="ja-JP" altLang="en-US" sz="3600" b="1" dirty="0">
                <a:solidFill>
                  <a:srgbClr val="FF0000"/>
                </a:solidFill>
                <a:latin typeface="UD デジタル 教科書体 NP" panose="02020400000000000000" pitchFamily="18" charset="-128"/>
                <a:ea typeface="UD デジタル 教科書体 NP" panose="02020400000000000000" pitchFamily="18" charset="-128"/>
              </a:rPr>
              <a:t>脳全体の機能を低下</a:t>
            </a:r>
            <a:r>
              <a:rPr lang="ja-JP" altLang="en-US" sz="3600" dirty="0">
                <a:solidFill>
                  <a:schemeClr val="bg1"/>
                </a:solidFill>
                <a:latin typeface="UD デジタル 教科書体 NP" panose="02020400000000000000" pitchFamily="18" charset="-128"/>
                <a:ea typeface="UD デジタル 教科書体 NP" panose="02020400000000000000" pitchFamily="18" charset="-128"/>
              </a:rPr>
              <a:t>させます</a:t>
            </a:r>
            <a:endParaRPr kumimoji="1" lang="ja-JP" altLang="en-US" sz="5400" b="1" dirty="0">
              <a:solidFill>
                <a:schemeClr val="bg1"/>
              </a:solidFill>
            </a:endParaRPr>
          </a:p>
        </p:txBody>
      </p:sp>
      <p:pic>
        <p:nvPicPr>
          <p:cNvPr id="12292" name="Picture 4" descr="不眠症の鍼灸治療 | 丁寧な施術の鍼灸院をお探しなら千里堂鍼灸治療院">
            <a:extLst>
              <a:ext uri="{FF2B5EF4-FFF2-40B4-BE49-F238E27FC236}">
                <a16:creationId xmlns:a16="http://schemas.microsoft.com/office/drawing/2014/main" id="{BE0E153E-853A-39BB-5348-9FC9017C783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30926" y="2985470"/>
            <a:ext cx="4683553" cy="1873421"/>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5FDCC5E1-6E7A-5C29-5658-C942E3E8EADE}"/>
              </a:ext>
            </a:extLst>
          </p:cNvPr>
          <p:cNvSpPr txBox="1"/>
          <p:nvPr/>
        </p:nvSpPr>
        <p:spPr>
          <a:xfrm>
            <a:off x="458112" y="2358073"/>
            <a:ext cx="11256367" cy="769441"/>
          </a:xfrm>
          <a:prstGeom prst="rect">
            <a:avLst/>
          </a:prstGeom>
          <a:noFill/>
        </p:spPr>
        <p:txBody>
          <a:bodyPr wrap="square" rtlCol="0">
            <a:spAutoFit/>
          </a:bodyPr>
          <a:lstStyle/>
          <a:p>
            <a:r>
              <a:rPr lang="ja-JP" altLang="en-US" sz="3200" b="1" dirty="0">
                <a:solidFill>
                  <a:schemeClr val="bg1"/>
                </a:solidFill>
                <a:latin typeface="UD デジタル 教科書体 NP" panose="02020400000000000000" pitchFamily="18" charset="-128"/>
                <a:ea typeface="UD デジタル 教科書体 NP" panose="02020400000000000000" pitchFamily="18" charset="-128"/>
              </a:rPr>
              <a:t>＊</a:t>
            </a:r>
            <a:r>
              <a:rPr lang="ja-JP" altLang="en-US" sz="4400" b="1" dirty="0">
                <a:solidFill>
                  <a:schemeClr val="bg1"/>
                </a:solidFill>
                <a:latin typeface="UD デジタル 教科書体 NP" panose="02020400000000000000" pitchFamily="18" charset="-128"/>
                <a:ea typeface="UD デジタル 教科書体 NP" panose="02020400000000000000" pitchFamily="18" charset="-128"/>
              </a:rPr>
              <a:t>集中力・記憶力の低下</a:t>
            </a:r>
          </a:p>
        </p:txBody>
      </p:sp>
      <p:sp>
        <p:nvSpPr>
          <p:cNvPr id="8" name="テキスト ボックス 7">
            <a:extLst>
              <a:ext uri="{FF2B5EF4-FFF2-40B4-BE49-F238E27FC236}">
                <a16:creationId xmlns:a16="http://schemas.microsoft.com/office/drawing/2014/main" id="{FBA4047F-0970-A3E8-3E13-9CFE294C1DFE}"/>
              </a:ext>
            </a:extLst>
          </p:cNvPr>
          <p:cNvSpPr txBox="1"/>
          <p:nvPr/>
        </p:nvSpPr>
        <p:spPr>
          <a:xfrm>
            <a:off x="458112" y="3416122"/>
            <a:ext cx="7304128" cy="769441"/>
          </a:xfrm>
          <a:prstGeom prst="rect">
            <a:avLst/>
          </a:prstGeom>
          <a:noFill/>
        </p:spPr>
        <p:txBody>
          <a:bodyPr wrap="square" rtlCol="0">
            <a:spAutoFit/>
          </a:bodyPr>
          <a:lstStyle/>
          <a:p>
            <a:r>
              <a:rPr lang="ja-JP" altLang="en-US" sz="3200" b="1" dirty="0">
                <a:solidFill>
                  <a:schemeClr val="bg1"/>
                </a:solidFill>
                <a:latin typeface="UD デジタル 教科書体 NP" panose="02020400000000000000" pitchFamily="18" charset="-128"/>
                <a:ea typeface="UD デジタル 教科書体 NP" panose="02020400000000000000" pitchFamily="18" charset="-128"/>
              </a:rPr>
              <a:t>＊</a:t>
            </a:r>
            <a:r>
              <a:rPr lang="ja-JP" altLang="en-US" sz="4400" b="1" dirty="0">
                <a:solidFill>
                  <a:schemeClr val="bg1"/>
                </a:solidFill>
                <a:latin typeface="UD デジタル 教科書体 NP" panose="02020400000000000000" pitchFamily="18" charset="-128"/>
                <a:ea typeface="UD デジタル 教科書体 NP" panose="02020400000000000000" pitchFamily="18" charset="-128"/>
              </a:rPr>
              <a:t>判断力・思考力の鈍化</a:t>
            </a:r>
            <a:endParaRPr lang="en-US" altLang="ja-JP" sz="4400" b="1" dirty="0">
              <a:solidFill>
                <a:schemeClr val="bg1"/>
              </a:solidFill>
              <a:latin typeface="UD デジタル 教科書体 NP" panose="02020400000000000000" pitchFamily="18" charset="-128"/>
              <a:ea typeface="UD デジタル 教科書体 NP" panose="02020400000000000000" pitchFamily="18" charset="-128"/>
            </a:endParaRPr>
          </a:p>
        </p:txBody>
      </p:sp>
      <p:sp>
        <p:nvSpPr>
          <p:cNvPr id="9" name="テキスト ボックス 8">
            <a:extLst>
              <a:ext uri="{FF2B5EF4-FFF2-40B4-BE49-F238E27FC236}">
                <a16:creationId xmlns:a16="http://schemas.microsoft.com/office/drawing/2014/main" id="{35F120D5-9761-F3C3-CF5A-F0D6749CEBF0}"/>
              </a:ext>
            </a:extLst>
          </p:cNvPr>
          <p:cNvSpPr txBox="1"/>
          <p:nvPr/>
        </p:nvSpPr>
        <p:spPr>
          <a:xfrm>
            <a:off x="458112" y="4474171"/>
            <a:ext cx="7304128" cy="769441"/>
          </a:xfrm>
          <a:prstGeom prst="rect">
            <a:avLst/>
          </a:prstGeom>
          <a:noFill/>
        </p:spPr>
        <p:txBody>
          <a:bodyPr wrap="square" rtlCol="0">
            <a:spAutoFit/>
          </a:bodyPr>
          <a:lstStyle/>
          <a:p>
            <a:r>
              <a:rPr lang="ja-JP" altLang="en-US" sz="3200" b="1" dirty="0">
                <a:solidFill>
                  <a:schemeClr val="bg1"/>
                </a:solidFill>
                <a:latin typeface="UD デジタル 教科書体 NP" panose="02020400000000000000" pitchFamily="18" charset="-128"/>
                <a:ea typeface="UD デジタル 教科書体 NP" panose="02020400000000000000" pitchFamily="18" charset="-128"/>
              </a:rPr>
              <a:t>＊</a:t>
            </a:r>
            <a:r>
              <a:rPr lang="ja-JP" altLang="en-US" sz="4400" b="1" dirty="0">
                <a:solidFill>
                  <a:schemeClr val="bg1"/>
                </a:solidFill>
                <a:latin typeface="UD デジタル 教科書体 NP" panose="02020400000000000000" pitchFamily="18" charset="-128"/>
                <a:ea typeface="UD デジタル 教科書体 NP" panose="02020400000000000000" pitchFamily="18" charset="-128"/>
              </a:rPr>
              <a:t>適応能力・回復力の低下</a:t>
            </a:r>
            <a:endParaRPr lang="en-US" altLang="ja-JP" sz="4400" b="1" dirty="0">
              <a:solidFill>
                <a:schemeClr val="bg1"/>
              </a:solidFill>
              <a:latin typeface="UD デジタル 教科書体 NP" panose="02020400000000000000" pitchFamily="18" charset="-128"/>
              <a:ea typeface="UD デジタル 教科書体 NP" panose="02020400000000000000" pitchFamily="18" charset="-128"/>
            </a:endParaRPr>
          </a:p>
        </p:txBody>
      </p:sp>
      <p:sp>
        <p:nvSpPr>
          <p:cNvPr id="2" name="テキスト ボックス 1">
            <a:extLst>
              <a:ext uri="{FF2B5EF4-FFF2-40B4-BE49-F238E27FC236}">
                <a16:creationId xmlns:a16="http://schemas.microsoft.com/office/drawing/2014/main" id="{08013B2F-7298-BCCF-E354-906457AAF0FD}"/>
              </a:ext>
            </a:extLst>
          </p:cNvPr>
          <p:cNvSpPr txBox="1"/>
          <p:nvPr/>
        </p:nvSpPr>
        <p:spPr>
          <a:xfrm>
            <a:off x="0" y="0"/>
            <a:ext cx="3055172" cy="923330"/>
          </a:xfrm>
          <a:prstGeom prst="rect">
            <a:avLst/>
          </a:prstGeom>
          <a:noFill/>
        </p:spPr>
        <p:txBody>
          <a:bodyPr wrap="square" rtlCol="0">
            <a:spAutoFit/>
          </a:bodyPr>
          <a:lstStyle/>
          <a:p>
            <a:r>
              <a:rPr kumimoji="1" lang="ja-JP" altLang="en-US" sz="5400" dirty="0">
                <a:solidFill>
                  <a:schemeClr val="bg1"/>
                </a:solidFill>
                <a:latin typeface="UD デジタル 教科書体 NP" panose="02020400000000000000" pitchFamily="18" charset="-128"/>
                <a:ea typeface="UD デジタル 教科書体 NP" panose="02020400000000000000" pitchFamily="18" charset="-128"/>
              </a:rPr>
              <a:t>睡眠不足</a:t>
            </a:r>
          </a:p>
        </p:txBody>
      </p:sp>
      <p:sp>
        <p:nvSpPr>
          <p:cNvPr id="5" name="テキスト ボックス 4">
            <a:extLst>
              <a:ext uri="{FF2B5EF4-FFF2-40B4-BE49-F238E27FC236}">
                <a16:creationId xmlns:a16="http://schemas.microsoft.com/office/drawing/2014/main" id="{51EB697B-E255-02C3-D078-F1AF7D734D96}"/>
              </a:ext>
            </a:extLst>
          </p:cNvPr>
          <p:cNvSpPr txBox="1"/>
          <p:nvPr/>
        </p:nvSpPr>
        <p:spPr>
          <a:xfrm>
            <a:off x="6846276" y="5677142"/>
            <a:ext cx="5017477" cy="1015663"/>
          </a:xfrm>
          <a:prstGeom prst="rect">
            <a:avLst/>
          </a:prstGeom>
          <a:noFill/>
        </p:spPr>
        <p:txBody>
          <a:bodyPr wrap="square" rtlCol="0">
            <a:spAutoFit/>
          </a:bodyPr>
          <a:lstStyle/>
          <a:p>
            <a:r>
              <a:rPr lang="ja-JP" altLang="en-US" sz="6000" b="1" dirty="0">
                <a:solidFill>
                  <a:srgbClr val="FF0000"/>
                </a:solidFill>
                <a:latin typeface="UD デジタル 教科書体 NP" panose="02020400000000000000" pitchFamily="18" charset="-128"/>
                <a:ea typeface="UD デジタル 教科書体 NP" panose="02020400000000000000" pitchFamily="18" charset="-128"/>
              </a:rPr>
              <a:t>成績への影響</a:t>
            </a:r>
            <a:r>
              <a:rPr lang="en-US" altLang="ja-JP" sz="6000" dirty="0">
                <a:solidFill>
                  <a:srgbClr val="FF0000"/>
                </a:solidFill>
                <a:latin typeface="UD デジタル 教科書体 NP" panose="02020400000000000000" pitchFamily="18" charset="-128"/>
                <a:ea typeface="UD デジタル 教科書体 NP" panose="02020400000000000000" pitchFamily="18" charset="-128"/>
              </a:rPr>
              <a:t> </a:t>
            </a:r>
            <a:endParaRPr kumimoji="1" lang="ja-JP" altLang="en-US" sz="6000" dirty="0">
              <a:solidFill>
                <a:srgbClr val="FF0000"/>
              </a:solidFill>
            </a:endParaRPr>
          </a:p>
        </p:txBody>
      </p:sp>
    </p:spTree>
    <p:extLst>
      <p:ext uri="{BB962C8B-B14F-4D97-AF65-F5344CB8AC3E}">
        <p14:creationId xmlns:p14="http://schemas.microsoft.com/office/powerpoint/2010/main" val="1798855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1632A5-9094-6508-7C90-AF6A3E19D275}"/>
              </a:ext>
            </a:extLst>
          </p:cNvPr>
          <p:cNvSpPr>
            <a:spLocks noGrp="1"/>
          </p:cNvSpPr>
          <p:nvPr>
            <p:ph type="title"/>
          </p:nvPr>
        </p:nvSpPr>
        <p:spPr>
          <a:xfrm>
            <a:off x="3659437" y="823819"/>
            <a:ext cx="4873125" cy="1159467"/>
          </a:xfrm>
        </p:spPr>
        <p:txBody>
          <a:bodyPr>
            <a:normAutofit/>
          </a:bodyPr>
          <a:lstStyle/>
          <a:p>
            <a:pPr algn="ctr"/>
            <a:r>
              <a:rPr lang="ja-JP" altLang="en-US" sz="6000" b="1" dirty="0">
                <a:solidFill>
                  <a:srgbClr val="FF0000"/>
                </a:solidFill>
                <a:latin typeface="UD デジタル 教科書体 NP" panose="02020400000000000000" pitchFamily="18" charset="-128"/>
                <a:ea typeface="UD デジタル 教科書体 NP" panose="02020400000000000000" pitchFamily="18" charset="-128"/>
              </a:rPr>
              <a:t>精神的影響</a:t>
            </a:r>
            <a:endParaRPr kumimoji="1" lang="ja-JP" altLang="en-US" sz="6000" b="1" dirty="0">
              <a:solidFill>
                <a:srgbClr val="FF0000"/>
              </a:solidFill>
              <a:latin typeface="UD デジタル 教科書体 NP" panose="02020400000000000000" pitchFamily="18" charset="-128"/>
              <a:ea typeface="UD デジタル 教科書体 NP" panose="02020400000000000000" pitchFamily="18" charset="-128"/>
            </a:endParaRPr>
          </a:p>
        </p:txBody>
      </p:sp>
      <p:sp>
        <p:nvSpPr>
          <p:cNvPr id="5" name="テキスト ボックス 4">
            <a:extLst>
              <a:ext uri="{FF2B5EF4-FFF2-40B4-BE49-F238E27FC236}">
                <a16:creationId xmlns:a16="http://schemas.microsoft.com/office/drawing/2014/main" id="{FBE005DD-DEA0-440B-8D32-33874EA19376}"/>
              </a:ext>
            </a:extLst>
          </p:cNvPr>
          <p:cNvSpPr txBox="1"/>
          <p:nvPr/>
        </p:nvSpPr>
        <p:spPr>
          <a:xfrm>
            <a:off x="2568303" y="1747149"/>
            <a:ext cx="7912802" cy="1200329"/>
          </a:xfrm>
          <a:prstGeom prst="rect">
            <a:avLst/>
          </a:prstGeom>
          <a:noFill/>
        </p:spPr>
        <p:txBody>
          <a:bodyPr wrap="square">
            <a:spAutoFit/>
          </a:bodyPr>
          <a:lstStyle/>
          <a:p>
            <a:r>
              <a:rPr lang="ja-JP" altLang="en-US" sz="3600" dirty="0">
                <a:solidFill>
                  <a:schemeClr val="bg1"/>
                </a:solidFill>
                <a:latin typeface="UD デジタル 教科書体 NP" panose="02020400000000000000" pitchFamily="18" charset="-128"/>
                <a:ea typeface="UD デジタル 教科書体 NP" panose="02020400000000000000" pitchFamily="18" charset="-128"/>
              </a:rPr>
              <a:t>睡眠不足が心身に与える悪影響は、</a:t>
            </a:r>
            <a:endParaRPr lang="en-US" altLang="ja-JP" sz="3600" dirty="0">
              <a:solidFill>
                <a:schemeClr val="bg1"/>
              </a:solidFill>
              <a:latin typeface="UD デジタル 教科書体 NP" panose="02020400000000000000" pitchFamily="18" charset="-128"/>
              <a:ea typeface="UD デジタル 教科書体 NP" panose="02020400000000000000" pitchFamily="18" charset="-128"/>
            </a:endParaRPr>
          </a:p>
          <a:p>
            <a:r>
              <a:rPr lang="ja-JP" altLang="en-US" sz="3600" dirty="0">
                <a:solidFill>
                  <a:schemeClr val="bg1"/>
                </a:solidFill>
                <a:latin typeface="UD デジタル 教科書体 NP" panose="02020400000000000000" pitchFamily="18" charset="-128"/>
                <a:ea typeface="UD デジタル 教科書体 NP" panose="02020400000000000000" pitchFamily="18" charset="-128"/>
              </a:rPr>
              <a:t>単なる「疲れ」では済まされません。</a:t>
            </a:r>
            <a:endParaRPr lang="en-US" altLang="ja-JP" sz="3600" dirty="0">
              <a:solidFill>
                <a:schemeClr val="bg1"/>
              </a:solidFill>
              <a:latin typeface="UD デジタル 教科書体 NP" panose="02020400000000000000" pitchFamily="18" charset="-128"/>
              <a:ea typeface="UD デジタル 教科書体 NP" panose="02020400000000000000" pitchFamily="18" charset="-128"/>
            </a:endParaRPr>
          </a:p>
        </p:txBody>
      </p:sp>
      <p:pic>
        <p:nvPicPr>
          <p:cNvPr id="8194" name="Picture 2" descr="レム睡眠のイラスト | かわいいフリー素材集 いらすとや">
            <a:extLst>
              <a:ext uri="{FF2B5EF4-FFF2-40B4-BE49-F238E27FC236}">
                <a16:creationId xmlns:a16="http://schemas.microsoft.com/office/drawing/2014/main" id="{39ACFDB9-C877-C1D2-4CB0-A3B08E4DA2A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29897" y="3156856"/>
            <a:ext cx="3559629" cy="355962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B18B6835-D6A8-4B69-E52C-1F7B5846F553}"/>
              </a:ext>
            </a:extLst>
          </p:cNvPr>
          <p:cNvSpPr txBox="1"/>
          <p:nvPr/>
        </p:nvSpPr>
        <p:spPr>
          <a:xfrm>
            <a:off x="473891" y="3429000"/>
            <a:ext cx="8524240" cy="2923877"/>
          </a:xfrm>
          <a:prstGeom prst="rect">
            <a:avLst/>
          </a:prstGeom>
          <a:noFill/>
        </p:spPr>
        <p:txBody>
          <a:bodyPr wrap="square">
            <a:spAutoFit/>
          </a:bodyPr>
          <a:lstStyle/>
          <a:p>
            <a:r>
              <a:rPr lang="ja-JP" altLang="en-US" sz="3200" dirty="0">
                <a:solidFill>
                  <a:schemeClr val="bg1"/>
                </a:solidFill>
                <a:latin typeface="UD デジタル 教科書体 NP" panose="02020400000000000000" pitchFamily="18" charset="-128"/>
                <a:ea typeface="UD デジタル 教科書体 NP" panose="02020400000000000000" pitchFamily="18" charset="-128"/>
              </a:rPr>
              <a:t>最新の研究では、</a:t>
            </a:r>
            <a:endParaRPr lang="en-US" altLang="ja-JP" sz="3200" dirty="0">
              <a:solidFill>
                <a:schemeClr val="bg1"/>
              </a:solidFill>
              <a:latin typeface="UD デジタル 教科書体 NP" panose="02020400000000000000" pitchFamily="18" charset="-128"/>
              <a:ea typeface="UD デジタル 教科書体 NP" panose="02020400000000000000" pitchFamily="18" charset="-128"/>
            </a:endParaRPr>
          </a:p>
          <a:p>
            <a:pPr algn="ctr"/>
            <a:r>
              <a:rPr lang="ja-JP" altLang="en-US" sz="3200" b="1" dirty="0">
                <a:solidFill>
                  <a:schemeClr val="bg1"/>
                </a:solidFill>
                <a:latin typeface="UD デジタル 教科書体 NP" panose="02020400000000000000" pitchFamily="18" charset="-128"/>
                <a:ea typeface="UD デジタル 教科書体 NP" panose="02020400000000000000" pitchFamily="18" charset="-128"/>
              </a:rPr>
              <a:t>脳</a:t>
            </a:r>
            <a:r>
              <a:rPr lang="ja-JP" altLang="en-US" sz="3200" dirty="0">
                <a:solidFill>
                  <a:schemeClr val="bg1"/>
                </a:solidFill>
                <a:latin typeface="UD デジタル 教科書体 NP" panose="02020400000000000000" pitchFamily="18" charset="-128"/>
                <a:ea typeface="UD デジタル 教科書体 NP" panose="02020400000000000000" pitchFamily="18" charset="-128"/>
              </a:rPr>
              <a:t>・</a:t>
            </a:r>
            <a:r>
              <a:rPr lang="ja-JP" altLang="en-US" sz="3200" b="1" dirty="0">
                <a:solidFill>
                  <a:schemeClr val="bg1"/>
                </a:solidFill>
                <a:latin typeface="UD デジタル 教科書体 NP" panose="02020400000000000000" pitchFamily="18" charset="-128"/>
                <a:ea typeface="UD デジタル 教科書体 NP" panose="02020400000000000000" pitchFamily="18" charset="-128"/>
              </a:rPr>
              <a:t>ホルモン</a:t>
            </a:r>
            <a:r>
              <a:rPr lang="ja-JP" altLang="en-US" sz="3200" dirty="0">
                <a:solidFill>
                  <a:schemeClr val="bg1"/>
                </a:solidFill>
                <a:latin typeface="UD デジタル 教科書体 NP" panose="02020400000000000000" pitchFamily="18" charset="-128"/>
                <a:ea typeface="UD デジタル 教科書体 NP" panose="02020400000000000000" pitchFamily="18" charset="-128"/>
              </a:rPr>
              <a:t>・</a:t>
            </a:r>
            <a:r>
              <a:rPr lang="ja-JP" altLang="en-US" sz="3200" b="1" dirty="0">
                <a:solidFill>
                  <a:schemeClr val="bg1"/>
                </a:solidFill>
                <a:latin typeface="UD デジタル 教科書体 NP" panose="02020400000000000000" pitchFamily="18" charset="-128"/>
                <a:ea typeface="UD デジタル 教科書体 NP" panose="02020400000000000000" pitchFamily="18" charset="-128"/>
              </a:rPr>
              <a:t>自律神経 </a:t>
            </a:r>
            <a:r>
              <a:rPr lang="en-US" altLang="ja-JP" sz="3200" dirty="0">
                <a:solidFill>
                  <a:schemeClr val="bg1"/>
                </a:solidFill>
                <a:latin typeface="UD デジタル 教科書体 NP" panose="02020400000000000000" pitchFamily="18" charset="-128"/>
                <a:ea typeface="UD デジタル 教科書体 NP" panose="02020400000000000000" pitchFamily="18" charset="-128"/>
              </a:rPr>
              <a:t>=</a:t>
            </a:r>
            <a:r>
              <a:rPr lang="ja-JP" altLang="en-US" sz="3200" dirty="0">
                <a:solidFill>
                  <a:schemeClr val="bg1"/>
                </a:solidFill>
                <a:latin typeface="UD デジタル 教科書体 NP" panose="02020400000000000000" pitchFamily="18" charset="-128"/>
                <a:ea typeface="UD デジタル 教科書体 NP" panose="02020400000000000000" pitchFamily="18" charset="-128"/>
              </a:rPr>
              <a:t>（精神的）</a:t>
            </a:r>
            <a:endParaRPr lang="en-US" altLang="ja-JP" sz="3200" dirty="0">
              <a:solidFill>
                <a:schemeClr val="bg1"/>
              </a:solidFill>
              <a:latin typeface="UD デジタル 教科書体 NP" panose="02020400000000000000" pitchFamily="18" charset="-128"/>
              <a:ea typeface="UD デジタル 教科書体 NP" panose="02020400000000000000" pitchFamily="18" charset="-128"/>
            </a:endParaRPr>
          </a:p>
          <a:p>
            <a:pPr algn="ctr"/>
            <a:r>
              <a:rPr lang="ja-JP" altLang="en-US" sz="3200" dirty="0">
                <a:solidFill>
                  <a:schemeClr val="bg1"/>
                </a:solidFill>
                <a:latin typeface="UD デジタル 教科書体 NP" panose="02020400000000000000" pitchFamily="18" charset="-128"/>
                <a:ea typeface="UD デジタル 教科書体 NP" panose="02020400000000000000" pitchFamily="18" charset="-128"/>
              </a:rPr>
              <a:t>への影響が明確に示されています。</a:t>
            </a:r>
            <a:endParaRPr lang="en-US" altLang="ja-JP" sz="3200" dirty="0">
              <a:solidFill>
                <a:schemeClr val="bg1"/>
              </a:solidFill>
              <a:latin typeface="UD デジタル 教科書体 NP" panose="02020400000000000000" pitchFamily="18" charset="-128"/>
              <a:ea typeface="UD デジタル 教科書体 NP" panose="02020400000000000000" pitchFamily="18" charset="-128"/>
            </a:endParaRPr>
          </a:p>
          <a:p>
            <a:pPr algn="ctr"/>
            <a:endParaRPr lang="ja-JP" altLang="en-US" sz="3200" dirty="0">
              <a:solidFill>
                <a:schemeClr val="bg1"/>
              </a:solidFill>
              <a:latin typeface="UD デジタル 教科書体 NP" panose="02020400000000000000" pitchFamily="18" charset="-128"/>
              <a:ea typeface="UD デジタル 教科書体 NP" panose="02020400000000000000" pitchFamily="18" charset="-128"/>
            </a:endParaRPr>
          </a:p>
          <a:p>
            <a:r>
              <a:rPr lang="ja-JP" altLang="en-US" sz="2800" dirty="0">
                <a:solidFill>
                  <a:schemeClr val="bg1"/>
                </a:solidFill>
                <a:latin typeface="UD デジタル 教科書体 NP" panose="02020400000000000000" pitchFamily="18" charset="-128"/>
                <a:ea typeface="UD デジタル 教科書体 NP" panose="02020400000000000000" pitchFamily="18" charset="-128"/>
              </a:rPr>
              <a:t>そしてそれらを介した</a:t>
            </a:r>
            <a:endParaRPr lang="en-US" altLang="ja-JP" sz="2800" dirty="0">
              <a:solidFill>
                <a:schemeClr val="bg1"/>
              </a:solidFill>
              <a:latin typeface="UD デジタル 教科書体 NP" panose="02020400000000000000" pitchFamily="18" charset="-128"/>
              <a:ea typeface="UD デジタル 教科書体 NP" panose="02020400000000000000" pitchFamily="18" charset="-128"/>
            </a:endParaRPr>
          </a:p>
          <a:p>
            <a:pPr algn="ctr"/>
            <a:r>
              <a:rPr lang="ja-JP" altLang="en-US" sz="2800" dirty="0">
                <a:solidFill>
                  <a:schemeClr val="bg1"/>
                </a:solidFill>
                <a:latin typeface="UD デジタル 教科書体 NP" panose="02020400000000000000" pitchFamily="18" charset="-128"/>
                <a:ea typeface="UD デジタル 教科書体 NP" panose="02020400000000000000" pitchFamily="18" charset="-128"/>
              </a:rPr>
              <a:t>循環器・代謝・免疫系（身体的）にも影響</a:t>
            </a:r>
          </a:p>
        </p:txBody>
      </p:sp>
      <p:sp>
        <p:nvSpPr>
          <p:cNvPr id="3" name="テキスト ボックス 2">
            <a:extLst>
              <a:ext uri="{FF2B5EF4-FFF2-40B4-BE49-F238E27FC236}">
                <a16:creationId xmlns:a16="http://schemas.microsoft.com/office/drawing/2014/main" id="{01789B82-6B28-E748-EE0F-28C8400B7D32}"/>
              </a:ext>
            </a:extLst>
          </p:cNvPr>
          <p:cNvSpPr txBox="1"/>
          <p:nvPr/>
        </p:nvSpPr>
        <p:spPr>
          <a:xfrm>
            <a:off x="243840" y="105512"/>
            <a:ext cx="5405120" cy="923330"/>
          </a:xfrm>
          <a:prstGeom prst="rect">
            <a:avLst/>
          </a:prstGeom>
          <a:noFill/>
        </p:spPr>
        <p:txBody>
          <a:bodyPr wrap="square" rtlCol="0">
            <a:spAutoFit/>
          </a:bodyPr>
          <a:lstStyle/>
          <a:p>
            <a:r>
              <a:rPr lang="ja-JP" altLang="en-US" sz="5400" dirty="0">
                <a:solidFill>
                  <a:schemeClr val="bg1"/>
                </a:solidFill>
                <a:latin typeface="UD デジタル 教科書体 NP" panose="02020400000000000000" pitchFamily="18" charset="-128"/>
                <a:ea typeface="UD デジタル 教科書体 NP" panose="02020400000000000000" pitchFamily="18" charset="-128"/>
              </a:rPr>
              <a:t>睡眠不足</a:t>
            </a:r>
            <a:endParaRPr kumimoji="1" lang="ja-JP" altLang="en-US" sz="5400" dirty="0"/>
          </a:p>
        </p:txBody>
      </p:sp>
    </p:spTree>
    <p:extLst>
      <p:ext uri="{BB962C8B-B14F-4D97-AF65-F5344CB8AC3E}">
        <p14:creationId xmlns:p14="http://schemas.microsoft.com/office/powerpoint/2010/main" val="1251846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6A7974-7F33-4E8E-69D1-9CE2C8B2E522}"/>
              </a:ext>
            </a:extLst>
          </p:cNvPr>
          <p:cNvSpPr>
            <a:spLocks noGrp="1"/>
          </p:cNvSpPr>
          <p:nvPr>
            <p:ph type="title"/>
          </p:nvPr>
        </p:nvSpPr>
        <p:spPr>
          <a:xfrm>
            <a:off x="838200" y="730606"/>
            <a:ext cx="10515600" cy="2324287"/>
          </a:xfrm>
        </p:spPr>
        <p:txBody>
          <a:bodyPr>
            <a:noAutofit/>
          </a:bodyPr>
          <a:lstStyle/>
          <a:p>
            <a:pPr algn="ctr"/>
            <a:r>
              <a:rPr lang="ja-JP" altLang="en-US" sz="7200" b="1" i="0" dirty="0">
                <a:solidFill>
                  <a:srgbClr val="FF0000"/>
                </a:solidFill>
                <a:effectLst/>
                <a:latin typeface="UD デジタル 教科書体 NP" panose="02020400000000000000" pitchFamily="18" charset="-128"/>
                <a:ea typeface="UD デジタル 教科書体 NP" panose="02020400000000000000" pitchFamily="18" charset="-128"/>
              </a:rPr>
              <a:t>心への影響</a:t>
            </a:r>
            <a:br>
              <a:rPr lang="en-US" altLang="ja-JP" sz="4800" b="1" i="0" dirty="0">
                <a:solidFill>
                  <a:srgbClr val="FF0000"/>
                </a:solidFill>
                <a:effectLst/>
                <a:latin typeface="UD デジタル 教科書体 NP" panose="02020400000000000000" pitchFamily="18" charset="-128"/>
                <a:ea typeface="UD デジタル 教科書体 NP" panose="02020400000000000000" pitchFamily="18" charset="-128"/>
              </a:rPr>
            </a:br>
            <a:r>
              <a:rPr lang="ja-JP" altLang="en-US" sz="4800" b="1" i="0" dirty="0">
                <a:solidFill>
                  <a:srgbClr val="FF0000"/>
                </a:solidFill>
                <a:effectLst/>
                <a:latin typeface="UD デジタル 教科書体 NP" panose="02020400000000000000" pitchFamily="18" charset="-128"/>
                <a:ea typeface="UD デジタル 教科書体 NP" panose="02020400000000000000" pitchFamily="18" charset="-128"/>
              </a:rPr>
              <a:t>（精神状態、ストレス）</a:t>
            </a:r>
            <a:endParaRPr kumimoji="1" lang="ja-JP" altLang="en-US" sz="4800" dirty="0">
              <a:solidFill>
                <a:srgbClr val="FF0000"/>
              </a:solidFill>
              <a:latin typeface="UD デジタル 教科書体 NP" panose="02020400000000000000" pitchFamily="18" charset="-128"/>
              <a:ea typeface="UD デジタル 教科書体 NP" panose="02020400000000000000" pitchFamily="18" charset="-128"/>
            </a:endParaRPr>
          </a:p>
        </p:txBody>
      </p:sp>
      <p:sp>
        <p:nvSpPr>
          <p:cNvPr id="4" name="テキスト ボックス 3">
            <a:extLst>
              <a:ext uri="{FF2B5EF4-FFF2-40B4-BE49-F238E27FC236}">
                <a16:creationId xmlns:a16="http://schemas.microsoft.com/office/drawing/2014/main" id="{ABE6AFCD-CEBC-C4F8-5ADF-7B759EF14D1A}"/>
              </a:ext>
            </a:extLst>
          </p:cNvPr>
          <p:cNvSpPr txBox="1"/>
          <p:nvPr/>
        </p:nvSpPr>
        <p:spPr>
          <a:xfrm>
            <a:off x="268941" y="268941"/>
            <a:ext cx="3055172" cy="923330"/>
          </a:xfrm>
          <a:prstGeom prst="rect">
            <a:avLst/>
          </a:prstGeom>
          <a:noFill/>
        </p:spPr>
        <p:txBody>
          <a:bodyPr wrap="square" rtlCol="0">
            <a:spAutoFit/>
          </a:bodyPr>
          <a:lstStyle/>
          <a:p>
            <a:r>
              <a:rPr kumimoji="1" lang="ja-JP" altLang="en-US" sz="5400" dirty="0">
                <a:solidFill>
                  <a:schemeClr val="bg1"/>
                </a:solidFill>
                <a:latin typeface="UD デジタル 教科書体 NP" panose="02020400000000000000" pitchFamily="18" charset="-128"/>
                <a:ea typeface="UD デジタル 教科書体 NP" panose="02020400000000000000" pitchFamily="18" charset="-128"/>
              </a:rPr>
              <a:t>睡眠不足</a:t>
            </a:r>
          </a:p>
        </p:txBody>
      </p:sp>
      <p:sp>
        <p:nvSpPr>
          <p:cNvPr id="6" name="コンテンツ プレースホルダー 2">
            <a:extLst>
              <a:ext uri="{FF2B5EF4-FFF2-40B4-BE49-F238E27FC236}">
                <a16:creationId xmlns:a16="http://schemas.microsoft.com/office/drawing/2014/main" id="{82CD1F84-2BCC-75CE-92DC-5DE0E5D4BDEA}"/>
              </a:ext>
            </a:extLst>
          </p:cNvPr>
          <p:cNvSpPr txBox="1">
            <a:spLocks/>
          </p:cNvSpPr>
          <p:nvPr/>
        </p:nvSpPr>
        <p:spPr>
          <a:xfrm>
            <a:off x="838200" y="3177482"/>
            <a:ext cx="10515600" cy="3057245"/>
          </a:xfrm>
          <a:prstGeom prst="rect">
            <a:avLst/>
          </a:prstGeom>
        </p:spPr>
        <p:txBody>
          <a:bodyPr vert="horz" lIns="91440" tIns="45720" rIns="91440" bIns="45720" rtlCol="0" anchor="ctr">
            <a:normAutofit fontScale="92500"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indent="0">
              <a:buNone/>
            </a:pPr>
            <a:r>
              <a:rPr lang="ja-JP" altLang="en-US" sz="6000" b="1" dirty="0">
                <a:solidFill>
                  <a:srgbClr val="333333"/>
                </a:solidFill>
                <a:latin typeface="UD デジタル 教科書体 NP" panose="02020400000000000000" pitchFamily="18" charset="-128"/>
                <a:ea typeface="UD デジタル 教科書体 NP" panose="02020400000000000000" pitchFamily="18" charset="-128"/>
              </a:rPr>
              <a:t>・イライラしやすくなる</a:t>
            </a:r>
            <a:endParaRPr lang="en-US" altLang="ja-JP" sz="6000" b="1" dirty="0">
              <a:solidFill>
                <a:srgbClr val="333333"/>
              </a:solidFill>
              <a:latin typeface="UD デジタル 教科書体 NP" panose="02020400000000000000" pitchFamily="18" charset="-128"/>
              <a:ea typeface="UD デジタル 教科書体 NP" panose="02020400000000000000" pitchFamily="18" charset="-128"/>
            </a:endParaRPr>
          </a:p>
          <a:p>
            <a:pPr marL="0" indent="0">
              <a:buNone/>
            </a:pPr>
            <a:r>
              <a:rPr lang="ja-JP" altLang="en-US" sz="6000" b="1" dirty="0">
                <a:solidFill>
                  <a:srgbClr val="333333"/>
                </a:solidFill>
                <a:latin typeface="UD デジタル 教科書体 NP" panose="02020400000000000000" pitchFamily="18" charset="-128"/>
                <a:ea typeface="UD デジタル 教科書体 NP" panose="02020400000000000000" pitchFamily="18" charset="-128"/>
              </a:rPr>
              <a:t>・気分の落ち込み</a:t>
            </a:r>
            <a:endParaRPr lang="en-US" altLang="ja-JP" sz="6000" b="1" dirty="0">
              <a:solidFill>
                <a:srgbClr val="333333"/>
              </a:solidFill>
              <a:latin typeface="UD デジタル 教科書体 NP" panose="02020400000000000000" pitchFamily="18" charset="-128"/>
              <a:ea typeface="UD デジタル 教科書体 NP" panose="02020400000000000000" pitchFamily="18" charset="-128"/>
            </a:endParaRPr>
          </a:p>
          <a:p>
            <a:pPr marL="0" indent="0">
              <a:buNone/>
            </a:pPr>
            <a:r>
              <a:rPr lang="ja-JP" altLang="en-US" sz="6000" b="1" dirty="0">
                <a:solidFill>
                  <a:srgbClr val="333333"/>
                </a:solidFill>
                <a:latin typeface="UD デジタル 教科書体 NP" panose="02020400000000000000" pitchFamily="18" charset="-128"/>
                <a:ea typeface="UD デジタル 教科書体 NP" panose="02020400000000000000" pitchFamily="18" charset="-128"/>
              </a:rPr>
              <a:t>・不安・ストレスへの耐性低下</a:t>
            </a:r>
            <a:endParaRPr lang="ja-JP" altLang="en-US" sz="6000" dirty="0">
              <a:latin typeface="UD デジタル 教科書体 NP" panose="02020400000000000000" pitchFamily="18" charset="-128"/>
              <a:ea typeface="UD デジタル 教科書体 NP" panose="02020400000000000000" pitchFamily="18" charset="-128"/>
            </a:endParaRPr>
          </a:p>
        </p:txBody>
      </p:sp>
    </p:spTree>
    <p:extLst>
      <p:ext uri="{BB962C8B-B14F-4D97-AF65-F5344CB8AC3E}">
        <p14:creationId xmlns:p14="http://schemas.microsoft.com/office/powerpoint/2010/main" val="1216519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楕円 59">
            <a:extLst>
              <a:ext uri="{FF2B5EF4-FFF2-40B4-BE49-F238E27FC236}">
                <a16:creationId xmlns:a16="http://schemas.microsoft.com/office/drawing/2014/main" id="{D5C0E078-633F-7F2A-B0EF-64B0B0ECD66D}"/>
              </a:ext>
            </a:extLst>
          </p:cNvPr>
          <p:cNvSpPr/>
          <p:nvPr/>
        </p:nvSpPr>
        <p:spPr>
          <a:xfrm>
            <a:off x="1670653" y="893785"/>
            <a:ext cx="8897815" cy="5216770"/>
          </a:xfrm>
          <a:prstGeom prst="ellipse">
            <a:avLst/>
          </a:prstGeom>
          <a:noFill/>
          <a:ln w="104775">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立ち寝用仮眠ボックス - のんきのオモロいこと">
            <a:extLst>
              <a:ext uri="{FF2B5EF4-FFF2-40B4-BE49-F238E27FC236}">
                <a16:creationId xmlns:a16="http://schemas.microsoft.com/office/drawing/2014/main" id="{B7B6032F-D3B5-4F83-FA87-62CFB07EE6F4}"/>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017558" y="166633"/>
            <a:ext cx="1586676" cy="1393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第402号 子どもの5月病？ ～ チャイルドカウンセラー中村が語る発達凸凹な子育て（82）～ | | 親子DE発達凸凹86(はる) 発達障害 ...">
            <a:extLst>
              <a:ext uri="{FF2B5EF4-FFF2-40B4-BE49-F238E27FC236}">
                <a16:creationId xmlns:a16="http://schemas.microsoft.com/office/drawing/2014/main" id="{55A318B9-5E2F-7192-96FD-5512F596DB4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878892"/>
            <a:ext cx="2299921" cy="188004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3C53ECB2-EF59-CFCB-9E8F-82455C2EBA18}"/>
              </a:ext>
            </a:extLst>
          </p:cNvPr>
          <p:cNvSpPr txBox="1"/>
          <p:nvPr/>
        </p:nvSpPr>
        <p:spPr>
          <a:xfrm>
            <a:off x="262128" y="223427"/>
            <a:ext cx="1934308" cy="584775"/>
          </a:xfrm>
          <a:prstGeom prst="rect">
            <a:avLst/>
          </a:prstGeom>
          <a:solidFill>
            <a:schemeClr val="bg1">
              <a:lumMod val="50000"/>
              <a:alpha val="59000"/>
            </a:schemeClr>
          </a:solidFill>
          <a:ln w="73025" cmpd="dbl">
            <a:solidFill>
              <a:schemeClr val="accent1">
                <a:shade val="15000"/>
              </a:schemeClr>
            </a:solidFill>
          </a:ln>
        </p:spPr>
        <p:txBody>
          <a:bodyPr wrap="square" rtlCol="0">
            <a:spAutoFit/>
          </a:bodyPr>
          <a:lstStyle/>
          <a:p>
            <a:pPr algn="ctr"/>
            <a:r>
              <a:rPr kumimoji="1" lang="ja-JP" altLang="en-US" sz="3200" dirty="0">
                <a:latin typeface="UD デジタル 教科書体 NP" panose="02020400000000000000" pitchFamily="18" charset="-128"/>
                <a:ea typeface="UD デジタル 教科書体 NP" panose="02020400000000000000" pitchFamily="18" charset="-128"/>
              </a:rPr>
              <a:t>睡眠不足</a:t>
            </a:r>
          </a:p>
        </p:txBody>
      </p:sp>
      <p:sp>
        <p:nvSpPr>
          <p:cNvPr id="8" name="テキスト ボックス 7">
            <a:extLst>
              <a:ext uri="{FF2B5EF4-FFF2-40B4-BE49-F238E27FC236}">
                <a16:creationId xmlns:a16="http://schemas.microsoft.com/office/drawing/2014/main" id="{1DB83534-63E3-5C9B-D221-4808DDDF649A}"/>
              </a:ext>
            </a:extLst>
          </p:cNvPr>
          <p:cNvSpPr txBox="1"/>
          <p:nvPr/>
        </p:nvSpPr>
        <p:spPr>
          <a:xfrm>
            <a:off x="7919856" y="1297972"/>
            <a:ext cx="2299920" cy="1015663"/>
          </a:xfrm>
          <a:prstGeom prst="rect">
            <a:avLst/>
          </a:prstGeom>
          <a:solidFill>
            <a:schemeClr val="accent2">
              <a:lumMod val="60000"/>
              <a:lumOff val="40000"/>
              <a:alpha val="40000"/>
            </a:schemeClr>
          </a:solidFill>
          <a:ln w="31750">
            <a:solidFill>
              <a:srgbClr val="FF0000"/>
            </a:solidFill>
          </a:ln>
        </p:spPr>
        <p:txBody>
          <a:bodyPr wrap="square">
            <a:spAutoFit/>
          </a:bodyPr>
          <a:lstStyle/>
          <a:p>
            <a:pPr algn="ctr"/>
            <a:r>
              <a:rPr lang="ja-JP" altLang="en-US" sz="2400" b="1" dirty="0">
                <a:solidFill>
                  <a:srgbClr val="FF0000"/>
                </a:solidFill>
                <a:latin typeface="UD デジタル 教科書体 NP" panose="02020400000000000000" pitchFamily="18" charset="-128"/>
                <a:ea typeface="UD デジタル 教科書体 NP" panose="02020400000000000000" pitchFamily="18" charset="-128"/>
              </a:rPr>
              <a:t>扁桃体</a:t>
            </a:r>
            <a:endParaRPr lang="en-US" altLang="ja-JP" sz="2400" b="1" dirty="0">
              <a:solidFill>
                <a:srgbClr val="FF0000"/>
              </a:solidFill>
              <a:latin typeface="UD デジタル 教科書体 NP" panose="02020400000000000000" pitchFamily="18" charset="-128"/>
              <a:ea typeface="UD デジタル 教科書体 NP" panose="02020400000000000000" pitchFamily="18" charset="-128"/>
            </a:endParaRPr>
          </a:p>
          <a:p>
            <a:pPr algn="ctr"/>
            <a:r>
              <a:rPr lang="ja-JP" altLang="en-US" dirty="0">
                <a:solidFill>
                  <a:schemeClr val="bg1"/>
                </a:solidFill>
                <a:latin typeface="UD デジタル 教科書体 NP" panose="02020400000000000000" pitchFamily="18" charset="-128"/>
                <a:ea typeface="UD デジタル 教科書体 NP" panose="02020400000000000000" pitchFamily="18" charset="-128"/>
              </a:rPr>
              <a:t>の</a:t>
            </a:r>
            <a:r>
              <a:rPr lang="ja-JP" altLang="en-US" b="1" dirty="0">
                <a:solidFill>
                  <a:schemeClr val="bg1"/>
                </a:solidFill>
                <a:latin typeface="UD デジタル 教科書体 NP" panose="02020400000000000000" pitchFamily="18" charset="-128"/>
                <a:ea typeface="UD デジタル 教科書体 NP" panose="02020400000000000000" pitchFamily="18" charset="-128"/>
              </a:rPr>
              <a:t>過剰反応</a:t>
            </a:r>
            <a:endParaRPr lang="en-US" altLang="ja-JP" b="1" dirty="0">
              <a:solidFill>
                <a:schemeClr val="bg1"/>
              </a:solidFill>
              <a:latin typeface="UD デジタル 教科書体 NP" panose="02020400000000000000" pitchFamily="18" charset="-128"/>
              <a:ea typeface="UD デジタル 教科書体 NP" panose="02020400000000000000" pitchFamily="18" charset="-128"/>
            </a:endParaRPr>
          </a:p>
          <a:p>
            <a:pPr algn="ctr"/>
            <a:r>
              <a:rPr lang="ja-JP" altLang="en-US" dirty="0">
                <a:solidFill>
                  <a:schemeClr val="bg1"/>
                </a:solidFill>
                <a:latin typeface="UD デジタル 教科書体 NP" panose="02020400000000000000" pitchFamily="18" charset="-128"/>
                <a:ea typeface="UD デジタル 教科書体 NP" panose="02020400000000000000" pitchFamily="18" charset="-128"/>
              </a:rPr>
              <a:t>危険・恐怖センサー</a:t>
            </a:r>
            <a:endParaRPr lang="en-US" altLang="ja-JP" dirty="0">
              <a:solidFill>
                <a:schemeClr val="bg1"/>
              </a:solidFill>
              <a:latin typeface="UD デジタル 教科書体 NP" panose="02020400000000000000" pitchFamily="18" charset="-128"/>
              <a:ea typeface="UD デジタル 教科書体 NP" panose="02020400000000000000" pitchFamily="18" charset="-128"/>
            </a:endParaRPr>
          </a:p>
        </p:txBody>
      </p:sp>
      <p:sp>
        <p:nvSpPr>
          <p:cNvPr id="3" name="テキスト ボックス 2">
            <a:extLst>
              <a:ext uri="{FF2B5EF4-FFF2-40B4-BE49-F238E27FC236}">
                <a16:creationId xmlns:a16="http://schemas.microsoft.com/office/drawing/2014/main" id="{D2D0D7AD-6A47-948C-C8E7-E00C8C2CD0E9}"/>
              </a:ext>
            </a:extLst>
          </p:cNvPr>
          <p:cNvSpPr txBox="1"/>
          <p:nvPr/>
        </p:nvSpPr>
        <p:spPr>
          <a:xfrm>
            <a:off x="9507889" y="2498049"/>
            <a:ext cx="2443036" cy="369332"/>
          </a:xfrm>
          <a:prstGeom prst="rect">
            <a:avLst/>
          </a:prstGeom>
          <a:noFill/>
          <a:ln w="31750">
            <a:noFill/>
          </a:ln>
        </p:spPr>
        <p:txBody>
          <a:bodyPr wrap="square">
            <a:spAutoFit/>
          </a:bodyPr>
          <a:lstStyle/>
          <a:p>
            <a:pPr algn="ctr"/>
            <a:r>
              <a:rPr lang="ja-JP" altLang="en-US" dirty="0">
                <a:solidFill>
                  <a:schemeClr val="bg1"/>
                </a:solidFill>
                <a:latin typeface="UD デジタル 教科書体 NP" panose="02020400000000000000" pitchFamily="18" charset="-128"/>
                <a:ea typeface="UD デジタル 教科書体 NP" panose="02020400000000000000" pitchFamily="18" charset="-128"/>
              </a:rPr>
              <a:t>感情の制御不能</a:t>
            </a:r>
            <a:endParaRPr lang="en-US" altLang="ja-JP" dirty="0">
              <a:solidFill>
                <a:schemeClr val="bg1"/>
              </a:solidFill>
              <a:latin typeface="UD デジタル 教科書体 NP" panose="02020400000000000000" pitchFamily="18" charset="-128"/>
              <a:ea typeface="UD デジタル 教科書体 NP" panose="02020400000000000000" pitchFamily="18" charset="-128"/>
            </a:endParaRPr>
          </a:p>
        </p:txBody>
      </p:sp>
      <p:sp>
        <p:nvSpPr>
          <p:cNvPr id="7" name="テキスト ボックス 6">
            <a:extLst>
              <a:ext uri="{FF2B5EF4-FFF2-40B4-BE49-F238E27FC236}">
                <a16:creationId xmlns:a16="http://schemas.microsoft.com/office/drawing/2014/main" id="{D539A65D-36C6-1155-B49D-B7AD1D3CB092}"/>
              </a:ext>
            </a:extLst>
          </p:cNvPr>
          <p:cNvSpPr txBox="1"/>
          <p:nvPr/>
        </p:nvSpPr>
        <p:spPr>
          <a:xfrm>
            <a:off x="200263" y="2829164"/>
            <a:ext cx="1643186" cy="369332"/>
          </a:xfrm>
          <a:prstGeom prst="rect">
            <a:avLst/>
          </a:prstGeom>
          <a:noFill/>
        </p:spPr>
        <p:txBody>
          <a:bodyPr wrap="square" rtlCol="0">
            <a:spAutoFit/>
          </a:bodyPr>
          <a:lstStyle/>
          <a:p>
            <a:r>
              <a:rPr kumimoji="1" lang="ja-JP" altLang="en-US" b="1" dirty="0">
                <a:solidFill>
                  <a:schemeClr val="bg1"/>
                </a:solidFill>
                <a:latin typeface="UD デジタル 教科書体 NP" panose="02020400000000000000" pitchFamily="18" charset="-128"/>
                <a:ea typeface="UD デジタル 教科書体 NP" panose="02020400000000000000" pitchFamily="18" charset="-128"/>
              </a:rPr>
              <a:t>脳が休めない</a:t>
            </a:r>
          </a:p>
        </p:txBody>
      </p:sp>
      <p:sp>
        <p:nvSpPr>
          <p:cNvPr id="10" name="楕円 9">
            <a:extLst>
              <a:ext uri="{FF2B5EF4-FFF2-40B4-BE49-F238E27FC236}">
                <a16:creationId xmlns:a16="http://schemas.microsoft.com/office/drawing/2014/main" id="{D705E435-46A4-C7FC-3AE4-0ECC5ED91AA6}"/>
              </a:ext>
            </a:extLst>
          </p:cNvPr>
          <p:cNvSpPr/>
          <p:nvPr/>
        </p:nvSpPr>
        <p:spPr>
          <a:xfrm>
            <a:off x="143386" y="2752150"/>
            <a:ext cx="1676630" cy="489842"/>
          </a:xfrm>
          <a:prstGeom prst="ellipse">
            <a:avLst/>
          </a:prstGeom>
          <a:noFill/>
          <a:ln w="41275">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7C06E8B3-2333-6E7D-75F9-10C49AC00CFC}"/>
              </a:ext>
            </a:extLst>
          </p:cNvPr>
          <p:cNvSpPr/>
          <p:nvPr/>
        </p:nvSpPr>
        <p:spPr>
          <a:xfrm>
            <a:off x="4221876" y="1221229"/>
            <a:ext cx="851771" cy="499738"/>
          </a:xfrm>
          <a:prstGeom prst="rightArrow">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35B762B8-4876-CF7C-FFB0-A0D6FB30C32A}"/>
              </a:ext>
            </a:extLst>
          </p:cNvPr>
          <p:cNvSpPr txBox="1"/>
          <p:nvPr/>
        </p:nvSpPr>
        <p:spPr>
          <a:xfrm>
            <a:off x="8118795" y="118790"/>
            <a:ext cx="4073205" cy="940001"/>
          </a:xfrm>
          <a:prstGeom prst="rect">
            <a:avLst/>
          </a:prstGeom>
          <a:noFill/>
          <a:ln w="31750">
            <a:noFill/>
          </a:ln>
        </p:spPr>
        <p:txBody>
          <a:bodyPr wrap="square">
            <a:spAutoFit/>
          </a:bodyPr>
          <a:lstStyle/>
          <a:p>
            <a:pPr algn="ctr">
              <a:lnSpc>
                <a:spcPts val="1000"/>
              </a:lnSpc>
            </a:pPr>
            <a:endParaRPr lang="en-US" altLang="ja-JP" sz="2800" dirty="0">
              <a:latin typeface="UD デジタル 教科書体 NP" panose="02020400000000000000" pitchFamily="18" charset="-128"/>
              <a:ea typeface="UD デジタル 教科書体 NP" panose="02020400000000000000" pitchFamily="18" charset="-128"/>
            </a:endParaRPr>
          </a:p>
          <a:p>
            <a:pPr algn="ctr"/>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扁桃体ハイジャック</a:t>
            </a:r>
            <a:endParaRPr lang="en-US" altLang="ja-JP" sz="3600" dirty="0">
              <a:solidFill>
                <a:srgbClr val="FF0000"/>
              </a:solidFill>
              <a:latin typeface="HGP創英角ﾎﾟｯﾌﾟ体" panose="040B0A00000000000000" pitchFamily="50" charset="-128"/>
              <a:ea typeface="HGP創英角ﾎﾟｯﾌﾟ体" panose="040B0A00000000000000" pitchFamily="50" charset="-128"/>
            </a:endParaRPr>
          </a:p>
          <a:p>
            <a:pPr algn="ctr">
              <a:lnSpc>
                <a:spcPts val="1000"/>
              </a:lnSpc>
            </a:pPr>
            <a:endParaRPr lang="en-US" altLang="ja-JP" sz="3200" dirty="0">
              <a:latin typeface="HGP創英角ﾎﾟｯﾌﾟ体" panose="040B0A00000000000000" pitchFamily="50" charset="-128"/>
              <a:ea typeface="HGP創英角ﾎﾟｯﾌﾟ体" panose="040B0A00000000000000" pitchFamily="50" charset="-128"/>
            </a:endParaRPr>
          </a:p>
        </p:txBody>
      </p:sp>
      <p:sp>
        <p:nvSpPr>
          <p:cNvPr id="29" name="テキスト ボックス 28">
            <a:extLst>
              <a:ext uri="{FF2B5EF4-FFF2-40B4-BE49-F238E27FC236}">
                <a16:creationId xmlns:a16="http://schemas.microsoft.com/office/drawing/2014/main" id="{B46A44D3-F491-E595-87CD-7C0DF2BC9A98}"/>
              </a:ext>
            </a:extLst>
          </p:cNvPr>
          <p:cNvSpPr txBox="1"/>
          <p:nvPr/>
        </p:nvSpPr>
        <p:spPr>
          <a:xfrm>
            <a:off x="6503459" y="2495562"/>
            <a:ext cx="2299920" cy="497572"/>
          </a:xfrm>
          <a:prstGeom prst="rect">
            <a:avLst/>
          </a:prstGeom>
          <a:noFill/>
          <a:ln w="31750">
            <a:noFill/>
          </a:ln>
        </p:spPr>
        <p:txBody>
          <a:bodyPr wrap="square">
            <a:spAutoFit/>
          </a:bodyPr>
          <a:lstStyle/>
          <a:p>
            <a:pPr algn="ctr">
              <a:lnSpc>
                <a:spcPts val="1000"/>
              </a:lnSpc>
            </a:pPr>
            <a:endParaRPr lang="en-US" altLang="ja-JP" dirty="0">
              <a:latin typeface="UD デジタル 教科書体 NP" panose="02020400000000000000" pitchFamily="18" charset="-128"/>
              <a:ea typeface="UD デジタル 教科書体 NP" panose="02020400000000000000" pitchFamily="18" charset="-128"/>
            </a:endParaRPr>
          </a:p>
          <a:p>
            <a:pPr algn="ctr"/>
            <a:r>
              <a:rPr lang="ja-JP" altLang="en-US" dirty="0">
                <a:solidFill>
                  <a:schemeClr val="bg1"/>
                </a:solidFill>
                <a:latin typeface="UD デジタル 教科書体 NP" panose="02020400000000000000" pitchFamily="18" charset="-128"/>
                <a:ea typeface="UD デジタル 教科書体 NP" panose="02020400000000000000" pitchFamily="18" charset="-128"/>
              </a:rPr>
              <a:t>感情認識能力の低下</a:t>
            </a:r>
          </a:p>
        </p:txBody>
      </p:sp>
      <p:sp>
        <p:nvSpPr>
          <p:cNvPr id="34" name="テキスト ボックス 33">
            <a:extLst>
              <a:ext uri="{FF2B5EF4-FFF2-40B4-BE49-F238E27FC236}">
                <a16:creationId xmlns:a16="http://schemas.microsoft.com/office/drawing/2014/main" id="{7F140B0A-E119-F8F4-DD51-F9BC51593BBD}"/>
              </a:ext>
            </a:extLst>
          </p:cNvPr>
          <p:cNvSpPr txBox="1"/>
          <p:nvPr/>
        </p:nvSpPr>
        <p:spPr>
          <a:xfrm>
            <a:off x="150505" y="3865436"/>
            <a:ext cx="3188208" cy="369332"/>
          </a:xfrm>
          <a:prstGeom prst="rect">
            <a:avLst/>
          </a:prstGeom>
          <a:noFill/>
        </p:spPr>
        <p:txBody>
          <a:bodyPr wrap="square">
            <a:spAutoFit/>
          </a:bodyPr>
          <a:lstStyle/>
          <a:p>
            <a:pPr algn="l" fontAlgn="base"/>
            <a:r>
              <a:rPr lang="ja-JP" altLang="en-US" b="1" i="0" dirty="0">
                <a:solidFill>
                  <a:srgbClr val="000000"/>
                </a:solidFill>
                <a:effectLst/>
                <a:latin typeface="UD デジタル 教科書体 NP" panose="02020400000000000000" pitchFamily="18" charset="-128"/>
                <a:ea typeface="UD デジタル 教科書体 NP" panose="02020400000000000000" pitchFamily="18" charset="-128"/>
              </a:rPr>
              <a:t>脳や身体の疲労回復を妨げる</a:t>
            </a:r>
          </a:p>
        </p:txBody>
      </p:sp>
      <p:sp>
        <p:nvSpPr>
          <p:cNvPr id="35" name="楕円 34">
            <a:extLst>
              <a:ext uri="{FF2B5EF4-FFF2-40B4-BE49-F238E27FC236}">
                <a16:creationId xmlns:a16="http://schemas.microsoft.com/office/drawing/2014/main" id="{DA02C609-CFA9-DA79-7C0C-9D29C81AB903}"/>
              </a:ext>
            </a:extLst>
          </p:cNvPr>
          <p:cNvSpPr/>
          <p:nvPr/>
        </p:nvSpPr>
        <p:spPr>
          <a:xfrm>
            <a:off x="118007" y="3737854"/>
            <a:ext cx="3188207" cy="550542"/>
          </a:xfrm>
          <a:prstGeom prst="ellipse">
            <a:avLst/>
          </a:prstGeom>
          <a:noFill/>
          <a:ln w="41275">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CDBF69A4-6928-F665-BB2A-9923F14E8380}"/>
              </a:ext>
            </a:extLst>
          </p:cNvPr>
          <p:cNvSpPr txBox="1"/>
          <p:nvPr/>
        </p:nvSpPr>
        <p:spPr>
          <a:xfrm>
            <a:off x="2426634" y="2310141"/>
            <a:ext cx="2761228" cy="369332"/>
          </a:xfrm>
          <a:prstGeom prst="rect">
            <a:avLst/>
          </a:prstGeom>
          <a:noFill/>
        </p:spPr>
        <p:txBody>
          <a:bodyPr wrap="square">
            <a:spAutoFit/>
          </a:bodyPr>
          <a:lstStyle/>
          <a:p>
            <a:pPr algn="l" fontAlgn="base"/>
            <a:r>
              <a:rPr lang="ja-JP" altLang="en-US" b="1" i="0" dirty="0">
                <a:solidFill>
                  <a:srgbClr val="000000"/>
                </a:solidFill>
                <a:effectLst/>
                <a:latin typeface="UD デジタル 教科書体 NP" panose="02020400000000000000" pitchFamily="18" charset="-128"/>
                <a:ea typeface="UD デジタル 教科書体 NP" panose="02020400000000000000" pitchFamily="18" charset="-128"/>
              </a:rPr>
              <a:t>集中力・生産性を低下</a:t>
            </a:r>
          </a:p>
        </p:txBody>
      </p:sp>
      <p:sp>
        <p:nvSpPr>
          <p:cNvPr id="38" name="楕円 37">
            <a:extLst>
              <a:ext uri="{FF2B5EF4-FFF2-40B4-BE49-F238E27FC236}">
                <a16:creationId xmlns:a16="http://schemas.microsoft.com/office/drawing/2014/main" id="{B55A21A8-5982-9C83-330E-C20E2F072835}"/>
              </a:ext>
            </a:extLst>
          </p:cNvPr>
          <p:cNvSpPr/>
          <p:nvPr/>
        </p:nvSpPr>
        <p:spPr>
          <a:xfrm>
            <a:off x="2256438" y="2263894"/>
            <a:ext cx="2817209" cy="450008"/>
          </a:xfrm>
          <a:prstGeom prst="ellipse">
            <a:avLst/>
          </a:prstGeom>
          <a:noFill/>
          <a:ln w="41275">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E6C04CC1-6FF5-B565-1FFE-0D4EC3DB2206}"/>
              </a:ext>
            </a:extLst>
          </p:cNvPr>
          <p:cNvSpPr txBox="1"/>
          <p:nvPr/>
        </p:nvSpPr>
        <p:spPr>
          <a:xfrm>
            <a:off x="216553" y="4564075"/>
            <a:ext cx="3136248" cy="369332"/>
          </a:xfrm>
          <a:prstGeom prst="rect">
            <a:avLst/>
          </a:prstGeom>
          <a:noFill/>
        </p:spPr>
        <p:txBody>
          <a:bodyPr wrap="square">
            <a:spAutoFit/>
          </a:bodyPr>
          <a:lstStyle/>
          <a:p>
            <a:pPr algn="l" fontAlgn="base"/>
            <a:r>
              <a:rPr lang="ja-JP" altLang="en-US" b="1" i="0" dirty="0">
                <a:solidFill>
                  <a:srgbClr val="000000"/>
                </a:solidFill>
                <a:effectLst/>
                <a:latin typeface="Helvetica" panose="020B0604020202020204" pitchFamily="34" charset="0"/>
              </a:rPr>
              <a:t>ストレスを感じやすくなる</a:t>
            </a:r>
          </a:p>
        </p:txBody>
      </p:sp>
      <p:sp>
        <p:nvSpPr>
          <p:cNvPr id="43" name="楕円 42">
            <a:extLst>
              <a:ext uri="{FF2B5EF4-FFF2-40B4-BE49-F238E27FC236}">
                <a16:creationId xmlns:a16="http://schemas.microsoft.com/office/drawing/2014/main" id="{8FE59F09-7D4C-C03F-580A-DB78D64D54B0}"/>
              </a:ext>
            </a:extLst>
          </p:cNvPr>
          <p:cNvSpPr/>
          <p:nvPr/>
        </p:nvSpPr>
        <p:spPr>
          <a:xfrm>
            <a:off x="201240" y="4550471"/>
            <a:ext cx="3188207" cy="369332"/>
          </a:xfrm>
          <a:prstGeom prst="ellipse">
            <a:avLst/>
          </a:prstGeom>
          <a:noFill/>
          <a:ln w="41275">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594C1398-67DC-33B2-1AF0-93BE006CCB41}"/>
              </a:ext>
            </a:extLst>
          </p:cNvPr>
          <p:cNvSpPr txBox="1"/>
          <p:nvPr/>
        </p:nvSpPr>
        <p:spPr>
          <a:xfrm>
            <a:off x="2164096" y="3175335"/>
            <a:ext cx="3724293" cy="369332"/>
          </a:xfrm>
          <a:prstGeom prst="rect">
            <a:avLst/>
          </a:prstGeom>
          <a:noFill/>
        </p:spPr>
        <p:txBody>
          <a:bodyPr wrap="square">
            <a:spAutoFit/>
          </a:bodyPr>
          <a:lstStyle/>
          <a:p>
            <a:r>
              <a:rPr lang="ja-JP" altLang="en-US" b="1" i="0" dirty="0">
                <a:solidFill>
                  <a:srgbClr val="323232"/>
                </a:solidFill>
                <a:effectLst/>
                <a:latin typeface="UD デジタル 教科書体 NP" panose="02020400000000000000" pitchFamily="18" charset="-128"/>
                <a:ea typeface="UD デジタル 教科書体 NP" panose="02020400000000000000" pitchFamily="18" charset="-128"/>
              </a:rPr>
              <a:t>感情をネガティブな方向に誘導</a:t>
            </a:r>
            <a:endParaRPr lang="ja-JP" altLang="en-US" b="1" dirty="0">
              <a:latin typeface="UD デジタル 教科書体 NP" panose="02020400000000000000" pitchFamily="18" charset="-128"/>
              <a:ea typeface="UD デジタル 教科書体 NP" panose="02020400000000000000" pitchFamily="18" charset="-128"/>
            </a:endParaRPr>
          </a:p>
        </p:txBody>
      </p:sp>
      <p:sp>
        <p:nvSpPr>
          <p:cNvPr id="48" name="楕円 47">
            <a:extLst>
              <a:ext uri="{FF2B5EF4-FFF2-40B4-BE49-F238E27FC236}">
                <a16:creationId xmlns:a16="http://schemas.microsoft.com/office/drawing/2014/main" id="{17274AC7-E291-CADA-6D85-8F94D80AAC67}"/>
              </a:ext>
            </a:extLst>
          </p:cNvPr>
          <p:cNvSpPr/>
          <p:nvPr/>
        </p:nvSpPr>
        <p:spPr>
          <a:xfrm>
            <a:off x="2065105" y="3056275"/>
            <a:ext cx="3591811" cy="550542"/>
          </a:xfrm>
          <a:prstGeom prst="ellipse">
            <a:avLst/>
          </a:prstGeom>
          <a:noFill/>
          <a:ln w="41275">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572A91E9-D772-A308-8DA1-CD3B2A42E784}"/>
              </a:ext>
            </a:extLst>
          </p:cNvPr>
          <p:cNvSpPr/>
          <p:nvPr/>
        </p:nvSpPr>
        <p:spPr>
          <a:xfrm>
            <a:off x="7941762" y="96228"/>
            <a:ext cx="4250237" cy="1057117"/>
          </a:xfrm>
          <a:prstGeom prst="ellipse">
            <a:avLst/>
          </a:prstGeom>
          <a:solidFill>
            <a:srgbClr val="FF9933">
              <a:alpha val="32941"/>
            </a:srgbClr>
          </a:solidFill>
          <a:ln>
            <a:solidFill>
              <a:srgbClr val="FF94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楕円 50">
            <a:extLst>
              <a:ext uri="{FF2B5EF4-FFF2-40B4-BE49-F238E27FC236}">
                <a16:creationId xmlns:a16="http://schemas.microsoft.com/office/drawing/2014/main" id="{FB3EE6E7-D4A0-D4B5-2874-D9AF682CF4D6}"/>
              </a:ext>
            </a:extLst>
          </p:cNvPr>
          <p:cNvSpPr/>
          <p:nvPr/>
        </p:nvSpPr>
        <p:spPr>
          <a:xfrm>
            <a:off x="6408982" y="2476879"/>
            <a:ext cx="2624988" cy="550542"/>
          </a:xfrm>
          <a:prstGeom prst="ellipse">
            <a:avLst/>
          </a:prstGeom>
          <a:solidFill>
            <a:schemeClr val="accent2">
              <a:lumMod val="60000"/>
              <a:lumOff val="40000"/>
              <a:alpha val="30000"/>
            </a:schemeClr>
          </a:solidFill>
          <a:ln w="412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52" name="楕円 51">
            <a:extLst>
              <a:ext uri="{FF2B5EF4-FFF2-40B4-BE49-F238E27FC236}">
                <a16:creationId xmlns:a16="http://schemas.microsoft.com/office/drawing/2014/main" id="{972B6B58-2C49-94CA-32AF-FB6414D94F04}"/>
              </a:ext>
            </a:extLst>
          </p:cNvPr>
          <p:cNvSpPr/>
          <p:nvPr/>
        </p:nvSpPr>
        <p:spPr>
          <a:xfrm>
            <a:off x="9634545" y="2430683"/>
            <a:ext cx="2299920" cy="448849"/>
          </a:xfrm>
          <a:prstGeom prst="ellipse">
            <a:avLst/>
          </a:prstGeom>
          <a:solidFill>
            <a:schemeClr val="accent2">
              <a:lumMod val="60000"/>
              <a:lumOff val="40000"/>
              <a:alpha val="30000"/>
            </a:schemeClr>
          </a:solidFill>
          <a:ln w="412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矢印: 右 53">
            <a:extLst>
              <a:ext uri="{FF2B5EF4-FFF2-40B4-BE49-F238E27FC236}">
                <a16:creationId xmlns:a16="http://schemas.microsoft.com/office/drawing/2014/main" id="{69056796-D7D9-B6EE-154B-C39BB7F2D06E}"/>
              </a:ext>
            </a:extLst>
          </p:cNvPr>
          <p:cNvSpPr/>
          <p:nvPr/>
        </p:nvSpPr>
        <p:spPr>
          <a:xfrm rot="9424128">
            <a:off x="9444773" y="5211015"/>
            <a:ext cx="851771" cy="499738"/>
          </a:xfrm>
          <a:prstGeom prst="rightArrow">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5A7DDE78-723C-2C31-A877-2927D0D4A576}"/>
              </a:ext>
            </a:extLst>
          </p:cNvPr>
          <p:cNvSpPr txBox="1"/>
          <p:nvPr/>
        </p:nvSpPr>
        <p:spPr>
          <a:xfrm>
            <a:off x="9048083" y="5932675"/>
            <a:ext cx="2401118" cy="707886"/>
          </a:xfrm>
          <a:prstGeom prst="rect">
            <a:avLst/>
          </a:prstGeom>
          <a:noFill/>
        </p:spPr>
        <p:txBody>
          <a:bodyPr wrap="square" rtlCol="0">
            <a:spAutoFit/>
          </a:bodyPr>
          <a:lstStyle/>
          <a:p>
            <a:r>
              <a:rPr kumimoji="1" lang="ja-JP" altLang="en-US" sz="2000" dirty="0">
                <a:solidFill>
                  <a:schemeClr val="bg1"/>
                </a:solidFill>
                <a:latin typeface="HGP創英角ﾎﾟｯﾌﾟ体" panose="040B0A00000000000000" pitchFamily="50" charset="-128"/>
                <a:ea typeface="HGP創英角ﾎﾟｯﾌﾟ体" panose="040B0A00000000000000" pitchFamily="50" charset="-128"/>
              </a:rPr>
              <a:t>イライラ・怒り</a:t>
            </a:r>
            <a:endParaRPr kumimoji="1" lang="en-US" altLang="ja-JP" sz="2000" dirty="0">
              <a:solidFill>
                <a:schemeClr val="bg1"/>
              </a:solidFill>
              <a:latin typeface="HGP創英角ﾎﾟｯﾌﾟ体" panose="040B0A00000000000000" pitchFamily="50" charset="-128"/>
              <a:ea typeface="HGP創英角ﾎﾟｯﾌﾟ体" panose="040B0A00000000000000" pitchFamily="50" charset="-128"/>
            </a:endParaRPr>
          </a:p>
          <a:p>
            <a:r>
              <a:rPr kumimoji="1" lang="ja-JP" altLang="en-US" sz="2000" dirty="0">
                <a:solidFill>
                  <a:schemeClr val="bg1"/>
                </a:solidFill>
                <a:latin typeface="HGP創英角ﾎﾟｯﾌﾟ体" panose="040B0A00000000000000" pitchFamily="50" charset="-128"/>
                <a:ea typeface="HGP創英角ﾎﾟｯﾌﾟ体" panose="040B0A00000000000000" pitchFamily="50" charset="-128"/>
              </a:rPr>
              <a:t>誤解・トラブル</a:t>
            </a:r>
          </a:p>
        </p:txBody>
      </p:sp>
      <p:sp>
        <p:nvSpPr>
          <p:cNvPr id="57" name="矢印: 右 56">
            <a:extLst>
              <a:ext uri="{FF2B5EF4-FFF2-40B4-BE49-F238E27FC236}">
                <a16:creationId xmlns:a16="http://schemas.microsoft.com/office/drawing/2014/main" id="{C630D140-902F-2AAC-0E68-F68DD24E7524}"/>
              </a:ext>
            </a:extLst>
          </p:cNvPr>
          <p:cNvSpPr/>
          <p:nvPr/>
        </p:nvSpPr>
        <p:spPr>
          <a:xfrm rot="12362934">
            <a:off x="3250322" y="4254137"/>
            <a:ext cx="851771" cy="499738"/>
          </a:xfrm>
          <a:prstGeom prst="rightArrow">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63783405-BF73-EFCB-E4D3-DCFD8171D9A3}"/>
              </a:ext>
            </a:extLst>
          </p:cNvPr>
          <p:cNvSpPr txBox="1"/>
          <p:nvPr/>
        </p:nvSpPr>
        <p:spPr>
          <a:xfrm>
            <a:off x="264210" y="5387361"/>
            <a:ext cx="2718643" cy="769441"/>
          </a:xfrm>
          <a:prstGeom prst="rect">
            <a:avLst/>
          </a:prstGeom>
          <a:noFill/>
        </p:spPr>
        <p:txBody>
          <a:bodyPr wrap="square" rtlCol="0">
            <a:spAutoFit/>
          </a:bodyPr>
          <a:lstStyle/>
          <a:p>
            <a:pPr algn="ctr"/>
            <a:r>
              <a:rPr kumimoji="1" lang="ja-JP" altLang="en-US" sz="2000" dirty="0">
                <a:solidFill>
                  <a:schemeClr val="bg1"/>
                </a:solidFill>
                <a:latin typeface="HGP創英角ﾎﾟｯﾌﾟ体" panose="040B0A00000000000000" pitchFamily="50" charset="-128"/>
                <a:ea typeface="HGP創英角ﾎﾟｯﾌﾟ体" panose="040B0A00000000000000" pitchFamily="50" charset="-128"/>
              </a:rPr>
              <a:t>ストレス・不眠</a:t>
            </a:r>
            <a:endParaRPr kumimoji="1" lang="en-US" altLang="ja-JP" sz="2000" dirty="0">
              <a:solidFill>
                <a:schemeClr val="bg1"/>
              </a:solidFill>
              <a:latin typeface="HGP創英角ﾎﾟｯﾌﾟ体" panose="040B0A00000000000000" pitchFamily="50" charset="-128"/>
              <a:ea typeface="HGP創英角ﾎﾟｯﾌﾟ体" panose="040B0A00000000000000" pitchFamily="50" charset="-128"/>
            </a:endParaRPr>
          </a:p>
          <a:p>
            <a:pPr algn="ctr"/>
            <a:r>
              <a:rPr kumimoji="1" lang="ja-JP" altLang="en-US" sz="2400" dirty="0">
                <a:solidFill>
                  <a:schemeClr val="bg1"/>
                </a:solidFill>
                <a:latin typeface="HGP創英角ﾎﾟｯﾌﾟ体" panose="040B0A00000000000000" pitchFamily="50" charset="-128"/>
                <a:ea typeface="HGP創英角ﾎﾟｯﾌﾟ体" panose="040B0A00000000000000" pitchFamily="50" charset="-128"/>
              </a:rPr>
              <a:t>悪循環</a:t>
            </a:r>
          </a:p>
        </p:txBody>
      </p:sp>
      <p:sp>
        <p:nvSpPr>
          <p:cNvPr id="59" name="爆発: 8 pt 58">
            <a:extLst>
              <a:ext uri="{FF2B5EF4-FFF2-40B4-BE49-F238E27FC236}">
                <a16:creationId xmlns:a16="http://schemas.microsoft.com/office/drawing/2014/main" id="{A8D1EDC3-3A89-B52D-4207-29820A0EA7F1}"/>
              </a:ext>
            </a:extLst>
          </p:cNvPr>
          <p:cNvSpPr/>
          <p:nvPr/>
        </p:nvSpPr>
        <p:spPr>
          <a:xfrm>
            <a:off x="191195" y="4869922"/>
            <a:ext cx="2959222" cy="1952769"/>
          </a:xfrm>
          <a:prstGeom prst="irregularSeal1">
            <a:avLst/>
          </a:prstGeom>
          <a:solidFill>
            <a:srgbClr val="FF9429">
              <a:alpha val="3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2" name="Picture 4" descr="「憤懣やるかたない」の意味と使い方や例文！（語源由来・類義語） – 語彙力辞典">
            <a:extLst>
              <a:ext uri="{FF2B5EF4-FFF2-40B4-BE49-F238E27FC236}">
                <a16:creationId xmlns:a16="http://schemas.microsoft.com/office/drawing/2014/main" id="{685B6130-FF6F-3654-A8D9-C36234A0BBCA}"/>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35939" y="3172048"/>
            <a:ext cx="2037851" cy="25246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語源でイメージ】”mord, mors”の英単語まとめ【噛む】 - 死ぬほどわかる英文法ブログ">
            <a:extLst>
              <a:ext uri="{FF2B5EF4-FFF2-40B4-BE49-F238E27FC236}">
                <a16:creationId xmlns:a16="http://schemas.microsoft.com/office/drawing/2014/main" id="{B9679FC7-6522-F876-4914-10DC28A5DB1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096730" y="3728211"/>
            <a:ext cx="2925271" cy="2925271"/>
          </a:xfrm>
          <a:prstGeom prst="rect">
            <a:avLst/>
          </a:prstGeom>
          <a:noFill/>
          <a:extLst>
            <a:ext uri="{909E8E84-426E-40DD-AFC4-6F175D3DCCD1}">
              <a14:hiddenFill xmlns:a14="http://schemas.microsoft.com/office/drawing/2010/main">
                <a:solidFill>
                  <a:srgbClr val="FFFFFF"/>
                </a:solidFill>
              </a14:hiddenFill>
            </a:ext>
          </a:extLst>
        </p:spPr>
      </p:pic>
      <p:sp>
        <p:nvSpPr>
          <p:cNvPr id="53" name="楕円 52">
            <a:extLst>
              <a:ext uri="{FF2B5EF4-FFF2-40B4-BE49-F238E27FC236}">
                <a16:creationId xmlns:a16="http://schemas.microsoft.com/office/drawing/2014/main" id="{453AC900-27DD-60A4-CD1C-C4F430840C8C}"/>
              </a:ext>
            </a:extLst>
          </p:cNvPr>
          <p:cNvSpPr/>
          <p:nvPr/>
        </p:nvSpPr>
        <p:spPr>
          <a:xfrm>
            <a:off x="8444574" y="3088630"/>
            <a:ext cx="3676540" cy="1882692"/>
          </a:xfrm>
          <a:prstGeom prst="ellipse">
            <a:avLst/>
          </a:prstGeom>
          <a:solidFill>
            <a:schemeClr val="accent2">
              <a:lumMod val="60000"/>
              <a:lumOff val="40000"/>
              <a:alpha val="30000"/>
            </a:schemeClr>
          </a:solidFill>
          <a:ln w="412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コンテンツ プレースホルダー 2">
            <a:extLst>
              <a:ext uri="{FF2B5EF4-FFF2-40B4-BE49-F238E27FC236}">
                <a16:creationId xmlns:a16="http://schemas.microsoft.com/office/drawing/2014/main" id="{408B0C77-E0F0-DD47-8103-DA7EA20C8BBC}"/>
              </a:ext>
            </a:extLst>
          </p:cNvPr>
          <p:cNvSpPr txBox="1">
            <a:spLocks/>
          </p:cNvSpPr>
          <p:nvPr/>
        </p:nvSpPr>
        <p:spPr>
          <a:xfrm>
            <a:off x="8321045" y="3241992"/>
            <a:ext cx="4186641" cy="163353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2200" dirty="0">
                <a:solidFill>
                  <a:schemeClr val="bg1"/>
                </a:solidFill>
                <a:latin typeface="UD デジタル 教科書体 NP" panose="02020400000000000000" pitchFamily="18" charset="-128"/>
                <a:ea typeface="UD デジタル 教科書体 NP" panose="02020400000000000000" pitchFamily="18" charset="-128"/>
              </a:rPr>
              <a:t>社会的判断力の低下</a:t>
            </a:r>
          </a:p>
          <a:p>
            <a:pPr marL="0" indent="0" algn="ctr">
              <a:buFont typeface="Arial" panose="020B0604020202020204" pitchFamily="34" charset="0"/>
              <a:buNone/>
            </a:pPr>
            <a:r>
              <a:rPr lang="ja-JP" altLang="en-US" sz="2200" dirty="0">
                <a:solidFill>
                  <a:schemeClr val="bg1"/>
                </a:solidFill>
                <a:latin typeface="UD デジタル 教科書体 NP" panose="02020400000000000000" pitchFamily="18" charset="-128"/>
                <a:ea typeface="UD デジタル 教科書体 NP" panose="02020400000000000000" pitchFamily="18" charset="-128"/>
              </a:rPr>
              <a:t>ストレス対処能力の低下</a:t>
            </a:r>
          </a:p>
          <a:p>
            <a:pPr marL="0" indent="0" algn="ctr">
              <a:buFont typeface="Arial" panose="020B0604020202020204" pitchFamily="34" charset="0"/>
              <a:buNone/>
            </a:pPr>
            <a:r>
              <a:rPr lang="ja-JP" altLang="en-US" sz="2200" dirty="0">
                <a:solidFill>
                  <a:schemeClr val="bg1"/>
                </a:solidFill>
                <a:latin typeface="UD デジタル 教科書体 NP" panose="02020400000000000000" pitchFamily="18" charset="-128"/>
                <a:ea typeface="UD デジタル 教科書体 NP" panose="02020400000000000000" pitchFamily="18" charset="-128"/>
              </a:rPr>
              <a:t>コミュニケーション能力の低下</a:t>
            </a:r>
          </a:p>
          <a:p>
            <a:pPr marL="0" indent="0" algn="ctr">
              <a:buNone/>
            </a:pPr>
            <a:r>
              <a:rPr lang="ja-JP" altLang="en-US" sz="2200" dirty="0">
                <a:solidFill>
                  <a:schemeClr val="bg1"/>
                </a:solidFill>
                <a:latin typeface="UD デジタル 教科書体 NP" panose="02020400000000000000" pitchFamily="18" charset="-128"/>
                <a:ea typeface="UD デジタル 教科書体 NP" panose="02020400000000000000" pitchFamily="18" charset="-128"/>
              </a:rPr>
              <a:t>周囲との人間関係への影響</a:t>
            </a:r>
            <a:endParaRPr lang="en-US" altLang="ja-JP" sz="2200" dirty="0">
              <a:solidFill>
                <a:schemeClr val="bg1"/>
              </a:solidFill>
              <a:latin typeface="UD デジタル 教科書体 NP" panose="02020400000000000000" pitchFamily="18" charset="-128"/>
              <a:ea typeface="UD デジタル 教科書体 NP" panose="02020400000000000000" pitchFamily="18" charset="-128"/>
            </a:endParaRPr>
          </a:p>
          <a:p>
            <a:pPr marL="0" indent="0" algn="ctr">
              <a:buNone/>
            </a:pPr>
            <a:r>
              <a:rPr lang="ja-JP" altLang="en-US" sz="2200" dirty="0">
                <a:solidFill>
                  <a:schemeClr val="bg1"/>
                </a:solidFill>
                <a:latin typeface="UD デジタル 教科書体 NP" panose="02020400000000000000" pitchFamily="18" charset="-128"/>
                <a:ea typeface="UD デジタル 教科書体 NP" panose="02020400000000000000" pitchFamily="18" charset="-128"/>
              </a:rPr>
              <a:t>共感能力の低下</a:t>
            </a:r>
          </a:p>
          <a:p>
            <a:pPr marL="0" indent="0" algn="ctr">
              <a:buFont typeface="Arial" panose="020B0604020202020204" pitchFamily="34" charset="0"/>
              <a:buNone/>
            </a:pPr>
            <a:endParaRPr lang="ja-JP" altLang="en-US" sz="2200" dirty="0">
              <a:latin typeface="UD デジタル 教科書体 NP" panose="02020400000000000000" pitchFamily="18" charset="-128"/>
              <a:ea typeface="UD デジタル 教科書体 NP" panose="02020400000000000000" pitchFamily="18" charset="-128"/>
            </a:endParaRPr>
          </a:p>
          <a:p>
            <a:pPr algn="ctr"/>
            <a:endParaRPr lang="ja-JP" altLang="en-US" dirty="0"/>
          </a:p>
        </p:txBody>
      </p:sp>
      <p:sp>
        <p:nvSpPr>
          <p:cNvPr id="61" name="テキスト ボックス 60">
            <a:extLst>
              <a:ext uri="{FF2B5EF4-FFF2-40B4-BE49-F238E27FC236}">
                <a16:creationId xmlns:a16="http://schemas.microsoft.com/office/drawing/2014/main" id="{F1D8493E-E14F-9E7C-639D-6910D7766E6C}"/>
              </a:ext>
            </a:extLst>
          </p:cNvPr>
          <p:cNvSpPr txBox="1"/>
          <p:nvPr/>
        </p:nvSpPr>
        <p:spPr>
          <a:xfrm>
            <a:off x="5276268" y="415423"/>
            <a:ext cx="2511210" cy="1231106"/>
          </a:xfrm>
          <a:prstGeom prst="rect">
            <a:avLst/>
          </a:prstGeom>
          <a:solidFill>
            <a:schemeClr val="accent4">
              <a:lumMod val="60000"/>
              <a:lumOff val="40000"/>
              <a:alpha val="43000"/>
            </a:schemeClr>
          </a:solidFill>
          <a:ln w="34925">
            <a:solidFill>
              <a:srgbClr val="0066FF"/>
            </a:solidFill>
          </a:ln>
        </p:spPr>
        <p:txBody>
          <a:bodyPr wrap="square">
            <a:spAutoFit/>
          </a:bodyPr>
          <a:lstStyle/>
          <a:p>
            <a:pPr algn="ctr"/>
            <a:r>
              <a:rPr lang="ja-JP" altLang="en-US" sz="2000" b="1" dirty="0">
                <a:solidFill>
                  <a:srgbClr val="0066FF"/>
                </a:solidFill>
                <a:latin typeface="UD デジタル 教科書体 NP" panose="02020400000000000000" pitchFamily="18" charset="-128"/>
                <a:ea typeface="UD デジタル 教科書体 NP" panose="02020400000000000000" pitchFamily="18" charset="-128"/>
              </a:rPr>
              <a:t>前頭前皮質</a:t>
            </a:r>
            <a:endParaRPr lang="en-US" altLang="ja-JP" sz="2000" b="1" dirty="0">
              <a:solidFill>
                <a:srgbClr val="0066FF"/>
              </a:solidFill>
              <a:latin typeface="UD デジタル 教科書体 NP" panose="02020400000000000000" pitchFamily="18" charset="-128"/>
              <a:ea typeface="UD デジタル 教科書体 NP" panose="02020400000000000000" pitchFamily="18" charset="-128"/>
            </a:endParaRPr>
          </a:p>
          <a:p>
            <a:endParaRPr lang="en-US" altLang="ja-JP" dirty="0">
              <a:solidFill>
                <a:srgbClr val="0066FF"/>
              </a:solidFill>
              <a:latin typeface="UD デジタル 教科書体 NP" panose="02020400000000000000" pitchFamily="18" charset="-128"/>
              <a:ea typeface="UD デジタル 教科書体 NP" panose="02020400000000000000" pitchFamily="18" charset="-128"/>
            </a:endParaRPr>
          </a:p>
          <a:p>
            <a:r>
              <a:rPr lang="ja-JP" altLang="en-US" dirty="0">
                <a:solidFill>
                  <a:srgbClr val="0066FF"/>
                </a:solidFill>
                <a:latin typeface="UD デジタル 教科書体 NP" panose="02020400000000000000" pitchFamily="18" charset="-128"/>
                <a:ea typeface="UD デジタル 教科書体 NP" panose="02020400000000000000" pitchFamily="18" charset="-128"/>
              </a:rPr>
              <a:t>■</a:t>
            </a:r>
            <a:r>
              <a:rPr lang="ja-JP" altLang="en-US" dirty="0">
                <a:solidFill>
                  <a:schemeClr val="bg1"/>
                </a:solidFill>
                <a:latin typeface="UD デジタル 教科書体 NP" panose="02020400000000000000" pitchFamily="18" charset="-128"/>
                <a:ea typeface="UD デジタル 教科書体 NP" panose="02020400000000000000" pitchFamily="18" charset="-128"/>
              </a:rPr>
              <a:t>冷静な判断・感情の</a:t>
            </a:r>
            <a:endParaRPr lang="en-US" altLang="ja-JP" dirty="0">
              <a:solidFill>
                <a:schemeClr val="bg1"/>
              </a:solidFill>
              <a:latin typeface="UD デジタル 教科書体 NP" panose="02020400000000000000" pitchFamily="18" charset="-128"/>
              <a:ea typeface="UD デジタル 教科書体 NP" panose="02020400000000000000" pitchFamily="18" charset="-128"/>
            </a:endParaRPr>
          </a:p>
          <a:p>
            <a:r>
              <a:rPr lang="ja-JP" altLang="en-US" b="1" dirty="0">
                <a:solidFill>
                  <a:schemeClr val="bg1"/>
                </a:solidFill>
                <a:latin typeface="UD デジタル 教科書体 NP" panose="02020400000000000000" pitchFamily="18" charset="-128"/>
                <a:ea typeface="UD デジタル 教科書体 NP" panose="02020400000000000000" pitchFamily="18" charset="-128"/>
              </a:rPr>
              <a:t>ブレーキ機能　低下</a:t>
            </a:r>
          </a:p>
        </p:txBody>
      </p:sp>
    </p:spTree>
    <p:extLst>
      <p:ext uri="{BB962C8B-B14F-4D97-AF65-F5344CB8AC3E}">
        <p14:creationId xmlns:p14="http://schemas.microsoft.com/office/powerpoint/2010/main" val="241658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Effect transition="in" filter="fade">
                                      <p:cBhvr>
                                        <p:cTn id="15" dur="1000"/>
                                        <p:tgtEl>
                                          <p:spTgt spid="1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Effect transition="in" filter="fade">
                                      <p:cBhvr>
                                        <p:cTn id="20" dur="1000"/>
                                        <p:tgtEl>
                                          <p:spTgt spid="7"/>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Effect transition="in" filter="fade">
                                      <p:cBhvr>
                                        <p:cTn id="37" dur="500"/>
                                        <p:tgtEl>
                                          <p:spTgt spid="4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p:cTn id="40" dur="500" fill="hold"/>
                                        <p:tgtEl>
                                          <p:spTgt spid="45"/>
                                        </p:tgtEl>
                                        <p:attrNameLst>
                                          <p:attrName>ppt_w</p:attrName>
                                        </p:attrNameLst>
                                      </p:cBhvr>
                                      <p:tavLst>
                                        <p:tav tm="0">
                                          <p:val>
                                            <p:fltVal val="0"/>
                                          </p:val>
                                        </p:tav>
                                        <p:tav tm="100000">
                                          <p:val>
                                            <p:strVal val="#ppt_w"/>
                                          </p:val>
                                        </p:tav>
                                      </p:tavLst>
                                    </p:anim>
                                    <p:anim calcmode="lin" valueType="num">
                                      <p:cBhvr>
                                        <p:cTn id="41" dur="500" fill="hold"/>
                                        <p:tgtEl>
                                          <p:spTgt spid="45"/>
                                        </p:tgtEl>
                                        <p:attrNameLst>
                                          <p:attrName>ppt_h</p:attrName>
                                        </p:attrNameLst>
                                      </p:cBhvr>
                                      <p:tavLst>
                                        <p:tav tm="0">
                                          <p:val>
                                            <p:fltVal val="0"/>
                                          </p:val>
                                        </p:tav>
                                        <p:tav tm="100000">
                                          <p:val>
                                            <p:strVal val="#ppt_h"/>
                                          </p:val>
                                        </p:tav>
                                      </p:tavLst>
                                    </p:anim>
                                    <p:animEffect transition="in" filter="fade">
                                      <p:cBhvr>
                                        <p:cTn id="42" dur="500"/>
                                        <p:tgtEl>
                                          <p:spTgt spid="45"/>
                                        </p:tgtEl>
                                      </p:cBhvr>
                                    </p:animEffect>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p:cTn id="46" dur="500" fill="hold"/>
                                        <p:tgtEl>
                                          <p:spTgt spid="34"/>
                                        </p:tgtEl>
                                        <p:attrNameLst>
                                          <p:attrName>ppt_w</p:attrName>
                                        </p:attrNameLst>
                                      </p:cBhvr>
                                      <p:tavLst>
                                        <p:tav tm="0">
                                          <p:val>
                                            <p:fltVal val="0"/>
                                          </p:val>
                                        </p:tav>
                                        <p:tav tm="100000">
                                          <p:val>
                                            <p:strVal val="#ppt_w"/>
                                          </p:val>
                                        </p:tav>
                                      </p:tavLst>
                                    </p:anim>
                                    <p:anim calcmode="lin" valueType="num">
                                      <p:cBhvr>
                                        <p:cTn id="47" dur="500" fill="hold"/>
                                        <p:tgtEl>
                                          <p:spTgt spid="34"/>
                                        </p:tgtEl>
                                        <p:attrNameLst>
                                          <p:attrName>ppt_h</p:attrName>
                                        </p:attrNameLst>
                                      </p:cBhvr>
                                      <p:tavLst>
                                        <p:tav tm="0">
                                          <p:val>
                                            <p:fltVal val="0"/>
                                          </p:val>
                                        </p:tav>
                                        <p:tav tm="100000">
                                          <p:val>
                                            <p:strVal val="#ppt_h"/>
                                          </p:val>
                                        </p:tav>
                                      </p:tavLst>
                                    </p:anim>
                                    <p:animEffect transition="in" filter="fade">
                                      <p:cBhvr>
                                        <p:cTn id="48" dur="500"/>
                                        <p:tgtEl>
                                          <p:spTgt spid="3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fltVal val="0"/>
                                          </p:val>
                                        </p:tav>
                                        <p:tav tm="100000">
                                          <p:val>
                                            <p:strVal val="#ppt_h"/>
                                          </p:val>
                                        </p:tav>
                                      </p:tavLst>
                                    </p:anim>
                                    <p:animEffect transition="in" filter="fade">
                                      <p:cBhvr>
                                        <p:cTn id="59" dur="500"/>
                                        <p:tgtEl>
                                          <p:spTgt spid="4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p:cTn id="62" dur="500" fill="hold"/>
                                        <p:tgtEl>
                                          <p:spTgt spid="40"/>
                                        </p:tgtEl>
                                        <p:attrNameLst>
                                          <p:attrName>ppt_w</p:attrName>
                                        </p:attrNameLst>
                                      </p:cBhvr>
                                      <p:tavLst>
                                        <p:tav tm="0">
                                          <p:val>
                                            <p:fltVal val="0"/>
                                          </p:val>
                                        </p:tav>
                                        <p:tav tm="100000">
                                          <p:val>
                                            <p:strVal val="#ppt_w"/>
                                          </p:val>
                                        </p:tav>
                                      </p:tavLst>
                                    </p:anim>
                                    <p:anim calcmode="lin" valueType="num">
                                      <p:cBhvr>
                                        <p:cTn id="63" dur="500" fill="hold"/>
                                        <p:tgtEl>
                                          <p:spTgt spid="40"/>
                                        </p:tgtEl>
                                        <p:attrNameLst>
                                          <p:attrName>ppt_h</p:attrName>
                                        </p:attrNameLst>
                                      </p:cBhvr>
                                      <p:tavLst>
                                        <p:tav tm="0">
                                          <p:val>
                                            <p:fltVal val="0"/>
                                          </p:val>
                                        </p:tav>
                                        <p:tav tm="100000">
                                          <p:val>
                                            <p:strVal val="#ppt_h"/>
                                          </p:val>
                                        </p:tav>
                                      </p:tavLst>
                                    </p:anim>
                                    <p:animEffect transition="in" filter="fade">
                                      <p:cBhvr>
                                        <p:cTn id="64" dur="500"/>
                                        <p:tgtEl>
                                          <p:spTgt spid="40"/>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Effect transition="in" filter="fade">
                                      <p:cBhvr>
                                        <p:cTn id="71" dur="500"/>
                                        <p:tgtEl>
                                          <p:spTgt spid="13"/>
                                        </p:tgtEl>
                                      </p:cBhvr>
                                    </p:animEffect>
                                  </p:childTnLst>
                                </p:cTn>
                              </p:par>
                            </p:childTnLst>
                          </p:cTn>
                        </p:par>
                        <p:par>
                          <p:cTn id="72" fill="hold">
                            <p:stCondLst>
                              <p:cond delay="500"/>
                            </p:stCondLst>
                            <p:childTnLst>
                              <p:par>
                                <p:cTn id="73" presetID="53" presetClass="entr" presetSubtype="16" fill="hold" grpId="0" nodeType="afterEffect">
                                  <p:stCondLst>
                                    <p:cond delay="0"/>
                                  </p:stCondLst>
                                  <p:childTnLst>
                                    <p:set>
                                      <p:cBhvr>
                                        <p:cTn id="74" dur="1" fill="hold">
                                          <p:stCondLst>
                                            <p:cond delay="0"/>
                                          </p:stCondLst>
                                        </p:cTn>
                                        <p:tgtEl>
                                          <p:spTgt spid="61"/>
                                        </p:tgtEl>
                                        <p:attrNameLst>
                                          <p:attrName>style.visibility</p:attrName>
                                        </p:attrNameLst>
                                      </p:cBhvr>
                                      <p:to>
                                        <p:strVal val="visible"/>
                                      </p:to>
                                    </p:set>
                                    <p:anim calcmode="lin" valueType="num">
                                      <p:cBhvr>
                                        <p:cTn id="75" dur="500" fill="hold"/>
                                        <p:tgtEl>
                                          <p:spTgt spid="61"/>
                                        </p:tgtEl>
                                        <p:attrNameLst>
                                          <p:attrName>ppt_w</p:attrName>
                                        </p:attrNameLst>
                                      </p:cBhvr>
                                      <p:tavLst>
                                        <p:tav tm="0">
                                          <p:val>
                                            <p:fltVal val="0"/>
                                          </p:val>
                                        </p:tav>
                                        <p:tav tm="100000">
                                          <p:val>
                                            <p:strVal val="#ppt_w"/>
                                          </p:val>
                                        </p:tav>
                                      </p:tavLst>
                                    </p:anim>
                                    <p:anim calcmode="lin" valueType="num">
                                      <p:cBhvr>
                                        <p:cTn id="76" dur="500" fill="hold"/>
                                        <p:tgtEl>
                                          <p:spTgt spid="61"/>
                                        </p:tgtEl>
                                        <p:attrNameLst>
                                          <p:attrName>ppt_h</p:attrName>
                                        </p:attrNameLst>
                                      </p:cBhvr>
                                      <p:tavLst>
                                        <p:tav tm="0">
                                          <p:val>
                                            <p:fltVal val="0"/>
                                          </p:val>
                                        </p:tav>
                                        <p:tav tm="100000">
                                          <p:val>
                                            <p:strVal val="#ppt_h"/>
                                          </p:val>
                                        </p:tav>
                                      </p:tavLst>
                                    </p:anim>
                                    <p:animEffect transition="in" filter="fade">
                                      <p:cBhvr>
                                        <p:cTn id="77" dur="500"/>
                                        <p:tgtEl>
                                          <p:spTgt spid="61"/>
                                        </p:tgtEl>
                                      </p:cBhvr>
                                    </p:animEffect>
                                  </p:childTnLst>
                                </p:cTn>
                              </p:par>
                            </p:childTnLst>
                          </p:cTn>
                        </p:par>
                        <p:par>
                          <p:cTn id="78" fill="hold">
                            <p:stCondLst>
                              <p:cond delay="1000"/>
                            </p:stCondLst>
                            <p:childTnLst>
                              <p:par>
                                <p:cTn id="79" presetID="53" presetClass="entr" presetSubtype="16"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p:cTn id="81" dur="500" fill="hold"/>
                                        <p:tgtEl>
                                          <p:spTgt spid="8"/>
                                        </p:tgtEl>
                                        <p:attrNameLst>
                                          <p:attrName>ppt_w</p:attrName>
                                        </p:attrNameLst>
                                      </p:cBhvr>
                                      <p:tavLst>
                                        <p:tav tm="0">
                                          <p:val>
                                            <p:fltVal val="0"/>
                                          </p:val>
                                        </p:tav>
                                        <p:tav tm="100000">
                                          <p:val>
                                            <p:strVal val="#ppt_w"/>
                                          </p:val>
                                        </p:tav>
                                      </p:tavLst>
                                    </p:anim>
                                    <p:anim calcmode="lin" valueType="num">
                                      <p:cBhvr>
                                        <p:cTn id="82" dur="500" fill="hold"/>
                                        <p:tgtEl>
                                          <p:spTgt spid="8"/>
                                        </p:tgtEl>
                                        <p:attrNameLst>
                                          <p:attrName>ppt_h</p:attrName>
                                        </p:attrNameLst>
                                      </p:cBhvr>
                                      <p:tavLst>
                                        <p:tav tm="0">
                                          <p:val>
                                            <p:fltVal val="0"/>
                                          </p:val>
                                        </p:tav>
                                        <p:tav tm="100000">
                                          <p:val>
                                            <p:strVal val="#ppt_h"/>
                                          </p:val>
                                        </p:tav>
                                      </p:tavLst>
                                    </p:anim>
                                    <p:animEffect transition="in" filter="fade">
                                      <p:cBhvr>
                                        <p:cTn id="83" dur="500"/>
                                        <p:tgtEl>
                                          <p:spTgt spid="8"/>
                                        </p:tgtEl>
                                      </p:cBhvr>
                                    </p:animEffect>
                                  </p:childTnLst>
                                </p:cTn>
                              </p:par>
                            </p:childTnLst>
                          </p:cTn>
                        </p:par>
                        <p:par>
                          <p:cTn id="84" fill="hold">
                            <p:stCondLst>
                              <p:cond delay="15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500" fill="hold"/>
                                        <p:tgtEl>
                                          <p:spTgt spid="29"/>
                                        </p:tgtEl>
                                        <p:attrNameLst>
                                          <p:attrName>ppt_w</p:attrName>
                                        </p:attrNameLst>
                                      </p:cBhvr>
                                      <p:tavLst>
                                        <p:tav tm="0">
                                          <p:val>
                                            <p:fltVal val="0"/>
                                          </p:val>
                                        </p:tav>
                                        <p:tav tm="100000">
                                          <p:val>
                                            <p:strVal val="#ppt_w"/>
                                          </p:val>
                                        </p:tav>
                                      </p:tavLst>
                                    </p:anim>
                                    <p:anim calcmode="lin" valueType="num">
                                      <p:cBhvr>
                                        <p:cTn id="88" dur="500" fill="hold"/>
                                        <p:tgtEl>
                                          <p:spTgt spid="29"/>
                                        </p:tgtEl>
                                        <p:attrNameLst>
                                          <p:attrName>ppt_h</p:attrName>
                                        </p:attrNameLst>
                                      </p:cBhvr>
                                      <p:tavLst>
                                        <p:tav tm="0">
                                          <p:val>
                                            <p:fltVal val="0"/>
                                          </p:val>
                                        </p:tav>
                                        <p:tav tm="100000">
                                          <p:val>
                                            <p:strVal val="#ppt_h"/>
                                          </p:val>
                                        </p:tav>
                                      </p:tavLst>
                                    </p:anim>
                                    <p:animEffect transition="in" filter="fade">
                                      <p:cBhvr>
                                        <p:cTn id="89" dur="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fltVal val="0"/>
                                          </p:val>
                                        </p:tav>
                                        <p:tav tm="100000">
                                          <p:val>
                                            <p:strVal val="#ppt_w"/>
                                          </p:val>
                                        </p:tav>
                                      </p:tavLst>
                                    </p:anim>
                                    <p:anim calcmode="lin" valueType="num">
                                      <p:cBhvr>
                                        <p:cTn id="93" dur="500" fill="hold"/>
                                        <p:tgtEl>
                                          <p:spTgt spid="51"/>
                                        </p:tgtEl>
                                        <p:attrNameLst>
                                          <p:attrName>ppt_h</p:attrName>
                                        </p:attrNameLst>
                                      </p:cBhvr>
                                      <p:tavLst>
                                        <p:tav tm="0">
                                          <p:val>
                                            <p:fltVal val="0"/>
                                          </p:val>
                                        </p:tav>
                                        <p:tav tm="100000">
                                          <p:val>
                                            <p:strVal val="#ppt_h"/>
                                          </p:val>
                                        </p:tav>
                                      </p:tavLst>
                                    </p:anim>
                                    <p:animEffect transition="in" filter="fade">
                                      <p:cBhvr>
                                        <p:cTn id="94" dur="500"/>
                                        <p:tgtEl>
                                          <p:spTgt spid="51"/>
                                        </p:tgtEl>
                                      </p:cBhvr>
                                    </p:animEffect>
                                  </p:childTnLst>
                                </p:cTn>
                              </p:par>
                            </p:childTnLst>
                          </p:cTn>
                        </p:par>
                        <p:par>
                          <p:cTn id="95" fill="hold">
                            <p:stCondLst>
                              <p:cond delay="2000"/>
                            </p:stCondLst>
                            <p:childTnLst>
                              <p:par>
                                <p:cTn id="96" presetID="53" presetClass="entr" presetSubtype="16" fill="hold" grpId="0" nodeType="afterEffect">
                                  <p:stCondLst>
                                    <p:cond delay="0"/>
                                  </p:stCondLst>
                                  <p:childTnLst>
                                    <p:set>
                                      <p:cBhvr>
                                        <p:cTn id="97" dur="1" fill="hold">
                                          <p:stCondLst>
                                            <p:cond delay="0"/>
                                          </p:stCondLst>
                                        </p:cTn>
                                        <p:tgtEl>
                                          <p:spTgt spid="52"/>
                                        </p:tgtEl>
                                        <p:attrNameLst>
                                          <p:attrName>style.visibility</p:attrName>
                                        </p:attrNameLst>
                                      </p:cBhvr>
                                      <p:to>
                                        <p:strVal val="visible"/>
                                      </p:to>
                                    </p:set>
                                    <p:anim calcmode="lin" valueType="num">
                                      <p:cBhvr>
                                        <p:cTn id="98" dur="500" fill="hold"/>
                                        <p:tgtEl>
                                          <p:spTgt spid="52"/>
                                        </p:tgtEl>
                                        <p:attrNameLst>
                                          <p:attrName>ppt_w</p:attrName>
                                        </p:attrNameLst>
                                      </p:cBhvr>
                                      <p:tavLst>
                                        <p:tav tm="0">
                                          <p:val>
                                            <p:fltVal val="0"/>
                                          </p:val>
                                        </p:tav>
                                        <p:tav tm="100000">
                                          <p:val>
                                            <p:strVal val="#ppt_w"/>
                                          </p:val>
                                        </p:tav>
                                      </p:tavLst>
                                    </p:anim>
                                    <p:anim calcmode="lin" valueType="num">
                                      <p:cBhvr>
                                        <p:cTn id="99" dur="500" fill="hold"/>
                                        <p:tgtEl>
                                          <p:spTgt spid="52"/>
                                        </p:tgtEl>
                                        <p:attrNameLst>
                                          <p:attrName>ppt_h</p:attrName>
                                        </p:attrNameLst>
                                      </p:cBhvr>
                                      <p:tavLst>
                                        <p:tav tm="0">
                                          <p:val>
                                            <p:fltVal val="0"/>
                                          </p:val>
                                        </p:tav>
                                        <p:tav tm="100000">
                                          <p:val>
                                            <p:strVal val="#ppt_h"/>
                                          </p:val>
                                        </p:tav>
                                      </p:tavLst>
                                    </p:anim>
                                    <p:animEffect transition="in" filter="fade">
                                      <p:cBhvr>
                                        <p:cTn id="100" dur="500"/>
                                        <p:tgtEl>
                                          <p:spTgt spid="52"/>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3"/>
                                        </p:tgtEl>
                                        <p:attrNameLst>
                                          <p:attrName>style.visibility</p:attrName>
                                        </p:attrNameLst>
                                      </p:cBhvr>
                                      <p:to>
                                        <p:strVal val="visible"/>
                                      </p:to>
                                    </p:set>
                                    <p:anim calcmode="lin" valueType="num">
                                      <p:cBhvr>
                                        <p:cTn id="103" dur="500" fill="hold"/>
                                        <p:tgtEl>
                                          <p:spTgt spid="3"/>
                                        </p:tgtEl>
                                        <p:attrNameLst>
                                          <p:attrName>ppt_w</p:attrName>
                                        </p:attrNameLst>
                                      </p:cBhvr>
                                      <p:tavLst>
                                        <p:tav tm="0">
                                          <p:val>
                                            <p:fltVal val="0"/>
                                          </p:val>
                                        </p:tav>
                                        <p:tav tm="100000">
                                          <p:val>
                                            <p:strVal val="#ppt_w"/>
                                          </p:val>
                                        </p:tav>
                                      </p:tavLst>
                                    </p:anim>
                                    <p:anim calcmode="lin" valueType="num">
                                      <p:cBhvr>
                                        <p:cTn id="104" dur="500" fill="hold"/>
                                        <p:tgtEl>
                                          <p:spTgt spid="3"/>
                                        </p:tgtEl>
                                        <p:attrNameLst>
                                          <p:attrName>ppt_h</p:attrName>
                                        </p:attrNameLst>
                                      </p:cBhvr>
                                      <p:tavLst>
                                        <p:tav tm="0">
                                          <p:val>
                                            <p:fltVal val="0"/>
                                          </p:val>
                                        </p:tav>
                                        <p:tav tm="100000">
                                          <p:val>
                                            <p:strVal val="#ppt_h"/>
                                          </p:val>
                                        </p:tav>
                                      </p:tavLst>
                                    </p:anim>
                                    <p:animEffect transition="in" filter="fade">
                                      <p:cBhvr>
                                        <p:cTn id="105" dur="500"/>
                                        <p:tgtEl>
                                          <p:spTgt spid="3"/>
                                        </p:tgtEl>
                                      </p:cBhvr>
                                    </p:animEffect>
                                  </p:childTnLst>
                                </p:cTn>
                              </p:par>
                            </p:childTnLst>
                          </p:cTn>
                        </p:par>
                        <p:par>
                          <p:cTn id="106" fill="hold">
                            <p:stCondLst>
                              <p:cond delay="2500"/>
                            </p:stCondLst>
                            <p:childTnLst>
                              <p:par>
                                <p:cTn id="107" presetID="53" presetClass="entr" presetSubtype="16" fill="hold" grpId="0" nodeType="afterEffect">
                                  <p:stCondLst>
                                    <p:cond delay="0"/>
                                  </p:stCondLst>
                                  <p:childTnLst>
                                    <p:set>
                                      <p:cBhvr>
                                        <p:cTn id="108" dur="1" fill="hold">
                                          <p:stCondLst>
                                            <p:cond delay="0"/>
                                          </p:stCondLst>
                                        </p:cTn>
                                        <p:tgtEl>
                                          <p:spTgt spid="50"/>
                                        </p:tgtEl>
                                        <p:attrNameLst>
                                          <p:attrName>style.visibility</p:attrName>
                                        </p:attrNameLst>
                                      </p:cBhvr>
                                      <p:to>
                                        <p:strVal val="visible"/>
                                      </p:to>
                                    </p:set>
                                    <p:anim calcmode="lin" valueType="num">
                                      <p:cBhvr>
                                        <p:cTn id="109" dur="500" fill="hold"/>
                                        <p:tgtEl>
                                          <p:spTgt spid="50"/>
                                        </p:tgtEl>
                                        <p:attrNameLst>
                                          <p:attrName>ppt_w</p:attrName>
                                        </p:attrNameLst>
                                      </p:cBhvr>
                                      <p:tavLst>
                                        <p:tav tm="0">
                                          <p:val>
                                            <p:fltVal val="0"/>
                                          </p:val>
                                        </p:tav>
                                        <p:tav tm="100000">
                                          <p:val>
                                            <p:strVal val="#ppt_w"/>
                                          </p:val>
                                        </p:tav>
                                      </p:tavLst>
                                    </p:anim>
                                    <p:anim calcmode="lin" valueType="num">
                                      <p:cBhvr>
                                        <p:cTn id="110" dur="500" fill="hold"/>
                                        <p:tgtEl>
                                          <p:spTgt spid="50"/>
                                        </p:tgtEl>
                                        <p:attrNameLst>
                                          <p:attrName>ppt_h</p:attrName>
                                        </p:attrNameLst>
                                      </p:cBhvr>
                                      <p:tavLst>
                                        <p:tav tm="0">
                                          <p:val>
                                            <p:fltVal val="0"/>
                                          </p:val>
                                        </p:tav>
                                        <p:tav tm="100000">
                                          <p:val>
                                            <p:strVal val="#ppt_h"/>
                                          </p:val>
                                        </p:tav>
                                      </p:tavLst>
                                    </p:anim>
                                    <p:animEffect transition="in" filter="fade">
                                      <p:cBhvr>
                                        <p:cTn id="111" dur="500"/>
                                        <p:tgtEl>
                                          <p:spTgt spid="50"/>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p:cTn id="114" dur="500" fill="hold"/>
                                        <p:tgtEl>
                                          <p:spTgt spid="53"/>
                                        </p:tgtEl>
                                        <p:attrNameLst>
                                          <p:attrName>ppt_w</p:attrName>
                                        </p:attrNameLst>
                                      </p:cBhvr>
                                      <p:tavLst>
                                        <p:tav tm="0">
                                          <p:val>
                                            <p:fltVal val="0"/>
                                          </p:val>
                                        </p:tav>
                                        <p:tav tm="100000">
                                          <p:val>
                                            <p:strVal val="#ppt_w"/>
                                          </p:val>
                                        </p:tav>
                                      </p:tavLst>
                                    </p:anim>
                                    <p:anim calcmode="lin" valueType="num">
                                      <p:cBhvr>
                                        <p:cTn id="115" dur="500" fill="hold"/>
                                        <p:tgtEl>
                                          <p:spTgt spid="53"/>
                                        </p:tgtEl>
                                        <p:attrNameLst>
                                          <p:attrName>ppt_h</p:attrName>
                                        </p:attrNameLst>
                                      </p:cBhvr>
                                      <p:tavLst>
                                        <p:tav tm="0">
                                          <p:val>
                                            <p:fltVal val="0"/>
                                          </p:val>
                                        </p:tav>
                                        <p:tav tm="100000">
                                          <p:val>
                                            <p:strVal val="#ppt_h"/>
                                          </p:val>
                                        </p:tav>
                                      </p:tavLst>
                                    </p:anim>
                                    <p:animEffect transition="in" filter="fade">
                                      <p:cBhvr>
                                        <p:cTn id="116" dur="500"/>
                                        <p:tgtEl>
                                          <p:spTgt spid="53"/>
                                        </p:tgtEl>
                                      </p:cBhvr>
                                    </p:animEffect>
                                  </p:childTnLst>
                                </p:cTn>
                              </p:par>
                            </p:childTnLst>
                          </p:cTn>
                        </p:par>
                        <p:par>
                          <p:cTn id="117" fill="hold">
                            <p:stCondLst>
                              <p:cond delay="3000"/>
                            </p:stCondLst>
                            <p:childTnLst>
                              <p:par>
                                <p:cTn id="118" presetID="2" presetClass="entr" presetSubtype="4" fill="hold" grpId="0" nodeType="afterEffect">
                                  <p:stCondLst>
                                    <p:cond delay="0"/>
                                  </p:stCondLst>
                                  <p:childTnLst>
                                    <p:set>
                                      <p:cBhvr>
                                        <p:cTn id="119" dur="1" fill="hold">
                                          <p:stCondLst>
                                            <p:cond delay="0"/>
                                          </p:stCondLst>
                                        </p:cTn>
                                        <p:tgtEl>
                                          <p:spTgt spid="49"/>
                                        </p:tgtEl>
                                        <p:attrNameLst>
                                          <p:attrName>style.visibility</p:attrName>
                                        </p:attrNameLst>
                                      </p:cBhvr>
                                      <p:to>
                                        <p:strVal val="visible"/>
                                      </p:to>
                                    </p:set>
                                    <p:anim calcmode="lin" valueType="num">
                                      <p:cBhvr additive="base">
                                        <p:cTn id="120" dur="500" fill="hold"/>
                                        <p:tgtEl>
                                          <p:spTgt spid="49"/>
                                        </p:tgtEl>
                                        <p:attrNameLst>
                                          <p:attrName>ppt_x</p:attrName>
                                        </p:attrNameLst>
                                      </p:cBhvr>
                                      <p:tavLst>
                                        <p:tav tm="0">
                                          <p:val>
                                            <p:strVal val="#ppt_x"/>
                                          </p:val>
                                        </p:tav>
                                        <p:tav tm="100000">
                                          <p:val>
                                            <p:strVal val="#ppt_x"/>
                                          </p:val>
                                        </p:tav>
                                      </p:tavLst>
                                    </p:anim>
                                    <p:anim calcmode="lin" valueType="num">
                                      <p:cBhvr additive="base">
                                        <p:cTn id="121" dur="500" fill="hold"/>
                                        <p:tgtEl>
                                          <p:spTgt spid="49"/>
                                        </p:tgtEl>
                                        <p:attrNameLst>
                                          <p:attrName>ppt_y</p:attrName>
                                        </p:attrNameLst>
                                      </p:cBhvr>
                                      <p:tavLst>
                                        <p:tav tm="0">
                                          <p:val>
                                            <p:strVal val="1+#ppt_h/2"/>
                                          </p:val>
                                        </p:tav>
                                        <p:tav tm="100000">
                                          <p:val>
                                            <p:strVal val="#ppt_y"/>
                                          </p:val>
                                        </p:tav>
                                      </p:tavLst>
                                    </p:anim>
                                  </p:childTnLst>
                                </p:cTn>
                              </p:par>
                            </p:childTnLst>
                          </p:cTn>
                        </p:par>
                        <p:par>
                          <p:cTn id="122" fill="hold">
                            <p:stCondLst>
                              <p:cond delay="3500"/>
                            </p:stCondLst>
                            <p:childTnLst>
                              <p:par>
                                <p:cTn id="123" presetID="42" presetClass="entr" presetSubtype="0" fill="hold" grpId="0" nodeType="afterEffect">
                                  <p:stCondLst>
                                    <p:cond delay="0"/>
                                  </p:stCondLst>
                                  <p:childTnLst>
                                    <p:set>
                                      <p:cBhvr>
                                        <p:cTn id="124" dur="1" fill="hold">
                                          <p:stCondLst>
                                            <p:cond delay="0"/>
                                          </p:stCondLst>
                                        </p:cTn>
                                        <p:tgtEl>
                                          <p:spTgt spid="28"/>
                                        </p:tgtEl>
                                        <p:attrNameLst>
                                          <p:attrName>style.visibility</p:attrName>
                                        </p:attrNameLst>
                                      </p:cBhvr>
                                      <p:to>
                                        <p:strVal val="visible"/>
                                      </p:to>
                                    </p:set>
                                    <p:animEffect transition="in" filter="fade">
                                      <p:cBhvr>
                                        <p:cTn id="125" dur="1000"/>
                                        <p:tgtEl>
                                          <p:spTgt spid="28"/>
                                        </p:tgtEl>
                                      </p:cBhvr>
                                    </p:animEffect>
                                    <p:anim calcmode="lin" valueType="num">
                                      <p:cBhvr>
                                        <p:cTn id="126" dur="1000" fill="hold"/>
                                        <p:tgtEl>
                                          <p:spTgt spid="28"/>
                                        </p:tgtEl>
                                        <p:attrNameLst>
                                          <p:attrName>ppt_x</p:attrName>
                                        </p:attrNameLst>
                                      </p:cBhvr>
                                      <p:tavLst>
                                        <p:tav tm="0">
                                          <p:val>
                                            <p:strVal val="#ppt_x"/>
                                          </p:val>
                                        </p:tav>
                                        <p:tav tm="100000">
                                          <p:val>
                                            <p:strVal val="#ppt_x"/>
                                          </p:val>
                                        </p:tav>
                                      </p:tavLst>
                                    </p:anim>
                                    <p:anim calcmode="lin" valueType="num">
                                      <p:cBhvr>
                                        <p:cTn id="127" dur="1000" fill="hold"/>
                                        <p:tgtEl>
                                          <p:spTgt spid="28"/>
                                        </p:tgtEl>
                                        <p:attrNameLst>
                                          <p:attrName>ppt_y</p:attrName>
                                        </p:attrNameLst>
                                      </p:cBhvr>
                                      <p:tavLst>
                                        <p:tav tm="0">
                                          <p:val>
                                            <p:strVal val="#ppt_y+.1"/>
                                          </p:val>
                                        </p:tav>
                                        <p:tav tm="100000">
                                          <p:val>
                                            <p:strVal val="#ppt_y"/>
                                          </p:val>
                                        </p:tav>
                                      </p:tavLst>
                                    </p:anim>
                                  </p:childTnLst>
                                </p:cTn>
                              </p:par>
                            </p:childTnLst>
                          </p:cTn>
                        </p:par>
                        <p:par>
                          <p:cTn id="128" fill="hold">
                            <p:stCondLst>
                              <p:cond delay="4500"/>
                            </p:stCondLst>
                            <p:childTnLst>
                              <p:par>
                                <p:cTn id="129" presetID="26" presetClass="emph" presetSubtype="0" repeatCount="indefinite" fill="hold" grpId="1" nodeType="afterEffect">
                                  <p:stCondLst>
                                    <p:cond delay="0"/>
                                  </p:stCondLst>
                                  <p:childTnLst>
                                    <p:animEffect transition="out" filter="fade">
                                      <p:cBhvr>
                                        <p:cTn id="130" dur="500" tmFilter="0, 0; .2, .5; .8, .5; 1, 0"/>
                                        <p:tgtEl>
                                          <p:spTgt spid="49"/>
                                        </p:tgtEl>
                                      </p:cBhvr>
                                    </p:animEffect>
                                    <p:animScale>
                                      <p:cBhvr>
                                        <p:cTn id="131" dur="250" autoRev="1" fill="hold"/>
                                        <p:tgtEl>
                                          <p:spTgt spid="49"/>
                                        </p:tgtEl>
                                      </p:cBhvr>
                                      <p:by x="105000" y="105000"/>
                                    </p:animScale>
                                  </p:childTnLst>
                                </p:cTn>
                              </p:par>
                            </p:childTnLst>
                          </p:cTn>
                        </p:par>
                        <p:par>
                          <p:cTn id="132" fill="hold">
                            <p:stCondLst>
                              <p:cond delay="5000"/>
                            </p:stCondLst>
                            <p:childTnLst>
                              <p:par>
                                <p:cTn id="133" presetID="26" presetClass="emph" presetSubtype="0" repeatCount="indefinite" fill="hold" grpId="2" nodeType="afterEffect">
                                  <p:stCondLst>
                                    <p:cond delay="0"/>
                                  </p:stCondLst>
                                  <p:childTnLst>
                                    <p:animEffect transition="out" filter="fade">
                                      <p:cBhvr>
                                        <p:cTn id="134" dur="500" tmFilter="0, 0; .2, .5; .8, .5; 1, 0"/>
                                        <p:tgtEl>
                                          <p:spTgt spid="49"/>
                                        </p:tgtEl>
                                      </p:cBhvr>
                                    </p:animEffect>
                                    <p:animScale>
                                      <p:cBhvr>
                                        <p:cTn id="135" dur="250" autoRev="1" fill="hold"/>
                                        <p:tgtEl>
                                          <p:spTgt spid="49"/>
                                        </p:tgtEl>
                                      </p:cBhvr>
                                      <p:by x="105000" y="105000"/>
                                    </p:animScale>
                                  </p:childTnLst>
                                </p:cTn>
                              </p:par>
                            </p:childTnLst>
                          </p:cTn>
                        </p:par>
                      </p:childTnLst>
                    </p:cTn>
                  </p:par>
                  <p:par>
                    <p:cTn id="136" fill="hold">
                      <p:stCondLst>
                        <p:cond delay="indefinite"/>
                      </p:stCondLst>
                      <p:childTnLst>
                        <p:par>
                          <p:cTn id="137" fill="hold">
                            <p:stCondLst>
                              <p:cond delay="0"/>
                            </p:stCondLst>
                            <p:childTnLst>
                              <p:par>
                                <p:cTn id="138" presetID="27" presetClass="emph" presetSubtype="0" fill="remove" grpId="1" nodeType="clickEffect">
                                  <p:stCondLst>
                                    <p:cond delay="0"/>
                                  </p:stCondLst>
                                  <p:childTnLst>
                                    <p:animClr clrSpc="rgb" dir="cw">
                                      <p:cBhvr override="childStyle">
                                        <p:cTn id="139" dur="250" autoRev="1" fill="remove"/>
                                        <p:tgtEl>
                                          <p:spTgt spid="28"/>
                                        </p:tgtEl>
                                        <p:attrNameLst>
                                          <p:attrName>style.color</p:attrName>
                                        </p:attrNameLst>
                                      </p:cBhvr>
                                      <p:to>
                                        <a:schemeClr val="bg1"/>
                                      </p:to>
                                    </p:animClr>
                                    <p:animClr clrSpc="rgb" dir="cw">
                                      <p:cBhvr>
                                        <p:cTn id="140" dur="250" autoRev="1" fill="remove"/>
                                        <p:tgtEl>
                                          <p:spTgt spid="28"/>
                                        </p:tgtEl>
                                        <p:attrNameLst>
                                          <p:attrName>fillcolor</p:attrName>
                                        </p:attrNameLst>
                                      </p:cBhvr>
                                      <p:to>
                                        <a:schemeClr val="bg1"/>
                                      </p:to>
                                    </p:animClr>
                                    <p:set>
                                      <p:cBhvr>
                                        <p:cTn id="141" dur="250" autoRev="1" fill="remove"/>
                                        <p:tgtEl>
                                          <p:spTgt spid="28"/>
                                        </p:tgtEl>
                                        <p:attrNameLst>
                                          <p:attrName>fill.type</p:attrName>
                                        </p:attrNameLst>
                                      </p:cBhvr>
                                      <p:to>
                                        <p:strVal val="solid"/>
                                      </p:to>
                                    </p:set>
                                    <p:set>
                                      <p:cBhvr>
                                        <p:cTn id="142" dur="250" autoRev="1" fill="remove"/>
                                        <p:tgtEl>
                                          <p:spTgt spid="28"/>
                                        </p:tgtEl>
                                        <p:attrNameLst>
                                          <p:attrName>fill.on</p:attrName>
                                        </p:attrNameLst>
                                      </p:cBhvr>
                                      <p:to>
                                        <p:strVal val="true"/>
                                      </p:to>
                                    </p:set>
                                  </p:childTnLst>
                                </p:cTn>
                              </p:par>
                            </p:childTnLst>
                          </p:cTn>
                        </p:par>
                        <p:par>
                          <p:cTn id="143" fill="hold">
                            <p:stCondLst>
                              <p:cond delay="500"/>
                            </p:stCondLst>
                            <p:childTnLst>
                              <p:par>
                                <p:cTn id="144" presetID="53" presetClass="entr" presetSubtype="16" fill="hold" grpId="0" nodeType="after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p:cTn id="146" dur="500" fill="hold"/>
                                        <p:tgtEl>
                                          <p:spTgt spid="54"/>
                                        </p:tgtEl>
                                        <p:attrNameLst>
                                          <p:attrName>ppt_w</p:attrName>
                                        </p:attrNameLst>
                                      </p:cBhvr>
                                      <p:tavLst>
                                        <p:tav tm="0">
                                          <p:val>
                                            <p:fltVal val="0"/>
                                          </p:val>
                                        </p:tav>
                                        <p:tav tm="100000">
                                          <p:val>
                                            <p:strVal val="#ppt_w"/>
                                          </p:val>
                                        </p:tav>
                                      </p:tavLst>
                                    </p:anim>
                                    <p:anim calcmode="lin" valueType="num">
                                      <p:cBhvr>
                                        <p:cTn id="147" dur="500" fill="hold"/>
                                        <p:tgtEl>
                                          <p:spTgt spid="54"/>
                                        </p:tgtEl>
                                        <p:attrNameLst>
                                          <p:attrName>ppt_h</p:attrName>
                                        </p:attrNameLst>
                                      </p:cBhvr>
                                      <p:tavLst>
                                        <p:tav tm="0">
                                          <p:val>
                                            <p:fltVal val="0"/>
                                          </p:val>
                                        </p:tav>
                                        <p:tav tm="100000">
                                          <p:val>
                                            <p:strVal val="#ppt_h"/>
                                          </p:val>
                                        </p:tav>
                                      </p:tavLst>
                                    </p:anim>
                                    <p:animEffect transition="in" filter="fade">
                                      <p:cBhvr>
                                        <p:cTn id="148" dur="500"/>
                                        <p:tgtEl>
                                          <p:spTgt spid="54"/>
                                        </p:tgtEl>
                                      </p:cBhvr>
                                    </p:animEffect>
                                  </p:childTnLst>
                                </p:cTn>
                              </p:par>
                            </p:childTnLst>
                          </p:cTn>
                        </p:par>
                        <p:par>
                          <p:cTn id="149" fill="hold">
                            <p:stCondLst>
                              <p:cond delay="1000"/>
                            </p:stCondLst>
                            <p:childTnLst>
                              <p:par>
                                <p:cTn id="150" presetID="53" presetClass="entr" presetSubtype="16" fill="hold" grpId="0" nodeType="afterEffect">
                                  <p:stCondLst>
                                    <p:cond delay="0"/>
                                  </p:stCondLst>
                                  <p:childTnLst>
                                    <p:set>
                                      <p:cBhvr>
                                        <p:cTn id="151" dur="1" fill="hold">
                                          <p:stCondLst>
                                            <p:cond delay="0"/>
                                          </p:stCondLst>
                                        </p:cTn>
                                        <p:tgtEl>
                                          <p:spTgt spid="56"/>
                                        </p:tgtEl>
                                        <p:attrNameLst>
                                          <p:attrName>style.visibility</p:attrName>
                                        </p:attrNameLst>
                                      </p:cBhvr>
                                      <p:to>
                                        <p:strVal val="visible"/>
                                      </p:to>
                                    </p:set>
                                    <p:anim calcmode="lin" valueType="num">
                                      <p:cBhvr>
                                        <p:cTn id="152" dur="500" fill="hold"/>
                                        <p:tgtEl>
                                          <p:spTgt spid="56"/>
                                        </p:tgtEl>
                                        <p:attrNameLst>
                                          <p:attrName>ppt_w</p:attrName>
                                        </p:attrNameLst>
                                      </p:cBhvr>
                                      <p:tavLst>
                                        <p:tav tm="0">
                                          <p:val>
                                            <p:fltVal val="0"/>
                                          </p:val>
                                        </p:tav>
                                        <p:tav tm="100000">
                                          <p:val>
                                            <p:strVal val="#ppt_w"/>
                                          </p:val>
                                        </p:tav>
                                      </p:tavLst>
                                    </p:anim>
                                    <p:anim calcmode="lin" valueType="num">
                                      <p:cBhvr>
                                        <p:cTn id="153" dur="500" fill="hold"/>
                                        <p:tgtEl>
                                          <p:spTgt spid="56"/>
                                        </p:tgtEl>
                                        <p:attrNameLst>
                                          <p:attrName>ppt_h</p:attrName>
                                        </p:attrNameLst>
                                      </p:cBhvr>
                                      <p:tavLst>
                                        <p:tav tm="0">
                                          <p:val>
                                            <p:fltVal val="0"/>
                                          </p:val>
                                        </p:tav>
                                        <p:tav tm="100000">
                                          <p:val>
                                            <p:strVal val="#ppt_h"/>
                                          </p:val>
                                        </p:tav>
                                      </p:tavLst>
                                    </p:anim>
                                    <p:animEffect transition="in" filter="fade">
                                      <p:cBhvr>
                                        <p:cTn id="154" dur="500"/>
                                        <p:tgtEl>
                                          <p:spTgt spid="56"/>
                                        </p:tgtEl>
                                      </p:cBhvr>
                                    </p:animEffect>
                                  </p:childTnLst>
                                </p:cTn>
                              </p:par>
                            </p:childTnLst>
                          </p:cTn>
                        </p:par>
                        <p:par>
                          <p:cTn id="155" fill="hold">
                            <p:stCondLst>
                              <p:cond delay="1500"/>
                            </p:stCondLst>
                            <p:childTnLst>
                              <p:par>
                                <p:cTn id="156" presetID="53" presetClass="entr" presetSubtype="16" fill="hold" nodeType="afterEffect">
                                  <p:stCondLst>
                                    <p:cond delay="0"/>
                                  </p:stCondLst>
                                  <p:childTnLst>
                                    <p:set>
                                      <p:cBhvr>
                                        <p:cTn id="157" dur="1" fill="hold">
                                          <p:stCondLst>
                                            <p:cond delay="0"/>
                                          </p:stCondLst>
                                        </p:cTn>
                                        <p:tgtEl>
                                          <p:spTgt spid="2052"/>
                                        </p:tgtEl>
                                        <p:attrNameLst>
                                          <p:attrName>style.visibility</p:attrName>
                                        </p:attrNameLst>
                                      </p:cBhvr>
                                      <p:to>
                                        <p:strVal val="visible"/>
                                      </p:to>
                                    </p:set>
                                    <p:anim calcmode="lin" valueType="num">
                                      <p:cBhvr>
                                        <p:cTn id="158" dur="500" fill="hold"/>
                                        <p:tgtEl>
                                          <p:spTgt spid="2052"/>
                                        </p:tgtEl>
                                        <p:attrNameLst>
                                          <p:attrName>ppt_w</p:attrName>
                                        </p:attrNameLst>
                                      </p:cBhvr>
                                      <p:tavLst>
                                        <p:tav tm="0">
                                          <p:val>
                                            <p:fltVal val="0"/>
                                          </p:val>
                                        </p:tav>
                                        <p:tav tm="100000">
                                          <p:val>
                                            <p:strVal val="#ppt_w"/>
                                          </p:val>
                                        </p:tav>
                                      </p:tavLst>
                                    </p:anim>
                                    <p:anim calcmode="lin" valueType="num">
                                      <p:cBhvr>
                                        <p:cTn id="159" dur="500" fill="hold"/>
                                        <p:tgtEl>
                                          <p:spTgt spid="2052"/>
                                        </p:tgtEl>
                                        <p:attrNameLst>
                                          <p:attrName>ppt_h</p:attrName>
                                        </p:attrNameLst>
                                      </p:cBhvr>
                                      <p:tavLst>
                                        <p:tav tm="0">
                                          <p:val>
                                            <p:fltVal val="0"/>
                                          </p:val>
                                        </p:tav>
                                        <p:tav tm="100000">
                                          <p:val>
                                            <p:strVal val="#ppt_h"/>
                                          </p:val>
                                        </p:tav>
                                      </p:tavLst>
                                    </p:anim>
                                    <p:animEffect transition="in" filter="fade">
                                      <p:cBhvr>
                                        <p:cTn id="160" dur="500"/>
                                        <p:tgtEl>
                                          <p:spTgt spid="2052"/>
                                        </p:tgtEl>
                                      </p:cBhvr>
                                    </p:animEffect>
                                  </p:childTnLst>
                                </p:cTn>
                              </p:par>
                              <p:par>
                                <p:cTn id="161" presetID="53" presetClass="entr" presetSubtype="16" fill="hold" nodeType="withEffect">
                                  <p:stCondLst>
                                    <p:cond delay="0"/>
                                  </p:stCondLst>
                                  <p:childTnLst>
                                    <p:set>
                                      <p:cBhvr>
                                        <p:cTn id="162" dur="1" fill="hold">
                                          <p:stCondLst>
                                            <p:cond delay="0"/>
                                          </p:stCondLst>
                                        </p:cTn>
                                        <p:tgtEl>
                                          <p:spTgt spid="2056"/>
                                        </p:tgtEl>
                                        <p:attrNameLst>
                                          <p:attrName>style.visibility</p:attrName>
                                        </p:attrNameLst>
                                      </p:cBhvr>
                                      <p:to>
                                        <p:strVal val="visible"/>
                                      </p:to>
                                    </p:set>
                                    <p:anim calcmode="lin" valueType="num">
                                      <p:cBhvr>
                                        <p:cTn id="163" dur="500" fill="hold"/>
                                        <p:tgtEl>
                                          <p:spTgt spid="2056"/>
                                        </p:tgtEl>
                                        <p:attrNameLst>
                                          <p:attrName>ppt_w</p:attrName>
                                        </p:attrNameLst>
                                      </p:cBhvr>
                                      <p:tavLst>
                                        <p:tav tm="0">
                                          <p:val>
                                            <p:fltVal val="0"/>
                                          </p:val>
                                        </p:tav>
                                        <p:tav tm="100000">
                                          <p:val>
                                            <p:strVal val="#ppt_w"/>
                                          </p:val>
                                        </p:tav>
                                      </p:tavLst>
                                    </p:anim>
                                    <p:anim calcmode="lin" valueType="num">
                                      <p:cBhvr>
                                        <p:cTn id="164" dur="500" fill="hold"/>
                                        <p:tgtEl>
                                          <p:spTgt spid="2056"/>
                                        </p:tgtEl>
                                        <p:attrNameLst>
                                          <p:attrName>ppt_h</p:attrName>
                                        </p:attrNameLst>
                                      </p:cBhvr>
                                      <p:tavLst>
                                        <p:tav tm="0">
                                          <p:val>
                                            <p:fltVal val="0"/>
                                          </p:val>
                                        </p:tav>
                                        <p:tav tm="100000">
                                          <p:val>
                                            <p:strVal val="#ppt_h"/>
                                          </p:val>
                                        </p:tav>
                                      </p:tavLst>
                                    </p:anim>
                                    <p:animEffect transition="in" filter="fade">
                                      <p:cBhvr>
                                        <p:cTn id="165" dur="500"/>
                                        <p:tgtEl>
                                          <p:spTgt spid="2056"/>
                                        </p:tgtEl>
                                      </p:cBhvr>
                                    </p:animEffect>
                                  </p:childTnLst>
                                </p:cTn>
                              </p:par>
                            </p:childTnLst>
                          </p:cTn>
                        </p:par>
                      </p:childTnLst>
                    </p:cTn>
                  </p:par>
                  <p:par>
                    <p:cTn id="166" fill="hold">
                      <p:stCondLst>
                        <p:cond delay="indefinite"/>
                      </p:stCondLst>
                      <p:childTnLst>
                        <p:par>
                          <p:cTn id="167" fill="hold">
                            <p:stCondLst>
                              <p:cond delay="0"/>
                            </p:stCondLst>
                            <p:childTnLst>
                              <p:par>
                                <p:cTn id="168" presetID="53" presetClass="entr" presetSubtype="16" fill="hold" grpId="0" nodeType="clickEffect">
                                  <p:stCondLst>
                                    <p:cond delay="0"/>
                                  </p:stCondLst>
                                  <p:childTnLst>
                                    <p:set>
                                      <p:cBhvr>
                                        <p:cTn id="169" dur="1" fill="hold">
                                          <p:stCondLst>
                                            <p:cond delay="0"/>
                                          </p:stCondLst>
                                        </p:cTn>
                                        <p:tgtEl>
                                          <p:spTgt spid="57"/>
                                        </p:tgtEl>
                                        <p:attrNameLst>
                                          <p:attrName>style.visibility</p:attrName>
                                        </p:attrNameLst>
                                      </p:cBhvr>
                                      <p:to>
                                        <p:strVal val="visible"/>
                                      </p:to>
                                    </p:set>
                                    <p:anim calcmode="lin" valueType="num">
                                      <p:cBhvr>
                                        <p:cTn id="170" dur="500" fill="hold"/>
                                        <p:tgtEl>
                                          <p:spTgt spid="57"/>
                                        </p:tgtEl>
                                        <p:attrNameLst>
                                          <p:attrName>ppt_w</p:attrName>
                                        </p:attrNameLst>
                                      </p:cBhvr>
                                      <p:tavLst>
                                        <p:tav tm="0">
                                          <p:val>
                                            <p:fltVal val="0"/>
                                          </p:val>
                                        </p:tav>
                                        <p:tav tm="100000">
                                          <p:val>
                                            <p:strVal val="#ppt_w"/>
                                          </p:val>
                                        </p:tav>
                                      </p:tavLst>
                                    </p:anim>
                                    <p:anim calcmode="lin" valueType="num">
                                      <p:cBhvr>
                                        <p:cTn id="171" dur="500" fill="hold"/>
                                        <p:tgtEl>
                                          <p:spTgt spid="57"/>
                                        </p:tgtEl>
                                        <p:attrNameLst>
                                          <p:attrName>ppt_h</p:attrName>
                                        </p:attrNameLst>
                                      </p:cBhvr>
                                      <p:tavLst>
                                        <p:tav tm="0">
                                          <p:val>
                                            <p:fltVal val="0"/>
                                          </p:val>
                                        </p:tav>
                                        <p:tav tm="100000">
                                          <p:val>
                                            <p:strVal val="#ppt_h"/>
                                          </p:val>
                                        </p:tav>
                                      </p:tavLst>
                                    </p:anim>
                                    <p:animEffect transition="in" filter="fade">
                                      <p:cBhvr>
                                        <p:cTn id="172" dur="500"/>
                                        <p:tgtEl>
                                          <p:spTgt spid="57"/>
                                        </p:tgtEl>
                                      </p:cBhvr>
                                    </p:animEffect>
                                  </p:childTnLst>
                                </p:cTn>
                              </p:par>
                            </p:childTnLst>
                          </p:cTn>
                        </p:par>
                        <p:par>
                          <p:cTn id="173" fill="hold">
                            <p:stCondLst>
                              <p:cond delay="500"/>
                            </p:stCondLst>
                            <p:childTnLst>
                              <p:par>
                                <p:cTn id="174" presetID="53" presetClass="entr" presetSubtype="1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childTnLst>
                                </p:cTn>
                              </p:par>
                              <p:par>
                                <p:cTn id="179" presetID="53" presetClass="entr" presetSubtype="16" fill="hold" grpId="0" nodeType="withEffect">
                                  <p:stCondLst>
                                    <p:cond delay="0"/>
                                  </p:stCondLst>
                                  <p:childTnLst>
                                    <p:set>
                                      <p:cBhvr>
                                        <p:cTn id="180" dur="1" fill="hold">
                                          <p:stCondLst>
                                            <p:cond delay="0"/>
                                          </p:stCondLst>
                                        </p:cTn>
                                        <p:tgtEl>
                                          <p:spTgt spid="58"/>
                                        </p:tgtEl>
                                        <p:attrNameLst>
                                          <p:attrName>style.visibility</p:attrName>
                                        </p:attrNameLst>
                                      </p:cBhvr>
                                      <p:to>
                                        <p:strVal val="visible"/>
                                      </p:to>
                                    </p:set>
                                    <p:anim calcmode="lin" valueType="num">
                                      <p:cBhvr>
                                        <p:cTn id="181" dur="500" fill="hold"/>
                                        <p:tgtEl>
                                          <p:spTgt spid="58"/>
                                        </p:tgtEl>
                                        <p:attrNameLst>
                                          <p:attrName>ppt_w</p:attrName>
                                        </p:attrNameLst>
                                      </p:cBhvr>
                                      <p:tavLst>
                                        <p:tav tm="0">
                                          <p:val>
                                            <p:fltVal val="0"/>
                                          </p:val>
                                        </p:tav>
                                        <p:tav tm="100000">
                                          <p:val>
                                            <p:strVal val="#ppt_w"/>
                                          </p:val>
                                        </p:tav>
                                      </p:tavLst>
                                    </p:anim>
                                    <p:anim calcmode="lin" valueType="num">
                                      <p:cBhvr>
                                        <p:cTn id="182" dur="500" fill="hold"/>
                                        <p:tgtEl>
                                          <p:spTgt spid="58"/>
                                        </p:tgtEl>
                                        <p:attrNameLst>
                                          <p:attrName>ppt_h</p:attrName>
                                        </p:attrNameLst>
                                      </p:cBhvr>
                                      <p:tavLst>
                                        <p:tav tm="0">
                                          <p:val>
                                            <p:fltVal val="0"/>
                                          </p:val>
                                        </p:tav>
                                        <p:tav tm="100000">
                                          <p:val>
                                            <p:strVal val="#ppt_h"/>
                                          </p:val>
                                        </p:tav>
                                      </p:tavLst>
                                    </p:anim>
                                    <p:animEffect transition="in" filter="fade">
                                      <p:cBhvr>
                                        <p:cTn id="18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3" grpId="0"/>
      <p:bldP spid="7" grpId="0"/>
      <p:bldP spid="10" grpId="0" animBg="1"/>
      <p:bldP spid="13" grpId="0" animBg="1"/>
      <p:bldP spid="28" grpId="0"/>
      <p:bldP spid="28" grpId="1"/>
      <p:bldP spid="29" grpId="0"/>
      <p:bldP spid="34" grpId="0"/>
      <p:bldP spid="35" grpId="0" animBg="1"/>
      <p:bldP spid="37" grpId="0"/>
      <p:bldP spid="38" grpId="0" animBg="1"/>
      <p:bldP spid="40" grpId="0"/>
      <p:bldP spid="43" grpId="0" animBg="1"/>
      <p:bldP spid="45" grpId="0"/>
      <p:bldP spid="48" grpId="0" animBg="1"/>
      <p:bldP spid="49" grpId="0" animBg="1"/>
      <p:bldP spid="49" grpId="1" animBg="1"/>
      <p:bldP spid="49" grpId="2" animBg="1"/>
      <p:bldP spid="51" grpId="0" animBg="1"/>
      <p:bldP spid="52" grpId="0" animBg="1"/>
      <p:bldP spid="54" grpId="0" animBg="1"/>
      <p:bldP spid="56" grpId="0"/>
      <p:bldP spid="57" grpId="0" animBg="1"/>
      <p:bldP spid="58" grpId="0"/>
      <p:bldP spid="59" grpId="0" animBg="1"/>
      <p:bldP spid="53" grpId="0" animBg="1"/>
      <p:bldP spid="50" grpId="0"/>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AB212D3-CD4D-AF56-9D78-3B0BC3ABA725}"/>
              </a:ext>
            </a:extLst>
          </p:cNvPr>
          <p:cNvSpPr txBox="1"/>
          <p:nvPr/>
        </p:nvSpPr>
        <p:spPr>
          <a:xfrm>
            <a:off x="1884254" y="310760"/>
            <a:ext cx="11132223" cy="1446550"/>
          </a:xfrm>
          <a:prstGeom prst="rect">
            <a:avLst/>
          </a:prstGeom>
          <a:noFill/>
        </p:spPr>
        <p:txBody>
          <a:bodyPr wrap="square" rtlCol="0">
            <a:spAutoFit/>
          </a:bodyPr>
          <a:lstStyle/>
          <a:p>
            <a:pPr algn="ctr"/>
            <a:r>
              <a:rPr kumimoji="1" lang="ja-JP" altLang="en-US" sz="3600" b="1" dirty="0">
                <a:solidFill>
                  <a:schemeClr val="bg1"/>
                </a:solidFill>
                <a:latin typeface="UD デジタル 教科書体 NP" panose="02020400000000000000" pitchFamily="18" charset="-128"/>
                <a:ea typeface="UD デジタル 教科書体 NP" panose="02020400000000000000" pitchFamily="18" charset="-128"/>
              </a:rPr>
              <a:t>「</a:t>
            </a:r>
            <a:r>
              <a:rPr kumimoji="1" lang="ja-JP" altLang="en-US" sz="4400" b="1" dirty="0">
                <a:solidFill>
                  <a:schemeClr val="bg1"/>
                </a:solidFill>
                <a:latin typeface="UD デジタル 教科書体 NP" panose="02020400000000000000" pitchFamily="18" charset="-128"/>
                <a:ea typeface="UD デジタル 教科書体 NP" panose="02020400000000000000" pitchFamily="18" charset="-128"/>
              </a:rPr>
              <a:t>寝る子は育つ」は、</a:t>
            </a:r>
            <a:endParaRPr kumimoji="1" lang="en-US" altLang="ja-JP" sz="4400" b="1" dirty="0">
              <a:solidFill>
                <a:schemeClr val="bg1"/>
              </a:solidFill>
              <a:latin typeface="UD デジタル 教科書体 NP" panose="02020400000000000000" pitchFamily="18" charset="-128"/>
              <a:ea typeface="UD デジタル 教科書体 NP" panose="02020400000000000000" pitchFamily="18" charset="-128"/>
            </a:endParaRPr>
          </a:p>
          <a:p>
            <a:pPr algn="ctr"/>
            <a:r>
              <a:rPr kumimoji="1" lang="ja-JP" altLang="en-US" sz="4400" b="1" dirty="0">
                <a:solidFill>
                  <a:schemeClr val="bg1"/>
                </a:solidFill>
                <a:latin typeface="UD デジタル 教科書体 NP" panose="02020400000000000000" pitchFamily="18" charset="-128"/>
                <a:ea typeface="UD デジタル 教科書体 NP" panose="02020400000000000000" pitchFamily="18" charset="-128"/>
              </a:rPr>
              <a:t>身長だけの話じゃなかった</a:t>
            </a:r>
            <a:r>
              <a:rPr kumimoji="1" lang="en-US" altLang="ja-JP" sz="4400" b="1" dirty="0">
                <a:solidFill>
                  <a:schemeClr val="bg1"/>
                </a:solidFill>
                <a:latin typeface="UD デジタル 教科書体 NP" panose="02020400000000000000" pitchFamily="18" charset="-128"/>
                <a:ea typeface="UD デジタル 教科書体 NP" panose="02020400000000000000" pitchFamily="18" charset="-128"/>
              </a:rPr>
              <a:t>!!</a:t>
            </a:r>
            <a:endParaRPr kumimoji="1" lang="ja-JP" altLang="en-US" sz="4400" b="1" dirty="0">
              <a:solidFill>
                <a:schemeClr val="bg1"/>
              </a:solidFill>
              <a:latin typeface="UD デジタル 教科書体 NP" panose="02020400000000000000" pitchFamily="18" charset="-128"/>
              <a:ea typeface="UD デジタル 教科書体 NP" panose="02020400000000000000" pitchFamily="18" charset="-128"/>
            </a:endParaRPr>
          </a:p>
        </p:txBody>
      </p:sp>
      <p:sp>
        <p:nvSpPr>
          <p:cNvPr id="3" name="テキスト ボックス 2">
            <a:extLst>
              <a:ext uri="{FF2B5EF4-FFF2-40B4-BE49-F238E27FC236}">
                <a16:creationId xmlns:a16="http://schemas.microsoft.com/office/drawing/2014/main" id="{2D13F4DE-7F27-7AA3-11AB-F6A2C9FD61CF}"/>
              </a:ext>
            </a:extLst>
          </p:cNvPr>
          <p:cNvSpPr txBox="1"/>
          <p:nvPr/>
        </p:nvSpPr>
        <p:spPr>
          <a:xfrm>
            <a:off x="653976" y="4520390"/>
            <a:ext cx="10106391" cy="1323439"/>
          </a:xfrm>
          <a:prstGeom prst="rect">
            <a:avLst/>
          </a:prstGeom>
          <a:noFill/>
        </p:spPr>
        <p:txBody>
          <a:bodyPr wrap="square" rtlCol="0">
            <a:spAutoFit/>
          </a:bodyPr>
          <a:lstStyle/>
          <a:p>
            <a:r>
              <a:rPr kumimoji="1" lang="ja-JP" altLang="en-US" sz="3200" dirty="0">
                <a:solidFill>
                  <a:schemeClr val="bg1"/>
                </a:solidFill>
                <a:latin typeface="UD デジタル 教科書体 NP" panose="02020400000000000000" pitchFamily="18" charset="-128"/>
                <a:ea typeface="UD デジタル 教科書体 NP" panose="02020400000000000000" pitchFamily="18" charset="-128"/>
              </a:rPr>
              <a:t>ところで、</a:t>
            </a:r>
            <a:r>
              <a:rPr kumimoji="1" lang="ja-JP" altLang="en-US" sz="4000" b="1" dirty="0">
                <a:solidFill>
                  <a:srgbClr val="FF0000"/>
                </a:solidFill>
                <a:latin typeface="UD デジタル 教科書体 NP" panose="02020400000000000000" pitchFamily="18" charset="-128"/>
                <a:ea typeface="UD デジタル 教科書体 NP" panose="02020400000000000000" pitchFamily="18" charset="-128"/>
              </a:rPr>
              <a:t>海馬</a:t>
            </a:r>
            <a:r>
              <a:rPr kumimoji="1" lang="ja-JP" altLang="en-US" sz="3200" dirty="0">
                <a:solidFill>
                  <a:schemeClr val="bg1"/>
                </a:solidFill>
                <a:latin typeface="UD デジタル 教科書体 NP" panose="02020400000000000000" pitchFamily="18" charset="-128"/>
                <a:ea typeface="UD デジタル 教科書体 NP" panose="02020400000000000000" pitchFamily="18" charset="-128"/>
              </a:rPr>
              <a:t>って何？　　⬇</a:t>
            </a:r>
            <a:endParaRPr kumimoji="1" lang="en-US" altLang="ja-JP" sz="3200" dirty="0">
              <a:solidFill>
                <a:schemeClr val="bg1"/>
              </a:solidFill>
              <a:latin typeface="UD デジタル 教科書体 NP" panose="02020400000000000000" pitchFamily="18" charset="-128"/>
              <a:ea typeface="UD デジタル 教科書体 NP" panose="02020400000000000000" pitchFamily="18" charset="-128"/>
            </a:endParaRPr>
          </a:p>
          <a:p>
            <a:pPr algn="ctr"/>
            <a:r>
              <a:rPr kumimoji="1" lang="ja-JP" altLang="en-US" sz="3200" dirty="0">
                <a:solidFill>
                  <a:schemeClr val="bg1"/>
                </a:solidFill>
                <a:latin typeface="UD デジタル 教科書体 NP" panose="02020400000000000000" pitchFamily="18" charset="-128"/>
                <a:ea typeface="UD デジタル 教科書体 NP" panose="02020400000000000000" pitchFamily="18" charset="-128"/>
              </a:rPr>
              <a:t>「記憶」をつかさどる“</a:t>
            </a:r>
            <a:r>
              <a:rPr kumimoji="1" lang="ja-JP" altLang="en-US" sz="4000" b="1" dirty="0">
                <a:solidFill>
                  <a:srgbClr val="FF0000"/>
                </a:solidFill>
                <a:latin typeface="UD デジタル 教科書体 NP" panose="02020400000000000000" pitchFamily="18" charset="-128"/>
                <a:ea typeface="UD デジタル 教科書体 NP" panose="02020400000000000000" pitchFamily="18" charset="-128"/>
              </a:rPr>
              <a:t>記憶の司令塔</a:t>
            </a:r>
            <a:r>
              <a:rPr kumimoji="1" lang="ja-JP" altLang="en-US" sz="3200" dirty="0">
                <a:solidFill>
                  <a:schemeClr val="bg1"/>
                </a:solidFill>
                <a:latin typeface="UD デジタル 教科書体 NP" panose="02020400000000000000" pitchFamily="18" charset="-128"/>
                <a:ea typeface="UD デジタル 教科書体 NP" panose="02020400000000000000" pitchFamily="18" charset="-128"/>
              </a:rPr>
              <a:t>“</a:t>
            </a:r>
          </a:p>
        </p:txBody>
      </p:sp>
      <p:sp>
        <p:nvSpPr>
          <p:cNvPr id="6" name="テキスト ボックス 5">
            <a:extLst>
              <a:ext uri="{FF2B5EF4-FFF2-40B4-BE49-F238E27FC236}">
                <a16:creationId xmlns:a16="http://schemas.microsoft.com/office/drawing/2014/main" id="{5D2BFA34-78D9-AF3C-F3B1-B82DFEA221D6}"/>
              </a:ext>
            </a:extLst>
          </p:cNvPr>
          <p:cNvSpPr txBox="1"/>
          <p:nvPr/>
        </p:nvSpPr>
        <p:spPr>
          <a:xfrm>
            <a:off x="719092" y="2182136"/>
            <a:ext cx="7967509" cy="1384995"/>
          </a:xfrm>
          <a:prstGeom prst="rect">
            <a:avLst/>
          </a:prstGeom>
          <a:noFill/>
        </p:spPr>
        <p:txBody>
          <a:bodyPr wrap="square" rtlCol="0">
            <a:spAutoFit/>
          </a:bodyPr>
          <a:lstStyle/>
          <a:p>
            <a:r>
              <a:rPr lang="ja-JP" altLang="en-US" sz="4000" b="1" i="0" u="sng" dirty="0">
                <a:solidFill>
                  <a:srgbClr val="333333"/>
                </a:solidFill>
                <a:effectLst/>
                <a:latin typeface="UD デジタル 教科書体 NP" panose="02020400000000000000" pitchFamily="18" charset="-128"/>
                <a:ea typeface="UD デジタル 教科書体 NP" panose="02020400000000000000" pitchFamily="18" charset="-128"/>
              </a:rPr>
              <a:t>平日の</a:t>
            </a:r>
            <a:r>
              <a:rPr lang="ja-JP" altLang="en-US" sz="4000" b="1" i="0" dirty="0">
                <a:solidFill>
                  <a:srgbClr val="333333"/>
                </a:solidFill>
                <a:effectLst/>
                <a:latin typeface="UD デジタル 教科書体 NP" panose="02020400000000000000" pitchFamily="18" charset="-128"/>
                <a:ea typeface="UD デジタル 教科書体 NP" panose="02020400000000000000" pitchFamily="18" charset="-128"/>
              </a:rPr>
              <a:t>睡眠時間と</a:t>
            </a:r>
            <a:r>
              <a:rPr lang="en-US" altLang="ja-JP" sz="4000" b="1" i="0" dirty="0">
                <a:solidFill>
                  <a:srgbClr val="333333"/>
                </a:solidFill>
                <a:effectLst/>
                <a:latin typeface="UD デジタル 教科書体 NP" panose="02020400000000000000" pitchFamily="18" charset="-128"/>
                <a:ea typeface="UD デジタル 教科書体 NP" panose="02020400000000000000" pitchFamily="18" charset="-128"/>
              </a:rPr>
              <a:t>,</a:t>
            </a:r>
          </a:p>
          <a:p>
            <a:r>
              <a:rPr lang="ja-JP" altLang="en-US" sz="4400" b="1" i="0" dirty="0">
                <a:solidFill>
                  <a:srgbClr val="FF0000"/>
                </a:solidFill>
                <a:effectLst/>
                <a:latin typeface="UD デジタル 教科書体 NP" panose="02020400000000000000" pitchFamily="18" charset="-128"/>
                <a:ea typeface="UD デジタル 教科書体 NP" panose="02020400000000000000" pitchFamily="18" charset="-128"/>
              </a:rPr>
              <a:t>海馬</a:t>
            </a:r>
            <a:r>
              <a:rPr lang="ja-JP" altLang="en-US" sz="4400" b="1" i="0" dirty="0">
                <a:solidFill>
                  <a:srgbClr val="333333"/>
                </a:solidFill>
                <a:effectLst/>
                <a:latin typeface="UD デジタル 教科書体 NP" panose="02020400000000000000" pitchFamily="18" charset="-128"/>
                <a:ea typeface="UD デジタル 教科書体 NP" panose="02020400000000000000" pitchFamily="18" charset="-128"/>
              </a:rPr>
              <a:t>の体積</a:t>
            </a:r>
            <a:r>
              <a:rPr lang="ja-JP" altLang="en-US" sz="4000" b="1" i="0" dirty="0">
                <a:solidFill>
                  <a:srgbClr val="333333"/>
                </a:solidFill>
                <a:effectLst/>
                <a:latin typeface="UD デジタル 教科書体 NP" panose="02020400000000000000" pitchFamily="18" charset="-128"/>
                <a:ea typeface="UD デジタル 教科書体 NP" panose="02020400000000000000" pitchFamily="18" charset="-128"/>
              </a:rPr>
              <a:t>には有意な正の相関</a:t>
            </a:r>
            <a:endParaRPr lang="en-US" altLang="ja-JP" sz="4000" b="1" i="0" dirty="0">
              <a:solidFill>
                <a:srgbClr val="333333"/>
              </a:solidFill>
              <a:effectLst/>
              <a:latin typeface="UD デジタル 教科書体 NP" panose="02020400000000000000" pitchFamily="18" charset="-128"/>
              <a:ea typeface="UD デジタル 教科書体 NP" panose="02020400000000000000" pitchFamily="18" charset="-128"/>
            </a:endParaRPr>
          </a:p>
        </p:txBody>
      </p:sp>
      <p:pic>
        <p:nvPicPr>
          <p:cNvPr id="1028" name="Picture 4" descr="脳のイラスト（人体）">
            <a:extLst>
              <a:ext uri="{FF2B5EF4-FFF2-40B4-BE49-F238E27FC236}">
                <a16:creationId xmlns:a16="http://schemas.microsoft.com/office/drawing/2014/main" id="{2D2E4104-84B3-2EF1-B58B-F4ECF08A706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51716" y="1807377"/>
            <a:ext cx="3135884" cy="360446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4917E7C7-2C7D-80FB-6A90-1D2E78FEC402}"/>
              </a:ext>
            </a:extLst>
          </p:cNvPr>
          <p:cNvSpPr txBox="1"/>
          <p:nvPr/>
        </p:nvSpPr>
        <p:spPr>
          <a:xfrm>
            <a:off x="782428" y="3868242"/>
            <a:ext cx="7445828" cy="646331"/>
          </a:xfrm>
          <a:prstGeom prst="rect">
            <a:avLst/>
          </a:prstGeom>
          <a:solidFill>
            <a:schemeClr val="accent5">
              <a:lumMod val="60000"/>
              <a:lumOff val="40000"/>
            </a:schemeClr>
          </a:solidFill>
          <a:ln w="53975">
            <a:solidFill>
              <a:schemeClr val="accent1">
                <a:shade val="15000"/>
                <a:hueMod val="94000"/>
              </a:schemeClr>
            </a:solidFill>
            <a:prstDash val="sysDot"/>
          </a:ln>
        </p:spPr>
        <p:txBody>
          <a:bodyPr wrap="square" rtlCol="0">
            <a:spAutoFit/>
          </a:bodyPr>
          <a:lstStyle/>
          <a:p>
            <a:r>
              <a:rPr kumimoji="1" lang="ja-JP" altLang="en-US" sz="3600" b="1" dirty="0">
                <a:solidFill>
                  <a:schemeClr val="bg1"/>
                </a:solidFill>
                <a:latin typeface="UD デジタル 教科書体 NP" panose="02020400000000000000" pitchFamily="18" charset="-128"/>
                <a:ea typeface="UD デジタル 教科書体 NP" panose="02020400000000000000" pitchFamily="18" charset="-128"/>
              </a:rPr>
              <a:t>平日ちゃんと寝る子の海馬は育つ</a:t>
            </a:r>
            <a:endParaRPr kumimoji="1" lang="ja-JP" altLang="en-US" sz="3600" dirty="0"/>
          </a:p>
        </p:txBody>
      </p:sp>
      <p:sp>
        <p:nvSpPr>
          <p:cNvPr id="9" name="星: 5 pt 8">
            <a:extLst>
              <a:ext uri="{FF2B5EF4-FFF2-40B4-BE49-F238E27FC236}">
                <a16:creationId xmlns:a16="http://schemas.microsoft.com/office/drawing/2014/main" id="{E9533FFD-F364-F582-6808-CF691E0668E0}"/>
              </a:ext>
            </a:extLst>
          </p:cNvPr>
          <p:cNvSpPr/>
          <p:nvPr/>
        </p:nvSpPr>
        <p:spPr>
          <a:xfrm>
            <a:off x="10526487" y="2891055"/>
            <a:ext cx="640080" cy="611859"/>
          </a:xfrm>
          <a:prstGeom prst="star5">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1226668A-4212-BF5B-528A-7C59C4AD2DAB}"/>
              </a:ext>
            </a:extLst>
          </p:cNvPr>
          <p:cNvSpPr txBox="1"/>
          <p:nvPr/>
        </p:nvSpPr>
        <p:spPr>
          <a:xfrm>
            <a:off x="836856" y="3498910"/>
            <a:ext cx="1368557" cy="461665"/>
          </a:xfrm>
          <a:prstGeom prst="rect">
            <a:avLst/>
          </a:prstGeom>
          <a:noFill/>
        </p:spPr>
        <p:txBody>
          <a:bodyPr wrap="square" rtlCol="0">
            <a:spAutoFit/>
          </a:bodyPr>
          <a:lstStyle/>
          <a:p>
            <a:r>
              <a:rPr kumimoji="1" lang="ja-JP" altLang="en-US" sz="2400" b="1" dirty="0">
                <a:solidFill>
                  <a:srgbClr val="FF0000"/>
                </a:solidFill>
                <a:latin typeface="UD デジタル 教科書体 NP" panose="02020400000000000000" pitchFamily="18" charset="-128"/>
                <a:ea typeface="UD デジタル 教科書体 NP" panose="02020400000000000000" pitchFamily="18" charset="-128"/>
              </a:rPr>
              <a:t>◎  ◎</a:t>
            </a:r>
          </a:p>
        </p:txBody>
      </p:sp>
      <p:sp>
        <p:nvSpPr>
          <p:cNvPr id="4" name="テキスト ボックス 3">
            <a:extLst>
              <a:ext uri="{FF2B5EF4-FFF2-40B4-BE49-F238E27FC236}">
                <a16:creationId xmlns:a16="http://schemas.microsoft.com/office/drawing/2014/main" id="{D565E2DD-33E6-ED0C-AE42-FB6E55235D6B}"/>
              </a:ext>
            </a:extLst>
          </p:cNvPr>
          <p:cNvSpPr txBox="1"/>
          <p:nvPr/>
        </p:nvSpPr>
        <p:spPr>
          <a:xfrm>
            <a:off x="955783" y="625452"/>
            <a:ext cx="2900289" cy="1384995"/>
          </a:xfrm>
          <a:prstGeom prst="rect">
            <a:avLst/>
          </a:prstGeom>
          <a:noFill/>
        </p:spPr>
        <p:txBody>
          <a:bodyPr wrap="square" rtlCol="0">
            <a:spAutoFit/>
          </a:bodyPr>
          <a:lstStyle/>
          <a:p>
            <a:r>
              <a:rPr kumimoji="1" lang="ja-JP" altLang="en-US" sz="6600" b="1" dirty="0">
                <a:solidFill>
                  <a:srgbClr val="FF0000"/>
                </a:solidFill>
                <a:latin typeface="UD デジタル 教科書体 NK" panose="02020400000000000000" pitchFamily="18" charset="-128"/>
                <a:ea typeface="UD デジタル 教科書体 NK" panose="02020400000000000000" pitchFamily="18" charset="-128"/>
              </a:rPr>
              <a:t>注目！</a:t>
            </a:r>
            <a:r>
              <a:rPr kumimoji="1" lang="en-US" altLang="ja-JP" sz="6600" b="1" dirty="0">
                <a:solidFill>
                  <a:srgbClr val="FF0000"/>
                </a:solidFill>
                <a:latin typeface="UD デジタル 教科書体 NK" panose="02020400000000000000" pitchFamily="18" charset="-128"/>
                <a:ea typeface="UD デジタル 教科書体 NK" panose="02020400000000000000" pitchFamily="18" charset="-128"/>
              </a:rPr>
              <a:t> </a:t>
            </a:r>
          </a:p>
          <a:p>
            <a:endParaRPr kumimoji="1" lang="ja-JP" altLang="en-US" dirty="0">
              <a:solidFill>
                <a:srgbClr val="FF0000"/>
              </a:solidFill>
            </a:endParaRPr>
          </a:p>
        </p:txBody>
      </p:sp>
      <p:sp>
        <p:nvSpPr>
          <p:cNvPr id="11" name="爆発: 8 pt 10">
            <a:extLst>
              <a:ext uri="{FF2B5EF4-FFF2-40B4-BE49-F238E27FC236}">
                <a16:creationId xmlns:a16="http://schemas.microsoft.com/office/drawing/2014/main" id="{FD97922A-7C09-7383-4269-32F8546EC4BE}"/>
              </a:ext>
            </a:extLst>
          </p:cNvPr>
          <p:cNvSpPr/>
          <p:nvPr/>
        </p:nvSpPr>
        <p:spPr>
          <a:xfrm>
            <a:off x="190725" y="34502"/>
            <a:ext cx="3665347" cy="2216668"/>
          </a:xfrm>
          <a:prstGeom prst="irregularSeal1">
            <a:avLst/>
          </a:prstGeom>
          <a:solidFill>
            <a:srgbClr val="FF9429">
              <a:alpha val="2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プレースホルダー 2">
            <a:extLst>
              <a:ext uri="{FF2B5EF4-FFF2-40B4-BE49-F238E27FC236}">
                <a16:creationId xmlns:a16="http://schemas.microsoft.com/office/drawing/2014/main" id="{738644F9-E27C-25CC-0B80-91F63F9C6BAC}"/>
              </a:ext>
            </a:extLst>
          </p:cNvPr>
          <p:cNvSpPr txBox="1">
            <a:spLocks/>
          </p:cNvSpPr>
          <p:nvPr/>
        </p:nvSpPr>
        <p:spPr>
          <a:xfrm>
            <a:off x="98958" y="6069807"/>
            <a:ext cx="11994084" cy="85142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a:lstStyle>
          <a:p>
            <a:pPr marL="0" indent="0" algn="ctr">
              <a:buNone/>
            </a:pPr>
            <a:r>
              <a:rPr lang="ja-JP" altLang="en-US" sz="3200" b="0" i="0" dirty="0">
                <a:solidFill>
                  <a:srgbClr val="1F1F1F"/>
                </a:solidFill>
                <a:effectLst/>
                <a:latin typeface="ＤＦ特太ゴシック体" panose="020B0509000000000000" pitchFamily="49" charset="-128"/>
                <a:ea typeface="ＤＦ特太ゴシック体" panose="020B0509000000000000" pitchFamily="49" charset="-128"/>
              </a:rPr>
              <a:t>平日の睡眠時間は健康な子どもの海馬灰白質体積に影響を与える</a:t>
            </a:r>
          </a:p>
          <a:p>
            <a:endParaRPr lang="ja-JP" altLang="en-US" sz="1200" dirty="0">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02619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117796-665B-AF9E-6AE4-C027B9201BB9}"/>
              </a:ext>
            </a:extLst>
          </p:cNvPr>
          <p:cNvSpPr>
            <a:spLocks noGrp="1"/>
          </p:cNvSpPr>
          <p:nvPr>
            <p:ph type="title"/>
          </p:nvPr>
        </p:nvSpPr>
        <p:spPr>
          <a:xfrm>
            <a:off x="480164" y="0"/>
            <a:ext cx="11711836" cy="1325563"/>
          </a:xfrm>
        </p:spPr>
        <p:txBody>
          <a:bodyPr>
            <a:normAutofit/>
          </a:bodyPr>
          <a:lstStyle/>
          <a:p>
            <a:r>
              <a:rPr lang="ja-JP" altLang="en-US" sz="4400" b="1" i="0" dirty="0">
                <a:solidFill>
                  <a:srgbClr val="FF0000"/>
                </a:solidFill>
                <a:effectLst/>
                <a:latin typeface="UD デジタル 教科書体 NK" panose="02020400000000000000" pitchFamily="18" charset="-128"/>
                <a:ea typeface="UD デジタル 教科書体 NK" panose="02020400000000000000" pitchFamily="18" charset="-128"/>
              </a:rPr>
              <a:t>睡眠時間の短いこどもたちは、記憶力が劣る</a:t>
            </a:r>
            <a:r>
              <a:rPr lang="en-US" altLang="ja-JP" sz="4400" b="1" i="0" dirty="0">
                <a:solidFill>
                  <a:srgbClr val="FF0000"/>
                </a:solidFill>
                <a:effectLst/>
                <a:latin typeface="UD デジタル 教科書体 NK" panose="02020400000000000000" pitchFamily="18" charset="-128"/>
                <a:ea typeface="UD デジタル 教科書体 NK" panose="02020400000000000000" pitchFamily="18" charset="-128"/>
              </a:rPr>
              <a:t>!?</a:t>
            </a:r>
            <a:endParaRPr kumimoji="1" lang="ja-JP" altLang="en-US" sz="4400" b="1" dirty="0">
              <a:solidFill>
                <a:srgbClr val="FF0000"/>
              </a:solidFill>
              <a:latin typeface="UD デジタル 教科書体 NK" panose="02020400000000000000" pitchFamily="18" charset="-128"/>
              <a:ea typeface="UD デジタル 教科書体 NK" panose="02020400000000000000" pitchFamily="18" charset="-128"/>
            </a:endParaRPr>
          </a:p>
        </p:txBody>
      </p:sp>
      <p:sp>
        <p:nvSpPr>
          <p:cNvPr id="3" name="コンテンツ プレースホルダー 2">
            <a:extLst>
              <a:ext uri="{FF2B5EF4-FFF2-40B4-BE49-F238E27FC236}">
                <a16:creationId xmlns:a16="http://schemas.microsoft.com/office/drawing/2014/main" id="{118E24F3-FAF9-B0A8-C794-BD3DE626D34C}"/>
              </a:ext>
            </a:extLst>
          </p:cNvPr>
          <p:cNvSpPr>
            <a:spLocks noGrp="1"/>
          </p:cNvSpPr>
          <p:nvPr>
            <p:ph idx="1"/>
          </p:nvPr>
        </p:nvSpPr>
        <p:spPr>
          <a:xfrm>
            <a:off x="187890" y="1227550"/>
            <a:ext cx="11711836" cy="5630449"/>
          </a:xfrm>
        </p:spPr>
        <p:txBody>
          <a:bodyPr>
            <a:normAutofit lnSpcReduction="10000"/>
          </a:bodyPr>
          <a:lstStyle/>
          <a:p>
            <a:pPr marL="0" indent="0" algn="ctr">
              <a:buNone/>
            </a:pPr>
            <a:r>
              <a:rPr lang="ja-JP" altLang="en-US" sz="2800" b="0" i="0" dirty="0">
                <a:solidFill>
                  <a:srgbClr val="333333"/>
                </a:solidFill>
                <a:effectLst/>
                <a:latin typeface="UD デジタル 教科書体 NK" panose="02020400000000000000" pitchFamily="18" charset="-128"/>
                <a:ea typeface="UD デジタル 教科書体 NK" panose="02020400000000000000" pitchFamily="18" charset="-128"/>
              </a:rPr>
              <a:t>睡眠時間を十分に取っているこどもは、海馬の体積が大きい</a:t>
            </a:r>
            <a:endParaRPr lang="en-US" altLang="ja-JP" sz="2800" b="0" i="0" dirty="0">
              <a:solidFill>
                <a:srgbClr val="333333"/>
              </a:solidFill>
              <a:effectLst/>
              <a:latin typeface="UD デジタル 教科書体 NK" panose="02020400000000000000" pitchFamily="18" charset="-128"/>
              <a:ea typeface="UD デジタル 教科書体 NK" panose="02020400000000000000" pitchFamily="18" charset="-128"/>
            </a:endParaRPr>
          </a:p>
          <a:p>
            <a:endParaRPr lang="en-US" altLang="ja-JP" dirty="0">
              <a:solidFill>
                <a:srgbClr val="333333"/>
              </a:solidFill>
              <a:latin typeface="UD デジタル 教科書体 NK" panose="02020400000000000000" pitchFamily="18" charset="-128"/>
              <a:ea typeface="UD デジタル 教科書体 NK" panose="02020400000000000000" pitchFamily="18" charset="-128"/>
            </a:endParaRPr>
          </a:p>
          <a:p>
            <a:endParaRPr lang="en-US" altLang="ja-JP" b="1" dirty="0">
              <a:solidFill>
                <a:srgbClr val="333333"/>
              </a:solidFill>
              <a:latin typeface="UD デジタル 教科書体 NK" panose="02020400000000000000" pitchFamily="18" charset="-128"/>
              <a:ea typeface="UD デジタル 教科書体 NK" panose="02020400000000000000" pitchFamily="18" charset="-128"/>
            </a:endParaRPr>
          </a:p>
          <a:p>
            <a:pPr marL="0" indent="0">
              <a:lnSpc>
                <a:spcPts val="2000"/>
              </a:lnSpc>
              <a:buNone/>
            </a:pPr>
            <a:endParaRPr lang="en-US" altLang="ja-JP" b="1" dirty="0">
              <a:solidFill>
                <a:srgbClr val="333333"/>
              </a:solidFill>
              <a:latin typeface="UD デジタル 教科書体 NK" panose="02020400000000000000" pitchFamily="18" charset="-128"/>
              <a:ea typeface="UD デジタル 教科書体 NK" panose="02020400000000000000" pitchFamily="18" charset="-128"/>
            </a:endParaRPr>
          </a:p>
          <a:p>
            <a:pPr marL="0" indent="0">
              <a:buNone/>
            </a:pPr>
            <a:r>
              <a:rPr lang="ja-JP" altLang="en-US" b="0" i="0" dirty="0">
                <a:solidFill>
                  <a:srgbClr val="333333"/>
                </a:solidFill>
                <a:effectLst/>
                <a:latin typeface="UD デジタル 教科書体 NK" panose="02020400000000000000" pitchFamily="18" charset="-128"/>
                <a:ea typeface="UD デジタル 教科書体 NK" panose="02020400000000000000" pitchFamily="18" charset="-128"/>
              </a:rPr>
              <a:t>海馬の体積が小さい＝ストレスやうつ病、高齢者でのアルツハイマー病</a:t>
            </a:r>
          </a:p>
          <a:p>
            <a:pPr marL="0" indent="0" algn="ctr">
              <a:buNone/>
            </a:pPr>
            <a:r>
              <a:rPr lang="ja-JP" altLang="en-US" sz="3200" b="1" dirty="0">
                <a:solidFill>
                  <a:srgbClr val="333333"/>
                </a:solidFill>
                <a:latin typeface="UD デジタル 教科書体 NK" panose="02020400000000000000" pitchFamily="18" charset="-128"/>
                <a:ea typeface="UD デジタル 教科書体 NK" panose="02020400000000000000" pitchFamily="18" charset="-128"/>
              </a:rPr>
              <a:t>十分な睡眠が、健やかな脳の発達を促進する上で重要</a:t>
            </a:r>
            <a:endParaRPr lang="en-US" altLang="ja-JP" sz="3200" b="1" dirty="0">
              <a:solidFill>
                <a:srgbClr val="333333"/>
              </a:solidFill>
              <a:latin typeface="UD デジタル 教科書体 NK" panose="02020400000000000000" pitchFamily="18" charset="-128"/>
              <a:ea typeface="UD デジタル 教科書体 NK" panose="02020400000000000000" pitchFamily="18" charset="-128"/>
            </a:endParaRPr>
          </a:p>
          <a:p>
            <a:pPr marL="0" indent="0">
              <a:buNone/>
            </a:pPr>
            <a:endParaRPr kumimoji="1" lang="en-US" altLang="ja-JP" dirty="0">
              <a:latin typeface="UD デジタル 教科書体 NK" panose="02020400000000000000" pitchFamily="18" charset="-128"/>
              <a:ea typeface="UD デジタル 教科書体 NK" panose="02020400000000000000" pitchFamily="18" charset="-128"/>
            </a:endParaRPr>
          </a:p>
          <a:p>
            <a:pPr marL="0" indent="0">
              <a:buNone/>
            </a:pPr>
            <a:r>
              <a:rPr lang="ja-JP" altLang="en-US" sz="2600" b="0" i="0" dirty="0">
                <a:solidFill>
                  <a:srgbClr val="08131A"/>
                </a:solidFill>
                <a:effectLst/>
                <a:latin typeface="UD デジタル 教科書体 NK" panose="02020400000000000000" pitchFamily="18" charset="-128"/>
                <a:ea typeface="UD デジタル 教科書体 NK" panose="02020400000000000000" pitchFamily="18" charset="-128"/>
              </a:rPr>
              <a:t>発達段階で、</a:t>
            </a:r>
            <a:r>
              <a:rPr lang="ja-JP" altLang="en-US" sz="2600" b="0" i="0" u="sng" dirty="0">
                <a:solidFill>
                  <a:srgbClr val="08131A"/>
                </a:solidFill>
                <a:effectLst/>
                <a:latin typeface="UD デジタル 教科書体 NK" panose="02020400000000000000" pitchFamily="18" charset="-128"/>
                <a:ea typeface="UD デジタル 教科書体 NK" panose="02020400000000000000" pitchFamily="18" charset="-128"/>
              </a:rPr>
              <a:t>十分な睡眠が得られなかったり</a:t>
            </a:r>
            <a:r>
              <a:rPr lang="ja-JP" altLang="en-US" sz="2600" b="0" i="0" dirty="0">
                <a:solidFill>
                  <a:srgbClr val="08131A"/>
                </a:solidFill>
                <a:effectLst/>
                <a:latin typeface="UD デジタル 教科書体 NK" panose="02020400000000000000" pitchFamily="18" charset="-128"/>
                <a:ea typeface="UD デジタル 教科書体 NK" panose="02020400000000000000" pitchFamily="18" charset="-128"/>
              </a:rPr>
              <a:t>、</a:t>
            </a:r>
            <a:endParaRPr lang="en-US" altLang="ja-JP" sz="2600" b="0" i="0" dirty="0">
              <a:solidFill>
                <a:srgbClr val="08131A"/>
              </a:solidFill>
              <a:effectLst/>
              <a:latin typeface="UD デジタル 教科書体 NK" panose="02020400000000000000" pitchFamily="18" charset="-128"/>
              <a:ea typeface="UD デジタル 教科書体 NK" panose="02020400000000000000" pitchFamily="18" charset="-128"/>
            </a:endParaRPr>
          </a:p>
          <a:p>
            <a:pPr marL="0" indent="0">
              <a:buNone/>
            </a:pPr>
            <a:r>
              <a:rPr lang="ja-JP" altLang="en-US" sz="2600" b="0" i="0" dirty="0">
                <a:solidFill>
                  <a:srgbClr val="08131A"/>
                </a:solidFill>
                <a:effectLst/>
                <a:latin typeface="UD デジタル 教科書体 NK" panose="02020400000000000000" pitchFamily="18" charset="-128"/>
                <a:ea typeface="UD デジタル 教科書体 NK" panose="02020400000000000000" pitchFamily="18" charset="-128"/>
              </a:rPr>
              <a:t>                  </a:t>
            </a:r>
            <a:r>
              <a:rPr lang="ja-JP" altLang="en-US" sz="2600" b="0" i="0" u="sng" dirty="0">
                <a:solidFill>
                  <a:srgbClr val="08131A"/>
                </a:solidFill>
                <a:effectLst/>
                <a:latin typeface="UD デジタル 教科書体 NK" panose="02020400000000000000" pitchFamily="18" charset="-128"/>
                <a:ea typeface="UD デジタル 教科書体 NK" panose="02020400000000000000" pitchFamily="18" charset="-128"/>
              </a:rPr>
              <a:t>生活リズムが大きく乱れたりすると</a:t>
            </a:r>
            <a:r>
              <a:rPr lang="ja-JP" altLang="en-US" sz="2800" b="0" i="0" dirty="0">
                <a:solidFill>
                  <a:srgbClr val="08131A"/>
                </a:solidFill>
                <a:effectLst/>
                <a:latin typeface="UD デジタル 教科書体 NK" panose="02020400000000000000" pitchFamily="18" charset="-128"/>
                <a:ea typeface="UD デジタル 教科書体 NK" panose="02020400000000000000" pitchFamily="18" charset="-128"/>
              </a:rPr>
              <a:t>、   </a:t>
            </a:r>
            <a:r>
              <a:rPr lang="ja-JP" altLang="en-US" sz="3200" b="1" i="0" dirty="0">
                <a:solidFill>
                  <a:srgbClr val="08131A"/>
                </a:solidFill>
                <a:effectLst/>
                <a:latin typeface="UD デジタル 教科書体 NK" panose="02020400000000000000" pitchFamily="18" charset="-128"/>
                <a:ea typeface="UD デジタル 教科書体 NK" panose="02020400000000000000" pitchFamily="18" charset="-128"/>
              </a:rPr>
              <a:t>海馬</a:t>
            </a:r>
            <a:r>
              <a:rPr lang="ja-JP" altLang="en-US" sz="2800" b="0" i="0" dirty="0">
                <a:solidFill>
                  <a:srgbClr val="08131A"/>
                </a:solidFill>
                <a:effectLst/>
                <a:latin typeface="UD デジタル 教科書体 NK" panose="02020400000000000000" pitchFamily="18" charset="-128"/>
                <a:ea typeface="UD デジタル 教科書体 NK" panose="02020400000000000000" pitchFamily="18" charset="-128"/>
              </a:rPr>
              <a:t>の</a:t>
            </a:r>
            <a:r>
              <a:rPr lang="ja-JP" altLang="en-US" sz="3200" b="1" i="0" dirty="0">
                <a:solidFill>
                  <a:srgbClr val="08131A"/>
                </a:solidFill>
                <a:effectLst/>
                <a:latin typeface="UD デジタル 教科書体 NK" panose="02020400000000000000" pitchFamily="18" charset="-128"/>
                <a:ea typeface="UD デジタル 教科書体 NK" panose="02020400000000000000" pitchFamily="18" charset="-128"/>
              </a:rPr>
              <a:t>成長</a:t>
            </a:r>
            <a:r>
              <a:rPr lang="ja-JP" altLang="en-US" sz="2800" b="0" i="0" dirty="0">
                <a:solidFill>
                  <a:srgbClr val="08131A"/>
                </a:solidFill>
                <a:effectLst/>
                <a:latin typeface="UD デジタル 教科書体 NK" panose="02020400000000000000" pitchFamily="18" charset="-128"/>
                <a:ea typeface="UD デジタル 教科書体 NK" panose="02020400000000000000" pitchFamily="18" charset="-128"/>
              </a:rPr>
              <a:t>が</a:t>
            </a:r>
            <a:r>
              <a:rPr lang="ja-JP" altLang="en-US" sz="3200" b="1" i="0" dirty="0">
                <a:solidFill>
                  <a:srgbClr val="08131A"/>
                </a:solidFill>
                <a:effectLst/>
                <a:latin typeface="UD デジタル 教科書体 NK" panose="02020400000000000000" pitchFamily="18" charset="-128"/>
                <a:ea typeface="UD デジタル 教科書体 NK" panose="02020400000000000000" pitchFamily="18" charset="-128"/>
              </a:rPr>
              <a:t>阻害</a:t>
            </a:r>
            <a:r>
              <a:rPr lang="ja-JP" altLang="en-US" sz="2800" b="0" i="0" dirty="0">
                <a:solidFill>
                  <a:srgbClr val="08131A"/>
                </a:solidFill>
                <a:effectLst/>
                <a:latin typeface="UD デジタル 教科書体 NK" panose="02020400000000000000" pitchFamily="18" charset="-128"/>
                <a:ea typeface="UD デジタル 教科書体 NK" panose="02020400000000000000" pitchFamily="18" charset="-128"/>
              </a:rPr>
              <a:t>される</a:t>
            </a:r>
            <a:endParaRPr lang="en-US" altLang="ja-JP" sz="2600" b="0" i="0" dirty="0">
              <a:solidFill>
                <a:srgbClr val="08131A"/>
              </a:solidFill>
              <a:effectLst/>
              <a:latin typeface="UD デジタル 教科書体 NK" panose="02020400000000000000" pitchFamily="18" charset="-128"/>
              <a:ea typeface="UD デジタル 教科書体 NK" panose="02020400000000000000" pitchFamily="18" charset="-128"/>
            </a:endParaRPr>
          </a:p>
          <a:p>
            <a:pPr marL="0" indent="0">
              <a:buNone/>
            </a:pPr>
            <a:endParaRPr lang="en-US" altLang="ja-JP" b="0" i="0" dirty="0">
              <a:solidFill>
                <a:srgbClr val="08131A"/>
              </a:solidFill>
              <a:effectLst/>
              <a:latin typeface="UD デジタル 教科書体 NK" panose="02020400000000000000" pitchFamily="18" charset="-128"/>
              <a:ea typeface="UD デジタル 教科書体 NK" panose="02020400000000000000" pitchFamily="18" charset="-128"/>
            </a:endParaRPr>
          </a:p>
          <a:p>
            <a:pPr marL="0" indent="0" algn="ctr">
              <a:buNone/>
            </a:pPr>
            <a:r>
              <a:rPr lang="ja-JP" altLang="en-US" sz="4300" b="1" dirty="0">
                <a:solidFill>
                  <a:srgbClr val="FF0000"/>
                </a:solidFill>
                <a:latin typeface="UD デジタル 教科書体 NK" panose="02020400000000000000" pitchFamily="18" charset="-128"/>
                <a:ea typeface="UD デジタル 教科書体 NK" panose="02020400000000000000" pitchFamily="18" charset="-128"/>
              </a:rPr>
              <a:t>今寝ないで、いつ寝るの</a:t>
            </a:r>
            <a:r>
              <a:rPr lang="ja-JP" altLang="en-US" sz="3500" b="1" dirty="0">
                <a:solidFill>
                  <a:srgbClr val="FF0000"/>
                </a:solidFill>
                <a:latin typeface="UD デジタル 教科書体 NK" panose="02020400000000000000" pitchFamily="18" charset="-128"/>
                <a:ea typeface="UD デジタル 教科書体 NK" panose="02020400000000000000" pitchFamily="18" charset="-128"/>
              </a:rPr>
              <a:t>！？　</a:t>
            </a:r>
            <a:r>
              <a:rPr lang="ja-JP" altLang="en-US" sz="3500" dirty="0">
                <a:solidFill>
                  <a:schemeClr val="bg1"/>
                </a:solidFill>
                <a:latin typeface="UD デジタル 教科書体 NK" panose="02020400000000000000" pitchFamily="18" charset="-128"/>
                <a:ea typeface="UD デジタル 教科書体 NK" panose="02020400000000000000" pitchFamily="18" charset="-128"/>
              </a:rPr>
              <a:t>海馬を成長、発達させよう</a:t>
            </a:r>
            <a:endParaRPr lang="en-US" altLang="ja-JP" sz="3500" dirty="0">
              <a:solidFill>
                <a:schemeClr val="bg1"/>
              </a:solidFill>
              <a:latin typeface="UD デジタル 教科書体 NK" panose="02020400000000000000" pitchFamily="18" charset="-128"/>
              <a:ea typeface="UD デジタル 教科書体 NK" panose="02020400000000000000" pitchFamily="18" charset="-128"/>
            </a:endParaRPr>
          </a:p>
          <a:p>
            <a:pPr marL="0" indent="0">
              <a:buNone/>
            </a:pPr>
            <a:endParaRPr kumimoji="1" lang="ja-JP" altLang="en-US" dirty="0">
              <a:latin typeface="UD デジタル 教科書体 NK" panose="02020400000000000000" pitchFamily="18" charset="-128"/>
              <a:ea typeface="UD デジタル 教科書体 NK" panose="02020400000000000000" pitchFamily="18" charset="-128"/>
            </a:endParaRPr>
          </a:p>
        </p:txBody>
      </p:sp>
      <p:sp>
        <p:nvSpPr>
          <p:cNvPr id="4" name="テキスト ボックス 3">
            <a:extLst>
              <a:ext uri="{FF2B5EF4-FFF2-40B4-BE49-F238E27FC236}">
                <a16:creationId xmlns:a16="http://schemas.microsoft.com/office/drawing/2014/main" id="{DD5D3005-EEBF-7DDA-2D06-1DDCFAC8C46C}"/>
              </a:ext>
            </a:extLst>
          </p:cNvPr>
          <p:cNvSpPr txBox="1"/>
          <p:nvPr/>
        </p:nvSpPr>
        <p:spPr>
          <a:xfrm>
            <a:off x="3465094" y="1763995"/>
            <a:ext cx="5261811" cy="584775"/>
          </a:xfrm>
          <a:prstGeom prst="rect">
            <a:avLst/>
          </a:prstGeom>
          <a:solidFill>
            <a:schemeClr val="accent5">
              <a:lumMod val="60000"/>
              <a:lumOff val="40000"/>
            </a:schemeClr>
          </a:solidFill>
          <a:ln w="57150">
            <a:solidFill>
              <a:schemeClr val="accent1">
                <a:shade val="15000"/>
              </a:schemeClr>
            </a:solidFill>
            <a:prstDash val="dash"/>
          </a:ln>
        </p:spPr>
        <p:txBody>
          <a:bodyPr wrap="square" rtlCol="0">
            <a:spAutoFit/>
          </a:bodyPr>
          <a:lstStyle/>
          <a:p>
            <a:pPr algn="ctr"/>
            <a:r>
              <a:rPr lang="ja-JP" altLang="en-US" sz="3200" b="0" i="0" dirty="0">
                <a:solidFill>
                  <a:srgbClr val="333333"/>
                </a:solidFill>
                <a:effectLst/>
                <a:latin typeface="UD デジタル 教科書体 NK" panose="02020400000000000000" pitchFamily="18" charset="-128"/>
                <a:ea typeface="UD デジタル 教科書体 NK" panose="02020400000000000000" pitchFamily="18" charset="-128"/>
              </a:rPr>
              <a:t>海馬は脳の「記憶の司令塔」</a:t>
            </a:r>
            <a:endParaRPr kumimoji="1" lang="ja-JP" altLang="en-US" sz="3200" dirty="0"/>
          </a:p>
        </p:txBody>
      </p:sp>
    </p:spTree>
    <p:extLst>
      <p:ext uri="{BB962C8B-B14F-4D97-AF65-F5344CB8AC3E}">
        <p14:creationId xmlns:p14="http://schemas.microsoft.com/office/powerpoint/2010/main" val="3324589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3C6368-CC61-00BE-3D1C-7F82F35ED648}"/>
              </a:ext>
            </a:extLst>
          </p:cNvPr>
          <p:cNvSpPr>
            <a:spLocks noGrp="1"/>
          </p:cNvSpPr>
          <p:nvPr>
            <p:ph type="title"/>
          </p:nvPr>
        </p:nvSpPr>
        <p:spPr>
          <a:xfrm>
            <a:off x="-196976" y="-101909"/>
            <a:ext cx="9209867" cy="1325563"/>
          </a:xfrm>
        </p:spPr>
        <p:txBody>
          <a:bodyPr>
            <a:noAutofit/>
          </a:bodyPr>
          <a:lstStyle/>
          <a:p>
            <a:pPr algn="ctr"/>
            <a:r>
              <a:rPr lang="ja-JP" altLang="en-US" sz="4400" b="1" dirty="0">
                <a:solidFill>
                  <a:schemeClr val="bg1"/>
                </a:solidFill>
                <a:latin typeface="UD デジタル 教科書体 NP" panose="02020400000000000000" pitchFamily="18" charset="-128"/>
                <a:ea typeface="UD デジタル 教科書体 NP" panose="02020400000000000000" pitchFamily="18" charset="-128"/>
              </a:rPr>
              <a:t>睡眠不足は、睡眠の恩恵放棄</a:t>
            </a:r>
            <a:r>
              <a:rPr lang="en-US" altLang="ja-JP" sz="4400" b="1" dirty="0">
                <a:solidFill>
                  <a:schemeClr val="bg1"/>
                </a:solidFill>
                <a:latin typeface="UD デジタル 教科書体 NP" panose="02020400000000000000" pitchFamily="18" charset="-128"/>
                <a:ea typeface="UD デジタル 教科書体 NP" panose="02020400000000000000" pitchFamily="18" charset="-128"/>
              </a:rPr>
              <a:t>!?</a:t>
            </a:r>
            <a:endParaRPr kumimoji="1" lang="ja-JP" altLang="en-US" sz="4400" dirty="0"/>
          </a:p>
        </p:txBody>
      </p:sp>
      <p:sp>
        <p:nvSpPr>
          <p:cNvPr id="6" name="テキスト ボックス 5">
            <a:extLst>
              <a:ext uri="{FF2B5EF4-FFF2-40B4-BE49-F238E27FC236}">
                <a16:creationId xmlns:a16="http://schemas.microsoft.com/office/drawing/2014/main" id="{D966B84D-26ED-7BE7-2044-E9FBE5BC1E81}"/>
              </a:ext>
            </a:extLst>
          </p:cNvPr>
          <p:cNvSpPr txBox="1"/>
          <p:nvPr/>
        </p:nvSpPr>
        <p:spPr>
          <a:xfrm>
            <a:off x="317500" y="1223654"/>
            <a:ext cx="11557000" cy="5374805"/>
          </a:xfrm>
          <a:prstGeom prst="rect">
            <a:avLst/>
          </a:prstGeom>
          <a:noFill/>
        </p:spPr>
        <p:txBody>
          <a:bodyPr wrap="square">
            <a:spAutoFit/>
          </a:bodyPr>
          <a:lstStyle/>
          <a:p>
            <a:pPr algn="l" fontAlgn="base"/>
            <a:r>
              <a:rPr lang="ja-JP" altLang="en-US" sz="3600" b="1" i="0" dirty="0">
                <a:solidFill>
                  <a:srgbClr val="231815"/>
                </a:solidFill>
                <a:effectLst/>
                <a:latin typeface="UD デジタル 教科書体 NP" panose="02020400000000000000" pitchFamily="18" charset="-128"/>
                <a:ea typeface="UD デジタル 教科書体 NP" panose="02020400000000000000" pitchFamily="18" charset="-128"/>
              </a:rPr>
              <a:t>睡眠の役割</a:t>
            </a:r>
            <a:endParaRPr lang="en-US" altLang="ja-JP" sz="3600" b="1" i="0" dirty="0">
              <a:solidFill>
                <a:srgbClr val="231815"/>
              </a:solidFill>
              <a:effectLst/>
              <a:latin typeface="UD デジタル 教科書体 NP" panose="02020400000000000000" pitchFamily="18" charset="-128"/>
              <a:ea typeface="UD デジタル 教科書体 NP" panose="02020400000000000000" pitchFamily="18" charset="-128"/>
            </a:endParaRPr>
          </a:p>
          <a:p>
            <a:pPr algn="l" fontAlgn="base">
              <a:lnSpc>
                <a:spcPts val="2000"/>
              </a:lnSpc>
            </a:pPr>
            <a:endParaRPr lang="ja-JP" altLang="en-US" sz="3600" b="1" i="0" dirty="0">
              <a:solidFill>
                <a:srgbClr val="231815"/>
              </a:solidFill>
              <a:effectLst/>
              <a:latin typeface="UD デジタル 教科書体 NP" panose="02020400000000000000" pitchFamily="18" charset="-128"/>
              <a:ea typeface="UD デジタル 教科書体 NP" panose="02020400000000000000" pitchFamily="18" charset="-128"/>
            </a:endParaRPr>
          </a:p>
          <a:p>
            <a:pPr algn="l" fontAlgn="base">
              <a:lnSpc>
                <a:spcPts val="3500"/>
              </a:lnSpc>
              <a:buFont typeface="Arial" panose="020B0604020202020204" pitchFamily="34" charset="0"/>
              <a:buChar char="•"/>
            </a:pPr>
            <a:r>
              <a:rPr lang="ja-JP" altLang="en-US" sz="2600" b="1" i="0" dirty="0">
                <a:solidFill>
                  <a:srgbClr val="FF0000"/>
                </a:solidFill>
                <a:effectLst/>
                <a:latin typeface="UD デジタル 教科書体 NP" panose="02020400000000000000" pitchFamily="18" charset="-128"/>
                <a:ea typeface="UD デジタル 教科書体 NP" panose="02020400000000000000" pitchFamily="18" charset="-128"/>
              </a:rPr>
              <a:t>疲労回復</a:t>
            </a:r>
            <a:r>
              <a:rPr lang="ja-JP" altLang="en-US" sz="2600" b="0" i="0" dirty="0">
                <a:solidFill>
                  <a:srgbClr val="231815"/>
                </a:solidFill>
                <a:effectLst/>
                <a:latin typeface="UD デジタル 教科書体 NP" panose="02020400000000000000" pitchFamily="18" charset="-128"/>
                <a:ea typeface="UD デジタル 教科書体 NP" panose="02020400000000000000" pitchFamily="18" charset="-128"/>
              </a:rPr>
              <a:t>（細胞の修復を行い、疲労を軽減する）</a:t>
            </a:r>
          </a:p>
          <a:p>
            <a:pPr algn="l" fontAlgn="base">
              <a:lnSpc>
                <a:spcPts val="3500"/>
              </a:lnSpc>
              <a:buFont typeface="Arial" panose="020B0604020202020204" pitchFamily="34" charset="0"/>
              <a:buChar char="•"/>
            </a:pPr>
            <a:r>
              <a:rPr lang="ja-JP" altLang="en-US" sz="2600" b="1" i="0" dirty="0">
                <a:solidFill>
                  <a:srgbClr val="FF0000"/>
                </a:solidFill>
                <a:effectLst/>
                <a:latin typeface="UD デジタル 教科書体 NP" panose="02020400000000000000" pitchFamily="18" charset="-128"/>
                <a:ea typeface="UD デジタル 教科書体 NP" panose="02020400000000000000" pitchFamily="18" charset="-128"/>
              </a:rPr>
              <a:t>代謝</a:t>
            </a:r>
            <a:r>
              <a:rPr lang="ja-JP" altLang="en-US" sz="2600" b="1" i="0" dirty="0">
                <a:solidFill>
                  <a:srgbClr val="231815"/>
                </a:solidFill>
                <a:effectLst/>
                <a:latin typeface="UD デジタル 教科書体 NP" panose="02020400000000000000" pitchFamily="18" charset="-128"/>
                <a:ea typeface="UD デジタル 教科書体 NP" panose="02020400000000000000" pitchFamily="18" charset="-128"/>
              </a:rPr>
              <a:t>の調節</a:t>
            </a:r>
            <a:r>
              <a:rPr lang="ja-JP" altLang="en-US" sz="2600" b="0" i="0" dirty="0">
                <a:solidFill>
                  <a:srgbClr val="231815"/>
                </a:solidFill>
                <a:effectLst/>
                <a:latin typeface="UD デジタル 教科書体 NP" panose="02020400000000000000" pitchFamily="18" charset="-128"/>
                <a:ea typeface="UD デジタル 教科書体 NP" panose="02020400000000000000" pitchFamily="18" charset="-128"/>
              </a:rPr>
              <a:t>（血糖値やホルモンのバランスを整える）</a:t>
            </a:r>
          </a:p>
          <a:p>
            <a:pPr algn="l" fontAlgn="base">
              <a:lnSpc>
                <a:spcPts val="3500"/>
              </a:lnSpc>
              <a:buFont typeface="Arial" panose="020B0604020202020204" pitchFamily="34" charset="0"/>
              <a:buChar char="•"/>
            </a:pPr>
            <a:r>
              <a:rPr lang="ja-JP" altLang="en-US" sz="2600" b="1" i="0" dirty="0">
                <a:solidFill>
                  <a:srgbClr val="231815"/>
                </a:solidFill>
                <a:effectLst/>
                <a:latin typeface="UD デジタル 教科書体 NP" panose="02020400000000000000" pitchFamily="18" charset="-128"/>
                <a:ea typeface="UD デジタル 教科書体 NP" panose="02020400000000000000" pitchFamily="18" charset="-128"/>
              </a:rPr>
              <a:t>肌のターンオーバーや、脂肪の代謝を促進する</a:t>
            </a:r>
            <a:endParaRPr lang="ja-JP" altLang="en-US" sz="2600" b="0" i="0" dirty="0">
              <a:solidFill>
                <a:srgbClr val="231815"/>
              </a:solidFill>
              <a:effectLst/>
              <a:latin typeface="UD デジタル 教科書体 NP" panose="02020400000000000000" pitchFamily="18" charset="-128"/>
              <a:ea typeface="UD デジタル 教科書体 NP" panose="02020400000000000000" pitchFamily="18" charset="-128"/>
            </a:endParaRPr>
          </a:p>
          <a:p>
            <a:pPr algn="l" fontAlgn="base">
              <a:lnSpc>
                <a:spcPts val="3500"/>
              </a:lnSpc>
              <a:buFont typeface="Arial" panose="020B0604020202020204" pitchFamily="34" charset="0"/>
              <a:buChar char="•"/>
            </a:pPr>
            <a:r>
              <a:rPr lang="ja-JP" altLang="en-US" sz="2600" b="1" i="0" dirty="0">
                <a:solidFill>
                  <a:srgbClr val="231815"/>
                </a:solidFill>
                <a:effectLst/>
                <a:latin typeface="UD デジタル 教科書体 NP" panose="02020400000000000000" pitchFamily="18" charset="-128"/>
                <a:ea typeface="UD デジタル 教科書体 NP" panose="02020400000000000000" pitchFamily="18" charset="-128"/>
              </a:rPr>
              <a:t>筋肉や骨のメンテナンスと強化をする</a:t>
            </a:r>
            <a:endParaRPr lang="ja-JP" altLang="en-US" sz="2600" b="0" i="0" dirty="0">
              <a:solidFill>
                <a:srgbClr val="231815"/>
              </a:solidFill>
              <a:effectLst/>
              <a:latin typeface="UD デジタル 教科書体 NP" panose="02020400000000000000" pitchFamily="18" charset="-128"/>
              <a:ea typeface="UD デジタル 教科書体 NP" panose="02020400000000000000" pitchFamily="18" charset="-128"/>
            </a:endParaRPr>
          </a:p>
          <a:p>
            <a:pPr fontAlgn="base">
              <a:lnSpc>
                <a:spcPts val="3500"/>
              </a:lnSpc>
              <a:buFont typeface="Arial" panose="020B0604020202020204" pitchFamily="34" charset="0"/>
              <a:buChar char="•"/>
            </a:pPr>
            <a:r>
              <a:rPr lang="ja-JP" altLang="en-US" sz="2600" b="1" dirty="0">
                <a:solidFill>
                  <a:srgbClr val="FF0000"/>
                </a:solidFill>
                <a:latin typeface="UD デジタル 教科書体 NP" panose="02020400000000000000" pitchFamily="18" charset="-128"/>
                <a:ea typeface="UD デジタル 教科書体 NP" panose="02020400000000000000" pitchFamily="18" charset="-128"/>
              </a:rPr>
              <a:t>記憶を整理、定着</a:t>
            </a:r>
            <a:r>
              <a:rPr lang="ja-JP" altLang="en-US" sz="2600" b="1" dirty="0">
                <a:solidFill>
                  <a:srgbClr val="231815"/>
                </a:solidFill>
                <a:latin typeface="UD デジタル 教科書体 NP" panose="02020400000000000000" pitchFamily="18" charset="-128"/>
                <a:ea typeface="UD デジタル 教科書体 NP" panose="02020400000000000000" pitchFamily="18" charset="-128"/>
              </a:rPr>
              <a:t>させる</a:t>
            </a:r>
            <a:endParaRPr lang="ja-JP" altLang="en-US" sz="2600" dirty="0">
              <a:solidFill>
                <a:srgbClr val="231815"/>
              </a:solidFill>
              <a:latin typeface="UD デジタル 教科書体 NP" panose="02020400000000000000" pitchFamily="18" charset="-128"/>
              <a:ea typeface="UD デジタル 教科書体 NP" panose="02020400000000000000" pitchFamily="18" charset="-128"/>
            </a:endParaRPr>
          </a:p>
          <a:p>
            <a:pPr fontAlgn="base">
              <a:lnSpc>
                <a:spcPts val="3500"/>
              </a:lnSpc>
              <a:buFont typeface="Arial" panose="020B0604020202020204" pitchFamily="34" charset="0"/>
              <a:buChar char="•"/>
            </a:pPr>
            <a:r>
              <a:rPr lang="ja-JP" altLang="en-US" sz="2600" b="1" dirty="0">
                <a:solidFill>
                  <a:srgbClr val="FF0000"/>
                </a:solidFill>
                <a:latin typeface="UD デジタル 教科書体 NP" panose="02020400000000000000" pitchFamily="18" charset="-128"/>
                <a:ea typeface="UD デジタル 教科書体 NP" panose="02020400000000000000" pitchFamily="18" charset="-128"/>
              </a:rPr>
              <a:t>免疫</a:t>
            </a:r>
            <a:r>
              <a:rPr lang="ja-JP" altLang="en-US" sz="2600" b="1" dirty="0">
                <a:solidFill>
                  <a:srgbClr val="231815"/>
                </a:solidFill>
                <a:latin typeface="UD デジタル 教科書体 NP" panose="02020400000000000000" pitchFamily="18" charset="-128"/>
                <a:ea typeface="UD デジタル 教科書体 NP" panose="02020400000000000000" pitchFamily="18" charset="-128"/>
              </a:rPr>
              <a:t>システムを強化して、病気や感染症に対する抵抗力をつける</a:t>
            </a:r>
            <a:endParaRPr lang="ja-JP" altLang="en-US" sz="2600" dirty="0">
              <a:solidFill>
                <a:srgbClr val="231815"/>
              </a:solidFill>
              <a:latin typeface="UD デジタル 教科書体 NP" panose="02020400000000000000" pitchFamily="18" charset="-128"/>
              <a:ea typeface="UD デジタル 教科書体 NP" panose="02020400000000000000" pitchFamily="18" charset="-128"/>
            </a:endParaRPr>
          </a:p>
          <a:p>
            <a:pPr algn="l" fontAlgn="base">
              <a:lnSpc>
                <a:spcPts val="3500"/>
              </a:lnSpc>
              <a:buFont typeface="Arial" panose="020B0604020202020204" pitchFamily="34" charset="0"/>
              <a:buChar char="•"/>
            </a:pPr>
            <a:r>
              <a:rPr lang="ja-JP" altLang="en-US" sz="2600" b="1" i="0" dirty="0">
                <a:solidFill>
                  <a:srgbClr val="FF0000"/>
                </a:solidFill>
                <a:effectLst/>
                <a:latin typeface="UD デジタル 教科書体 NP" panose="02020400000000000000" pitchFamily="18" charset="-128"/>
                <a:ea typeface="UD デジタル 教科書体 NP" panose="02020400000000000000" pitchFamily="18" charset="-128"/>
              </a:rPr>
              <a:t>脳のメンテナンス</a:t>
            </a:r>
            <a:endParaRPr lang="en-US" altLang="ja-JP" sz="2600" b="1" i="0" dirty="0">
              <a:solidFill>
                <a:srgbClr val="FF0000"/>
              </a:solidFill>
              <a:effectLst/>
              <a:latin typeface="UD デジタル 教科書体 NP" panose="02020400000000000000" pitchFamily="18" charset="-128"/>
              <a:ea typeface="UD デジタル 教科書体 NP" panose="02020400000000000000" pitchFamily="18" charset="-128"/>
            </a:endParaRPr>
          </a:p>
          <a:p>
            <a:pPr algn="l" fontAlgn="base">
              <a:lnSpc>
                <a:spcPts val="3500"/>
              </a:lnSpc>
            </a:pPr>
            <a:r>
              <a:rPr lang="ja-JP" altLang="en-US" sz="2600" b="0" i="0" dirty="0">
                <a:solidFill>
                  <a:srgbClr val="231815"/>
                </a:solidFill>
                <a:effectLst/>
                <a:latin typeface="UD デジタル 教科書体 NP" panose="02020400000000000000" pitchFamily="18" charset="-128"/>
                <a:ea typeface="UD デジタル 教科書体 NP" panose="02020400000000000000" pitchFamily="18" charset="-128"/>
              </a:rPr>
              <a:t>（神経細胞修復、脳の老廃物排出、新情報の整理、不要な情報の削除など）</a:t>
            </a:r>
          </a:p>
          <a:p>
            <a:pPr algn="l" fontAlgn="base">
              <a:lnSpc>
                <a:spcPts val="3500"/>
              </a:lnSpc>
              <a:buFont typeface="Arial" panose="020B0604020202020204" pitchFamily="34" charset="0"/>
              <a:buChar char="•"/>
            </a:pPr>
            <a:r>
              <a:rPr lang="ja-JP" altLang="en-US" sz="2600" b="1" i="0" dirty="0">
                <a:solidFill>
                  <a:srgbClr val="231815"/>
                </a:solidFill>
                <a:effectLst/>
                <a:latin typeface="UD デジタル 教科書体 NP" panose="02020400000000000000" pitchFamily="18" charset="-128"/>
                <a:ea typeface="UD デジタル 教科書体 NP" panose="02020400000000000000" pitchFamily="18" charset="-128"/>
              </a:rPr>
              <a:t>判断力や集中力を向上させる</a:t>
            </a:r>
            <a:endParaRPr lang="ja-JP" altLang="en-US" sz="2600" b="0" i="0" dirty="0">
              <a:solidFill>
                <a:srgbClr val="231815"/>
              </a:solidFill>
              <a:effectLst/>
              <a:latin typeface="UD デジタル 教科書体 NP" panose="02020400000000000000" pitchFamily="18" charset="-128"/>
              <a:ea typeface="UD デジタル 教科書体 NP" panose="02020400000000000000" pitchFamily="18" charset="-128"/>
            </a:endParaRPr>
          </a:p>
          <a:p>
            <a:pPr algn="l" fontAlgn="base">
              <a:lnSpc>
                <a:spcPts val="3500"/>
              </a:lnSpc>
              <a:buFont typeface="Arial" panose="020B0604020202020204" pitchFamily="34" charset="0"/>
              <a:buChar char="•"/>
            </a:pPr>
            <a:r>
              <a:rPr lang="ja-JP" altLang="en-US" sz="2600" b="1" i="0" dirty="0">
                <a:solidFill>
                  <a:srgbClr val="FF0000"/>
                </a:solidFill>
                <a:effectLst/>
                <a:latin typeface="UD デジタル 教科書体 NP" panose="02020400000000000000" pitchFamily="18" charset="-128"/>
                <a:ea typeface="UD デジタル 教科書体 NP" panose="02020400000000000000" pitchFamily="18" charset="-128"/>
              </a:rPr>
              <a:t>ストレスや不安を軽減し、心の安定</a:t>
            </a:r>
            <a:r>
              <a:rPr lang="ja-JP" altLang="en-US" sz="2600" b="1" i="0" dirty="0">
                <a:solidFill>
                  <a:srgbClr val="231815"/>
                </a:solidFill>
                <a:effectLst/>
                <a:latin typeface="UD デジタル 教科書体 NP" panose="02020400000000000000" pitchFamily="18" charset="-128"/>
                <a:ea typeface="UD デジタル 教科書体 NP" panose="02020400000000000000" pitchFamily="18" charset="-128"/>
              </a:rPr>
              <a:t>をもたらす</a:t>
            </a:r>
            <a:endParaRPr lang="ja-JP" altLang="en-US" sz="2600" b="0" i="0" dirty="0">
              <a:solidFill>
                <a:srgbClr val="231815"/>
              </a:solidFill>
              <a:effectLst/>
              <a:latin typeface="UD デジタル 教科書体 NP" panose="02020400000000000000" pitchFamily="18" charset="-128"/>
              <a:ea typeface="UD デジタル 教科書体 NP" panose="02020400000000000000" pitchFamily="18" charset="-128"/>
            </a:endParaRPr>
          </a:p>
        </p:txBody>
      </p:sp>
      <p:sp>
        <p:nvSpPr>
          <p:cNvPr id="11" name="AutoShape 6" descr="【効果あり】肺活量をストローで鍛える4種目メニュー！意外とキツイ？ - たすいち">
            <a:extLst>
              <a:ext uri="{FF2B5EF4-FFF2-40B4-BE49-F238E27FC236}">
                <a16:creationId xmlns:a16="http://schemas.microsoft.com/office/drawing/2014/main" id="{83CB6DC3-5D12-4C83-8386-DC1EF31EBC8B}"/>
              </a:ext>
            </a:extLst>
          </p:cNvPr>
          <p:cNvSpPr>
            <a:spLocks noChangeAspect="1" noChangeArrowheads="1"/>
          </p:cNvSpPr>
          <p:nvPr/>
        </p:nvSpPr>
        <p:spPr bwMode="auto">
          <a:xfrm>
            <a:off x="5943600" y="3276600"/>
            <a:ext cx="1757680" cy="1757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思考の吹き出し: 雲形 15">
            <a:extLst>
              <a:ext uri="{FF2B5EF4-FFF2-40B4-BE49-F238E27FC236}">
                <a16:creationId xmlns:a16="http://schemas.microsoft.com/office/drawing/2014/main" id="{8CC4469C-D89C-1259-7C89-A54A96D47125}"/>
              </a:ext>
            </a:extLst>
          </p:cNvPr>
          <p:cNvSpPr/>
          <p:nvPr/>
        </p:nvSpPr>
        <p:spPr>
          <a:xfrm>
            <a:off x="6822440" y="930259"/>
            <a:ext cx="2438400" cy="1036485"/>
          </a:xfrm>
          <a:prstGeom prst="cloudCallout">
            <a:avLst>
              <a:gd name="adj1" fmla="val 49927"/>
              <a:gd name="adj2" fmla="val 59559"/>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UD デジタル 教科書体 NP" panose="02020400000000000000" pitchFamily="18" charset="-128"/>
                <a:ea typeface="UD デジタル 教科書体 NP" panose="02020400000000000000" pitchFamily="18" charset="-128"/>
              </a:rPr>
              <a:t>そんな、</a:t>
            </a:r>
            <a:endParaRPr kumimoji="1" lang="en-US" altLang="ja-JP" b="1" dirty="0">
              <a:solidFill>
                <a:schemeClr val="bg1"/>
              </a:solidFill>
              <a:latin typeface="UD デジタル 教科書体 NP" panose="02020400000000000000" pitchFamily="18" charset="-128"/>
              <a:ea typeface="UD デジタル 教科書体 NP" panose="02020400000000000000" pitchFamily="18" charset="-128"/>
            </a:endParaRPr>
          </a:p>
          <a:p>
            <a:pPr algn="ctr"/>
            <a:r>
              <a:rPr kumimoji="1" lang="ja-JP" altLang="en-US" b="1" dirty="0">
                <a:solidFill>
                  <a:schemeClr val="bg1"/>
                </a:solidFill>
                <a:latin typeface="UD デジタル 教科書体 NP" panose="02020400000000000000" pitchFamily="18" charset="-128"/>
                <a:ea typeface="UD デジタル 教科書体 NP" panose="02020400000000000000" pitchFamily="18" charset="-128"/>
              </a:rPr>
              <a:t>もったいない</a:t>
            </a:r>
          </a:p>
        </p:txBody>
      </p:sp>
      <p:pic>
        <p:nvPicPr>
          <p:cNvPr id="7" name="図 6">
            <a:extLst>
              <a:ext uri="{FF2B5EF4-FFF2-40B4-BE49-F238E27FC236}">
                <a16:creationId xmlns:a16="http://schemas.microsoft.com/office/drawing/2014/main" id="{377C82FF-ED7B-5D4D-5183-198CF90E3FD0}"/>
              </a:ext>
            </a:extLst>
          </p:cNvPr>
          <p:cNvPicPr>
            <a:picLocks noChangeAspect="1"/>
          </p:cNvPicPr>
          <p:nvPr/>
        </p:nvPicPr>
        <p:blipFill>
          <a:blip r:embed="rId3"/>
          <a:stretch>
            <a:fillRect/>
          </a:stretch>
        </p:blipFill>
        <p:spPr>
          <a:xfrm flipH="1">
            <a:off x="9472232" y="0"/>
            <a:ext cx="2719768" cy="4155440"/>
          </a:xfrm>
          <a:prstGeom prst="rect">
            <a:avLst/>
          </a:prstGeom>
        </p:spPr>
      </p:pic>
    </p:spTree>
    <p:extLst>
      <p:ext uri="{BB962C8B-B14F-4D97-AF65-F5344CB8AC3E}">
        <p14:creationId xmlns:p14="http://schemas.microsoft.com/office/powerpoint/2010/main" val="1222796758"/>
      </p:ext>
    </p:extLst>
  </p:cSld>
  <p:clrMapOvr>
    <a:masterClrMapping/>
  </p:clrMapOvr>
</p:sld>
</file>

<file path=ppt/theme/theme1.xml><?xml version="1.0" encoding="utf-8"?>
<a:theme xmlns:a="http://schemas.openxmlformats.org/drawingml/2006/main" name="スライス">
  <a:themeElements>
    <a:clrScheme name="スライ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スライ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Slice</Template>
  <TotalTime>3130</TotalTime>
  <Words>1383</Words>
  <Application>Microsoft Office PowerPoint</Application>
  <PresentationFormat>ワイド画面</PresentationFormat>
  <Paragraphs>120</Paragraphs>
  <Slides>10</Slides>
  <Notes>10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10</vt:i4>
      </vt:variant>
    </vt:vector>
  </HeadingPairs>
  <TitlesOfParts>
    <vt:vector size="24" baseType="lpstr">
      <vt:lpstr>ＤＦ特太ゴシック体</vt:lpstr>
      <vt:lpstr>HGP創英角ﾎﾟｯﾌﾟ体</vt:lpstr>
      <vt:lpstr>inherit</vt:lpstr>
      <vt:lpstr>Sawarabi Mincho</vt:lpstr>
      <vt:lpstr>UD デジタル 教科書体 N</vt:lpstr>
      <vt:lpstr>UD デジタル 教科書体 NK</vt:lpstr>
      <vt:lpstr>UD デジタル 教科書体 NP</vt:lpstr>
      <vt:lpstr>UD デジタル 教科書体 NP-B</vt:lpstr>
      <vt:lpstr>游ゴシック</vt:lpstr>
      <vt:lpstr>Arial</vt:lpstr>
      <vt:lpstr>Century Gothic</vt:lpstr>
      <vt:lpstr>Helvetica</vt:lpstr>
      <vt:lpstr>Wingdings 3</vt:lpstr>
      <vt:lpstr>スライス</vt:lpstr>
      <vt:lpstr>PowerPoint プレゼンテーション</vt:lpstr>
      <vt:lpstr>健康づくりのための睡眠ガイド2023 　　　　　　　　　　　　　　　　　　　　　　　　　　　　　　　　　　　　　　　　　　　　　　　　　　　　（厚生労働省） </vt:lpstr>
      <vt:lpstr> 脳機能全体への影響 特定の部位だけでなく、脳全体の機能を低下させます</vt:lpstr>
      <vt:lpstr>精神的影響</vt:lpstr>
      <vt:lpstr>心への影響 （精神状態、ストレス）</vt:lpstr>
      <vt:lpstr>PowerPoint プレゼンテーション</vt:lpstr>
      <vt:lpstr>PowerPoint プレゼンテーション</vt:lpstr>
      <vt:lpstr>睡眠時間の短いこどもたちは、記憶力が劣る!?</vt:lpstr>
      <vt:lpstr>睡眠不足は、睡眠の恩恵放棄!?</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Owner</dc:creator>
  <cp:lastModifiedBy>山口　星</cp:lastModifiedBy>
  <cp:revision>38</cp:revision>
  <cp:lastPrinted>2026-03-26T02:44:35Z</cp:lastPrinted>
  <dcterms:created xsi:type="dcterms:W3CDTF">2025-08-07T10:10:53Z</dcterms:created>
  <dcterms:modified xsi:type="dcterms:W3CDTF">2026-03-26T02:45:40Z</dcterms:modified>
</cp:coreProperties>
</file>