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140248298" r:id="rId3"/>
    <p:sldId id="2140248299" r:id="rId4"/>
    <p:sldId id="2140248300" r:id="rId5"/>
    <p:sldId id="2140248306" r:id="rId6"/>
    <p:sldId id="2140248304" r:id="rId7"/>
    <p:sldId id="264" r:id="rId8"/>
    <p:sldId id="2140248305" r:id="rId9"/>
    <p:sldId id="2140248307" r:id="rId10"/>
    <p:sldId id="2140248317" r:id="rId11"/>
    <p:sldId id="2140248316" r:id="rId1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FFD1"/>
    <a:srgbClr val="C9D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152" autoAdjust="0"/>
  </p:normalViewPr>
  <p:slideViewPr>
    <p:cSldViewPr snapToGrid="0">
      <p:cViewPr varScale="1">
        <p:scale>
          <a:sx n="74" d="100"/>
          <a:sy n="74" d="100"/>
        </p:scale>
        <p:origin x="199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20" d="100"/>
          <a:sy n="120" d="100"/>
        </p:scale>
        <p:origin x="314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4132251084215"/>
          <c:y val="0.25279377042855478"/>
          <c:w val="0.62616179687780038"/>
          <c:h val="0.63548212974107754"/>
        </c:manualLayout>
      </c:layout>
      <c:radarChart>
        <c:radarStyle val="filled"/>
        <c:varyColors val="0"/>
        <c:ser>
          <c:idx val="2"/>
          <c:order val="2"/>
          <c:tx>
            <c:strRef>
              <c:f>Sheet19!$D$1</c:f>
              <c:strCache>
                <c:ptCount val="1"/>
                <c:pt idx="0">
                  <c:v>基準</c:v>
                </c:pt>
              </c:strCache>
            </c:strRef>
          </c:tx>
          <c:spPr>
            <a:solidFill>
              <a:srgbClr val="FF9999">
                <a:alpha val="25098"/>
              </a:srgbClr>
            </a:solidFill>
            <a:ln>
              <a:noFill/>
            </a:ln>
            <a:effectLst/>
          </c:spPr>
          <c:cat>
            <c:strRef>
              <c:f>Sheet19!$A$2:$A$11</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Sheet19!$D$2:$D$11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C1F1-4945-B057-617E756A1692}"/>
            </c:ext>
          </c:extLst>
        </c:ser>
        <c:dLbls>
          <c:showLegendKey val="0"/>
          <c:showVal val="0"/>
          <c:showCatName val="0"/>
          <c:showSerName val="0"/>
          <c:showPercent val="0"/>
          <c:showBubbleSize val="0"/>
        </c:dLbls>
        <c:axId val="1023968959"/>
        <c:axId val="1023978079"/>
      </c:radarChart>
      <c:radarChart>
        <c:radarStyle val="marker"/>
        <c:varyColors val="0"/>
        <c:ser>
          <c:idx val="0"/>
          <c:order val="0"/>
          <c:tx>
            <c:strRef>
              <c:f>Sheet19!$B$1</c:f>
              <c:strCache>
                <c:ptCount val="1"/>
                <c:pt idx="0">
                  <c:v>青森 男性</c:v>
                </c:pt>
              </c:strCache>
            </c:strRef>
          </c:tx>
          <c:spPr>
            <a:ln w="28575" cap="rnd">
              <a:solidFill>
                <a:srgbClr val="0000FF"/>
              </a:solidFill>
              <a:round/>
            </a:ln>
            <a:effectLst/>
          </c:spPr>
          <c:marker>
            <c:symbol val="none"/>
          </c:marker>
          <c:cat>
            <c:strRef>
              <c:f>Sheet19!$A$2:$A$11</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Sheet19!$B$2:$B$11</c:f>
              <c:numCache>
                <c:formatCode>General</c:formatCode>
                <c:ptCount val="10"/>
                <c:pt idx="0">
                  <c:v>3</c:v>
                </c:pt>
                <c:pt idx="1">
                  <c:v>-18</c:v>
                </c:pt>
                <c:pt idx="2">
                  <c:v>-7.4</c:v>
                </c:pt>
                <c:pt idx="3">
                  <c:v>-7.9</c:v>
                </c:pt>
                <c:pt idx="4">
                  <c:v>-22.7</c:v>
                </c:pt>
                <c:pt idx="5">
                  <c:v>-21.9</c:v>
                </c:pt>
                <c:pt idx="6">
                  <c:v>-4.5999999999999996</c:v>
                </c:pt>
                <c:pt idx="7">
                  <c:v>-10.199999999999999</c:v>
                </c:pt>
                <c:pt idx="8">
                  <c:v>-17.2</c:v>
                </c:pt>
                <c:pt idx="9">
                  <c:v>-14.3</c:v>
                </c:pt>
              </c:numCache>
            </c:numRef>
          </c:val>
          <c:extLst>
            <c:ext xmlns:c16="http://schemas.microsoft.com/office/drawing/2014/chart" uri="{C3380CC4-5D6E-409C-BE32-E72D297353CC}">
              <c16:uniqueId val="{00000001-C1F1-4945-B057-617E756A1692}"/>
            </c:ext>
          </c:extLst>
        </c:ser>
        <c:ser>
          <c:idx val="1"/>
          <c:order val="1"/>
          <c:tx>
            <c:strRef>
              <c:f>Sheet19!$C$1</c:f>
              <c:strCache>
                <c:ptCount val="1"/>
                <c:pt idx="0">
                  <c:v>長野 男性</c:v>
                </c:pt>
              </c:strCache>
            </c:strRef>
          </c:tx>
          <c:spPr>
            <a:ln w="28575" cap="rnd">
              <a:solidFill>
                <a:srgbClr val="00C000"/>
              </a:solidFill>
              <a:round/>
            </a:ln>
            <a:effectLst/>
          </c:spPr>
          <c:marker>
            <c:symbol val="none"/>
          </c:marker>
          <c:cat>
            <c:strRef>
              <c:f>Sheet19!$A$2:$A$11</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Sheet19!$C$2:$C$11</c:f>
              <c:numCache>
                <c:formatCode>General</c:formatCode>
                <c:ptCount val="10"/>
                <c:pt idx="0">
                  <c:v>-0.8</c:v>
                </c:pt>
                <c:pt idx="1">
                  <c:v>19.899999999999999</c:v>
                </c:pt>
                <c:pt idx="2">
                  <c:v>5.9</c:v>
                </c:pt>
                <c:pt idx="3">
                  <c:v>9.5</c:v>
                </c:pt>
                <c:pt idx="4">
                  <c:v>18.2</c:v>
                </c:pt>
                <c:pt idx="5">
                  <c:v>19</c:v>
                </c:pt>
                <c:pt idx="6">
                  <c:v>-9.3000000000000007</c:v>
                </c:pt>
                <c:pt idx="7">
                  <c:v>13.3</c:v>
                </c:pt>
                <c:pt idx="8">
                  <c:v>32.4</c:v>
                </c:pt>
                <c:pt idx="9">
                  <c:v>14.3</c:v>
                </c:pt>
              </c:numCache>
            </c:numRef>
          </c:val>
          <c:extLst>
            <c:ext xmlns:c16="http://schemas.microsoft.com/office/drawing/2014/chart" uri="{C3380CC4-5D6E-409C-BE32-E72D297353CC}">
              <c16:uniqueId val="{00000002-C1F1-4945-B057-617E756A1692}"/>
            </c:ext>
          </c:extLst>
        </c:ser>
        <c:dLbls>
          <c:showLegendKey val="0"/>
          <c:showVal val="0"/>
          <c:showCatName val="0"/>
          <c:showSerName val="0"/>
          <c:showPercent val="0"/>
          <c:showBubbleSize val="0"/>
        </c:dLbls>
        <c:axId val="1023968959"/>
        <c:axId val="1023978079"/>
      </c:radarChart>
      <c:catAx>
        <c:axId val="10239689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023978079"/>
        <c:crosses val="autoZero"/>
        <c:auto val="1"/>
        <c:lblAlgn val="ctr"/>
        <c:lblOffset val="100"/>
        <c:noMultiLvlLbl val="0"/>
      </c:catAx>
      <c:valAx>
        <c:axId val="1023978079"/>
        <c:scaling>
          <c:orientation val="minMax"/>
        </c:scaling>
        <c:delete val="0"/>
        <c:axPos val="l"/>
        <c:majorGridlines>
          <c:spPr>
            <a:ln w="6350"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solidFill>
              <a:schemeClr val="tx1"/>
            </a:solidFill>
            <a:prstDash val="sysDot"/>
          </a:ln>
          <a:effectLst/>
        </c:spPr>
        <c:txPr>
          <a:bodyPr rot="-60000000" spcFirstLastPara="1" vertOverflow="ellipsis" vert="horz" wrap="square" anchor="ctr" anchorCtr="1"/>
          <a:lstStyle/>
          <a:p>
            <a:pPr>
              <a:defRPr sz="10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023968959"/>
        <c:crosses val="autoZero"/>
        <c:crossBetween val="between"/>
        <c:majorUnit val="15"/>
      </c:valAx>
      <c:spPr>
        <a:noFill/>
        <a:ln>
          <a:noFill/>
        </a:ln>
        <a:effectLst/>
      </c:spPr>
    </c:plotArea>
    <c:legend>
      <c:legendPos val="t"/>
      <c:layout>
        <c:manualLayout>
          <c:xMode val="edge"/>
          <c:yMode val="edge"/>
          <c:x val="0.12720685818414704"/>
          <c:y val="7.0986086167406148E-2"/>
          <c:w val="0.65508544694311577"/>
          <c:h val="7.34122294041979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2"/>
          <c:order val="2"/>
          <c:tx>
            <c:strRef>
              <c:f>Sheet19!$D$13</c:f>
              <c:strCache>
                <c:ptCount val="1"/>
                <c:pt idx="0">
                  <c:v>基準</c:v>
                </c:pt>
              </c:strCache>
            </c:strRef>
          </c:tx>
          <c:spPr>
            <a:solidFill>
              <a:srgbClr val="FF9999">
                <a:alpha val="25098"/>
              </a:srgbClr>
            </a:solidFill>
            <a:ln>
              <a:noFill/>
            </a:ln>
            <a:effectLst/>
          </c:spPr>
          <c:cat>
            <c:strRef>
              <c:f>Sheet19!$A$14:$A$23</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Sheet19!$D$14:$D$23</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BFCA-42AB-A619-307FE6DB5FB6}"/>
            </c:ext>
          </c:extLst>
        </c:ser>
        <c:dLbls>
          <c:showLegendKey val="0"/>
          <c:showVal val="0"/>
          <c:showCatName val="0"/>
          <c:showSerName val="0"/>
          <c:showPercent val="0"/>
          <c:showBubbleSize val="0"/>
        </c:dLbls>
        <c:axId val="1160057647"/>
        <c:axId val="1160045647"/>
      </c:radarChart>
      <c:radarChart>
        <c:radarStyle val="marker"/>
        <c:varyColors val="0"/>
        <c:ser>
          <c:idx val="0"/>
          <c:order val="0"/>
          <c:tx>
            <c:strRef>
              <c:f>Sheet19!$B$13</c:f>
              <c:strCache>
                <c:ptCount val="1"/>
                <c:pt idx="0">
                  <c:v>青森 女性</c:v>
                </c:pt>
              </c:strCache>
            </c:strRef>
          </c:tx>
          <c:spPr>
            <a:ln w="28575" cap="rnd">
              <a:solidFill>
                <a:srgbClr val="0066FF"/>
              </a:solidFill>
              <a:round/>
            </a:ln>
            <a:effectLst/>
          </c:spPr>
          <c:marker>
            <c:symbol val="none"/>
          </c:marker>
          <c:cat>
            <c:strRef>
              <c:f>Sheet19!$A$14:$A$23</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Sheet19!$B$14:$B$23</c:f>
              <c:numCache>
                <c:formatCode>General</c:formatCode>
                <c:ptCount val="10"/>
                <c:pt idx="0">
                  <c:v>2.1</c:v>
                </c:pt>
                <c:pt idx="1">
                  <c:v>-17.399999999999999</c:v>
                </c:pt>
                <c:pt idx="2">
                  <c:v>-15.5</c:v>
                </c:pt>
                <c:pt idx="3">
                  <c:v>-11.9</c:v>
                </c:pt>
                <c:pt idx="4">
                  <c:v>-21.9</c:v>
                </c:pt>
                <c:pt idx="5">
                  <c:v>-17.3</c:v>
                </c:pt>
                <c:pt idx="6">
                  <c:v>-5.4</c:v>
                </c:pt>
                <c:pt idx="7">
                  <c:v>-8.1999999999999993</c:v>
                </c:pt>
                <c:pt idx="8">
                  <c:v>-24.2</c:v>
                </c:pt>
                <c:pt idx="9">
                  <c:v>-20</c:v>
                </c:pt>
              </c:numCache>
            </c:numRef>
          </c:val>
          <c:extLst>
            <c:ext xmlns:c16="http://schemas.microsoft.com/office/drawing/2014/chart" uri="{C3380CC4-5D6E-409C-BE32-E72D297353CC}">
              <c16:uniqueId val="{00000001-BFCA-42AB-A619-307FE6DB5FB6}"/>
            </c:ext>
          </c:extLst>
        </c:ser>
        <c:ser>
          <c:idx val="1"/>
          <c:order val="1"/>
          <c:tx>
            <c:strRef>
              <c:f>Sheet19!$C$13</c:f>
              <c:strCache>
                <c:ptCount val="1"/>
                <c:pt idx="0">
                  <c:v>長野 女性</c:v>
                </c:pt>
              </c:strCache>
            </c:strRef>
          </c:tx>
          <c:spPr>
            <a:ln w="28575" cap="rnd">
              <a:solidFill>
                <a:srgbClr val="00C000"/>
              </a:solidFill>
              <a:round/>
            </a:ln>
            <a:effectLst/>
          </c:spPr>
          <c:marker>
            <c:symbol val="none"/>
          </c:marker>
          <c:cat>
            <c:strRef>
              <c:f>Sheet19!$A$14:$A$23</c:f>
              <c:strCache>
                <c:ptCount val="10"/>
                <c:pt idx="0">
                  <c:v>睡眠時間</c:v>
                </c:pt>
                <c:pt idx="1">
                  <c:v>喫煙率</c:v>
                </c:pt>
                <c:pt idx="2">
                  <c:v>飲酒習慣者率</c:v>
                </c:pt>
                <c:pt idx="3">
                  <c:v>肥満率（成人）</c:v>
                </c:pt>
                <c:pt idx="4">
                  <c:v>小5肥満度</c:v>
                </c:pt>
                <c:pt idx="5">
                  <c:v>中2肥満度</c:v>
                </c:pt>
                <c:pt idx="6">
                  <c:v>塩分摂取量</c:v>
                </c:pt>
                <c:pt idx="7">
                  <c:v>野菜摂取量</c:v>
                </c:pt>
                <c:pt idx="8">
                  <c:v>朝食欠食</c:v>
                </c:pt>
                <c:pt idx="9">
                  <c:v>運動習慣者率</c:v>
                </c:pt>
              </c:strCache>
            </c:strRef>
          </c:cat>
          <c:val>
            <c:numRef>
              <c:f>Sheet19!$C$14:$C$23</c:f>
              <c:numCache>
                <c:formatCode>General</c:formatCode>
                <c:ptCount val="10"/>
                <c:pt idx="0">
                  <c:v>-0.8</c:v>
                </c:pt>
                <c:pt idx="1">
                  <c:v>24.6</c:v>
                </c:pt>
                <c:pt idx="2">
                  <c:v>12.4</c:v>
                </c:pt>
                <c:pt idx="3">
                  <c:v>13.2</c:v>
                </c:pt>
                <c:pt idx="4">
                  <c:v>19</c:v>
                </c:pt>
                <c:pt idx="5">
                  <c:v>18.399999999999999</c:v>
                </c:pt>
                <c:pt idx="6">
                  <c:v>-9.8000000000000007</c:v>
                </c:pt>
                <c:pt idx="7">
                  <c:v>11.3</c:v>
                </c:pt>
                <c:pt idx="8">
                  <c:v>31.4</c:v>
                </c:pt>
                <c:pt idx="9">
                  <c:v>20</c:v>
                </c:pt>
              </c:numCache>
            </c:numRef>
          </c:val>
          <c:extLst>
            <c:ext xmlns:c16="http://schemas.microsoft.com/office/drawing/2014/chart" uri="{C3380CC4-5D6E-409C-BE32-E72D297353CC}">
              <c16:uniqueId val="{00000002-BFCA-42AB-A619-307FE6DB5FB6}"/>
            </c:ext>
          </c:extLst>
        </c:ser>
        <c:dLbls>
          <c:showLegendKey val="0"/>
          <c:showVal val="0"/>
          <c:showCatName val="0"/>
          <c:showSerName val="0"/>
          <c:showPercent val="0"/>
          <c:showBubbleSize val="0"/>
        </c:dLbls>
        <c:axId val="1160057647"/>
        <c:axId val="1160045647"/>
      </c:radarChart>
      <c:catAx>
        <c:axId val="1160057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160045647"/>
        <c:crosses val="autoZero"/>
        <c:auto val="1"/>
        <c:lblAlgn val="ctr"/>
        <c:lblOffset val="100"/>
        <c:noMultiLvlLbl val="0"/>
      </c:catAx>
      <c:valAx>
        <c:axId val="1160045647"/>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solidFill>
            <a:prstDash val="sysDot"/>
          </a:ln>
          <a:effectLst/>
        </c:spPr>
        <c:txPr>
          <a:bodyPr rot="-60000000" spcFirstLastPara="1" vertOverflow="ellipsis" vert="horz" wrap="square" anchor="ctr" anchorCtr="1"/>
          <a:lstStyle/>
          <a:p>
            <a:pPr>
              <a:defRPr sz="9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crossAx val="1160057647"/>
        <c:crosses val="autoZero"/>
        <c:crossBetween val="between"/>
        <c:majorUnit val="15"/>
      </c:valAx>
      <c:spPr>
        <a:noFill/>
        <a:ln>
          <a:noFill/>
        </a:ln>
        <a:effectLst/>
      </c:spPr>
    </c:plotArea>
    <c:legend>
      <c:legendPos val="t"/>
      <c:layout>
        <c:manualLayout>
          <c:xMode val="edge"/>
          <c:yMode val="edge"/>
          <c:x val="0.25592833727261649"/>
          <c:y val="7.6965822355759189E-2"/>
          <c:w val="0.5154282708250274"/>
          <c:h val="4.08018372703412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P" panose="02020400000000000000" pitchFamily="18" charset="-128"/>
              <a:ea typeface="UD デジタル 教科書体 NP" panose="02020400000000000000" pitchFamily="18"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UD デジタル 教科書体 NP" panose="02020400000000000000" pitchFamily="18" charset="-128"/>
          <a:ea typeface="UD デジタル 教科書体 NP"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ヘッダー プレースホルダー 5">
            <a:extLst>
              <a:ext uri="{FF2B5EF4-FFF2-40B4-BE49-F238E27FC236}">
                <a16:creationId xmlns:a16="http://schemas.microsoft.com/office/drawing/2014/main" id="{5D723F04-504B-A13E-DD69-2386A4F5EC2A}"/>
              </a:ext>
            </a:extLst>
          </p:cNvPr>
          <p:cNvSpPr>
            <a:spLocks noGrp="1"/>
          </p:cNvSpPr>
          <p:nvPr>
            <p:ph type="hdr" sz="quarter"/>
          </p:nvPr>
        </p:nvSpPr>
        <p:spPr>
          <a:xfrm>
            <a:off x="119269" y="190831"/>
            <a:ext cx="5017273" cy="498475"/>
          </a:xfrm>
          <a:prstGeom prst="rect">
            <a:avLst/>
          </a:prstGeom>
        </p:spPr>
        <p:txBody>
          <a:bodyPr vert="horz" lIns="91440" tIns="45720" rIns="91440" bIns="45720" rtlCol="0"/>
          <a:lstStyle>
            <a:lvl1pPr algn="l">
              <a:defRPr sz="1200"/>
            </a:lvl1pPr>
          </a:lstStyle>
          <a:p>
            <a:r>
              <a:rPr kumimoji="1" lang="ja-JP" altLang="en-US" dirty="0">
                <a:latin typeface="ＭＳ ゴシック" panose="020B0609070205080204" pitchFamily="49" charset="-128"/>
                <a:ea typeface="ＭＳ ゴシック" panose="020B0609070205080204" pitchFamily="49" charset="-128"/>
              </a:rPr>
              <a:t>プログラム③</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スライド資料②～短命県返上！睡眠の話～</a:t>
            </a:r>
            <a:r>
              <a:rPr kumimoji="1" lang="en-US" altLang="ja-JP" dirty="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76533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7682" y="122814"/>
            <a:ext cx="4471792" cy="498693"/>
          </a:xfrm>
          <a:prstGeom prst="rect">
            <a:avLst/>
          </a:prstGeom>
        </p:spPr>
        <p:txBody>
          <a:bodyPr vert="horz" lIns="91440" tIns="45720" rIns="91440" bIns="45720" rtlCol="0"/>
          <a:lstStyle>
            <a:lvl1pPr algn="l">
              <a:defRPr sz="1200">
                <a:latin typeface="ＭＳ ゴシック" panose="020B0609070205080204" pitchFamily="49" charset="-128"/>
                <a:ea typeface="ＭＳ ゴシック" panose="020B0609070205080204" pitchFamily="49" charset="-128"/>
              </a:defRPr>
            </a:lvl1pPr>
          </a:lstStyle>
          <a:p>
            <a:r>
              <a:rPr lang="ja-JP" altLang="en-US" dirty="0"/>
              <a:t>プログラム③</a:t>
            </a:r>
            <a:r>
              <a:rPr lang="en-US" altLang="ja-JP" dirty="0"/>
              <a:t>【</a:t>
            </a:r>
            <a:r>
              <a:rPr lang="ja-JP" altLang="en-US" dirty="0"/>
              <a:t>スライド教材②～短命県返上！睡眠の話～</a:t>
            </a:r>
            <a:r>
              <a:rPr lang="en-US" altLang="ja-JP" dirty="0"/>
              <a:t>】</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154319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kumimoji="1" lang="ja-JP" altLang="en-US" dirty="0"/>
              <a:t>～短命県返上！睡眠の話～</a:t>
            </a:r>
          </a:p>
        </p:txBody>
      </p:sp>
    </p:spTree>
    <p:extLst>
      <p:ext uri="{BB962C8B-B14F-4D97-AF65-F5344CB8AC3E}">
        <p14:creationId xmlns:p14="http://schemas.microsoft.com/office/powerpoint/2010/main" val="52602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latin typeface="+mn-ea"/>
              </a:rPr>
              <a:t>　やる</a:t>
            </a:r>
            <a:r>
              <a:rPr lang="ja-JP" altLang="en-US" b="0" dirty="0">
                <a:latin typeface="+mn-ea"/>
              </a:rPr>
              <a:t>気が満タンになっているためには、その土台となる「生活習慣が整っていること」</a:t>
            </a:r>
            <a:r>
              <a:rPr lang="ja-JP" altLang="en-US" dirty="0">
                <a:latin typeface="+mn-ea"/>
              </a:rPr>
              <a:t>が大切です。睡眠・食事・運動・スマホの使い方</a:t>
            </a:r>
            <a:r>
              <a:rPr lang="ja-JP" altLang="en-US">
                <a:latin typeface="+mn-ea"/>
              </a:rPr>
              <a:t>を見直すことで、自然とやる</a:t>
            </a:r>
            <a:r>
              <a:rPr lang="ja-JP" altLang="en-US" dirty="0">
                <a:latin typeface="+mn-ea"/>
              </a:rPr>
              <a:t>気が湧いてきます。蛇口からやる気を注入するのも、漏らす</a:t>
            </a:r>
            <a:r>
              <a:rPr lang="ja-JP" altLang="en-US">
                <a:latin typeface="+mn-ea"/>
              </a:rPr>
              <a:t>のも、貴方</a:t>
            </a:r>
            <a:r>
              <a:rPr lang="ja-JP" altLang="en-US" dirty="0">
                <a:latin typeface="+mn-ea"/>
              </a:rPr>
              <a:t>の生活習慣にかかっているのです。</a:t>
            </a:r>
          </a:p>
          <a:p>
            <a:endParaRPr kumimoji="1" lang="en-US" altLang="ja-JP" dirty="0">
              <a:latin typeface="+mn-ea"/>
            </a:endParaRPr>
          </a:p>
        </p:txBody>
      </p:sp>
    </p:spTree>
    <p:extLst>
      <p:ext uri="{BB962C8B-B14F-4D97-AF65-F5344CB8AC3E}">
        <p14:creationId xmlns:p14="http://schemas.microsoft.com/office/powerpoint/2010/main" val="343698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kumimoji="1" lang="ja-JP" altLang="en-US" dirty="0"/>
              <a:t>　今、中学生のみなさんができることは、睡眠時間を確保し、その質を高めることです。眠りの質を高めるためには、生活リズムを整えること、寝る前のスマホやカフェイン等を控えること、快適な睡眠環境を整えることが重要です。日中は、適度に運動し、昼寝や寝だめは控えましょう。</a:t>
            </a:r>
          </a:p>
        </p:txBody>
      </p:sp>
    </p:spTree>
    <p:extLst>
      <p:ext uri="{BB962C8B-B14F-4D97-AF65-F5344CB8AC3E}">
        <p14:creationId xmlns:p14="http://schemas.microsoft.com/office/powerpoint/2010/main" val="122184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rPr>
              <a:t>　青森県民は全国的にも長めの睡眠時間を確保しているようですね。しかし、平均寿命は全国最下位（</a:t>
            </a:r>
            <a:r>
              <a:rPr lang="en-US" altLang="ja-JP" dirty="0">
                <a:latin typeface="+mn-ea"/>
              </a:rPr>
              <a:t>47</a:t>
            </a:r>
            <a:r>
              <a:rPr lang="ja-JP" altLang="en-US" dirty="0">
                <a:latin typeface="+mn-ea"/>
              </a:rPr>
              <a:t>位）です。なぜでしょう。</a:t>
            </a:r>
          </a:p>
        </p:txBody>
      </p:sp>
    </p:spTree>
    <p:extLst>
      <p:ext uri="{BB962C8B-B14F-4D97-AF65-F5344CB8AC3E}">
        <p14:creationId xmlns:p14="http://schemas.microsoft.com/office/powerpoint/2010/main" val="345424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algn="l"/>
            <a:r>
              <a:rPr lang="ja-JP" altLang="en-US" b="0" i="0" dirty="0">
                <a:solidFill>
                  <a:srgbClr val="000000"/>
                </a:solidFill>
                <a:effectLst/>
                <a:latin typeface="+mn-ea"/>
              </a:rPr>
              <a:t>　良い睡眠のためには、まず、睡眠時間を確保することが大切です。これなくしては次に進めません。しかし、他にも「良い睡眠のための条件」がいくつかあります。どんなことが、あるでしょう？</a:t>
            </a:r>
            <a:endParaRPr lang="en-US" altLang="ja-JP" b="0" i="0" dirty="0">
              <a:solidFill>
                <a:srgbClr val="000000"/>
              </a:solidFill>
              <a:effectLst/>
              <a:latin typeface="+mn-ea"/>
            </a:endParaRPr>
          </a:p>
          <a:p>
            <a:pPr algn="l"/>
            <a:endParaRPr lang="en-US" altLang="ja-JP" b="0" i="0" dirty="0">
              <a:solidFill>
                <a:srgbClr val="000000"/>
              </a:solidFill>
              <a:effectLst/>
              <a:latin typeface="+mn-ea"/>
            </a:endParaRPr>
          </a:p>
        </p:txBody>
      </p:sp>
    </p:spTree>
    <p:extLst>
      <p:ext uri="{BB962C8B-B14F-4D97-AF65-F5344CB8AC3E}">
        <p14:creationId xmlns:p14="http://schemas.microsoft.com/office/powerpoint/2010/main" val="400431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mn-ea"/>
              </a:rPr>
              <a:t>　「時間」を確保しても「質」が低ければ良い睡眠とはいえません。どちらが欠けても良い睡眠にはなりません。</a:t>
            </a:r>
            <a:r>
              <a:rPr lang="ja-JP" altLang="en-US" b="0" i="0" dirty="0">
                <a:effectLst/>
                <a:latin typeface="+mn-ea"/>
              </a:rPr>
              <a:t>そして、重要なのは、「質」で「時間」をカバーすることはできないという点です。最後に「リズム」、つまり、規則正しい睡眠です。</a:t>
            </a:r>
            <a:r>
              <a:rPr lang="ja-JP" altLang="en-US" sz="1200" b="0" dirty="0">
                <a:latin typeface="+mn-ea"/>
              </a:rPr>
              <a:t>時間、質、リズム、これら３つは全て自分の意識で変えていくことができます。</a:t>
            </a:r>
            <a:endParaRPr lang="en-US" altLang="ja-JP" sz="1200"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313E5B"/>
              </a:solidFill>
              <a:effectLst/>
              <a:latin typeface="+mn-ea"/>
            </a:endParaRPr>
          </a:p>
          <a:p>
            <a:pPr algn="l"/>
            <a:endParaRPr lang="en-US" altLang="ja-JP" b="0" i="0" dirty="0">
              <a:solidFill>
                <a:srgbClr val="000000"/>
              </a:solidFill>
              <a:effectLst/>
              <a:latin typeface="+mn-ea"/>
            </a:endParaRPr>
          </a:p>
        </p:txBody>
      </p:sp>
    </p:spTree>
    <p:extLst>
      <p:ext uri="{BB962C8B-B14F-4D97-AF65-F5344CB8AC3E}">
        <p14:creationId xmlns:p14="http://schemas.microsoft.com/office/powerpoint/2010/main" val="423484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lang="ja-JP" altLang="en-US" b="0" i="0" dirty="0">
                <a:solidFill>
                  <a:srgbClr val="000000"/>
                </a:solidFill>
                <a:effectLst/>
                <a:latin typeface="+mn-ea"/>
              </a:rPr>
              <a:t>　睡眠の質に影響する生活習慣を見てみましょう</a:t>
            </a:r>
            <a:r>
              <a:rPr kumimoji="1" lang="ja-JP" altLang="en-US" b="0" i="0" dirty="0">
                <a:solidFill>
                  <a:srgbClr val="000000"/>
                </a:solidFill>
                <a:effectLst/>
                <a:latin typeface="+mn-ea"/>
              </a:rPr>
              <a:t>。</a:t>
            </a:r>
            <a:r>
              <a:rPr kumimoji="1" lang="ja-JP" altLang="en-US" dirty="0">
                <a:latin typeface="+mn-ea"/>
              </a:rPr>
              <a:t>これらの生活習慣で、自分に当てはまる項目はいくつありましたか？</a:t>
            </a:r>
            <a:endParaRPr kumimoji="1" lang="en-US" altLang="ja-JP" dirty="0">
              <a:latin typeface="+mn-ea"/>
            </a:endParaRPr>
          </a:p>
          <a:p>
            <a:r>
              <a:rPr kumimoji="1" lang="ja-JP" altLang="en-US" dirty="0">
                <a:latin typeface="+mn-ea"/>
              </a:rPr>
              <a:t>　では、次に青森の現状を見てみましょう。</a:t>
            </a:r>
            <a:endParaRPr kumimoji="1" lang="en-US" altLang="ja-JP" dirty="0">
              <a:latin typeface="+mn-ea"/>
            </a:endParaRPr>
          </a:p>
          <a:p>
            <a:endParaRPr kumimoji="1" lang="en-US" altLang="ja-JP" dirty="0">
              <a:latin typeface="+mn-ea"/>
            </a:endParaRPr>
          </a:p>
        </p:txBody>
      </p:sp>
    </p:spTree>
    <p:extLst>
      <p:ext uri="{BB962C8B-B14F-4D97-AF65-F5344CB8AC3E}">
        <p14:creationId xmlns:p14="http://schemas.microsoft.com/office/powerpoint/2010/main" val="288027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lang="ja-JP" altLang="en-US" dirty="0">
                <a:latin typeface="+mn-ea"/>
              </a:rPr>
              <a:t>　このレーダーチャートは、全国平均を基準（＝</a:t>
            </a:r>
            <a:r>
              <a:rPr lang="en-US" altLang="ja-JP" dirty="0">
                <a:latin typeface="+mn-ea"/>
              </a:rPr>
              <a:t>0</a:t>
            </a:r>
            <a:r>
              <a:rPr lang="ja-JP" altLang="en-US" dirty="0">
                <a:latin typeface="+mn-ea"/>
              </a:rPr>
              <a:t>）として、青森県（青）と長野県（緑）を比較しています。</a:t>
            </a:r>
            <a:r>
              <a:rPr lang="ja-JP" altLang="en-US" b="0" dirty="0">
                <a:latin typeface="+mn-ea"/>
              </a:rPr>
              <a:t>理想的な生活習慣が揃っていれば、チャートは“バランスよく広がった形”になります。 </a:t>
            </a:r>
            <a:r>
              <a:rPr kumimoji="1" lang="ja-JP" altLang="en-US" dirty="0">
                <a:latin typeface="+mn-ea"/>
              </a:rPr>
              <a:t>青森県は、睡眠時間と塩分摂取量以外は健康長寿県である長野県を下回っています。</a:t>
            </a:r>
            <a:endParaRPr kumimoji="1" lang="en-US" altLang="ja-JP" dirty="0">
              <a:latin typeface="+mn-ea"/>
            </a:endParaRPr>
          </a:p>
          <a:p>
            <a:r>
              <a:rPr kumimoji="1" lang="ja-JP" altLang="en-US" dirty="0">
                <a:latin typeface="+mn-ea"/>
              </a:rPr>
              <a:t>　生活習慣の内容として、飲酒や喫煙、運動不足、朝食欠食、肥満などはすべて</a:t>
            </a:r>
            <a:r>
              <a:rPr kumimoji="1" lang="ja-JP" altLang="en-US" b="0" dirty="0">
                <a:latin typeface="+mn-ea"/>
              </a:rPr>
              <a:t>睡眠の質を悪くする生活習慣</a:t>
            </a:r>
            <a:r>
              <a:rPr kumimoji="1" lang="ja-JP" altLang="en-US" dirty="0">
                <a:latin typeface="+mn-ea"/>
              </a:rPr>
              <a:t>である事がわかっています。睡眠時間は全国１位でも、睡眠の質が悪い可能性は大いにありそうです。</a:t>
            </a:r>
            <a:endParaRPr kumimoji="1" lang="en-US" altLang="ja-JP" dirty="0">
              <a:latin typeface="+mn-ea"/>
            </a:endParaRPr>
          </a:p>
          <a:p>
            <a:endParaRPr kumimoji="1" lang="en-US" altLang="ja-JP" dirty="0">
              <a:latin typeface="+mn-ea"/>
            </a:endParaRPr>
          </a:p>
          <a:p>
            <a:endParaRPr kumimoji="1" lang="ja-JP" altLang="en-US" dirty="0">
              <a:latin typeface="+mn-ea"/>
            </a:endParaRPr>
          </a:p>
        </p:txBody>
      </p:sp>
    </p:spTree>
    <p:extLst>
      <p:ext uri="{BB962C8B-B14F-4D97-AF65-F5344CB8AC3E}">
        <p14:creationId xmlns:p14="http://schemas.microsoft.com/office/powerpoint/2010/main" val="285808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lang="ja-JP" altLang="en-US" dirty="0">
                <a:latin typeface="+mn-ea"/>
              </a:rPr>
              <a:t>　寝る前にスマホを使うと、ブルーライトの刺激で脳が「昼間だ」と勘違いして、眠りにくくなります。 ゲームや動画で楽しくなりすぎると、脳から「ドーパミン」が出て、もっと見たくなる気持ちが止まらなくなります。</a:t>
            </a:r>
            <a:r>
              <a:rPr kumimoji="1" lang="ja-JP" altLang="en-US" sz="1200" b="0" i="0" kern="1200" dirty="0">
                <a:solidFill>
                  <a:schemeClr val="tx1"/>
                </a:solidFill>
                <a:effectLst/>
                <a:latin typeface="+mn-ea"/>
                <a:cs typeface="+mn-cs"/>
              </a:rPr>
              <a:t>私たちの脳はゲーム機・スマホのように「スイッチひとつで電源オフ」にできないので、夜寝る１時間前には我慢して、体が寝る準備を整えてあげましょう。</a:t>
            </a:r>
          </a:p>
          <a:p>
            <a:endParaRPr kumimoji="1" lang="en-US" altLang="ja-JP" sz="1200" b="0" i="0" kern="1200" dirty="0">
              <a:solidFill>
                <a:schemeClr val="tx1"/>
              </a:solidFill>
              <a:effectLst/>
              <a:latin typeface="+mn-ea"/>
              <a:cs typeface="+mn-cs"/>
            </a:endParaRPr>
          </a:p>
          <a:p>
            <a:endParaRPr kumimoji="1" lang="en-US" altLang="ja-JP" sz="1200" b="0" i="0" kern="1200" dirty="0">
              <a:solidFill>
                <a:schemeClr val="tx1"/>
              </a:solidFill>
              <a:effectLst/>
              <a:latin typeface="+mn-ea"/>
              <a:cs typeface="+mn-cs"/>
            </a:endParaRPr>
          </a:p>
          <a:p>
            <a:endParaRPr kumimoji="1" lang="ja-JP" altLang="en-US" sz="1200" b="0" i="0" kern="1200" dirty="0">
              <a:solidFill>
                <a:schemeClr val="tx1"/>
              </a:solidFill>
              <a:effectLst/>
              <a:latin typeface="+mn-ea"/>
              <a:cs typeface="+mn-cs"/>
            </a:endParaRPr>
          </a:p>
          <a:p>
            <a:endParaRPr kumimoji="1" lang="ja-JP" altLang="en-US" dirty="0">
              <a:latin typeface="+mn-ea"/>
            </a:endParaRPr>
          </a:p>
        </p:txBody>
      </p:sp>
    </p:spTree>
    <p:extLst>
      <p:ext uri="{BB962C8B-B14F-4D97-AF65-F5344CB8AC3E}">
        <p14:creationId xmlns:p14="http://schemas.microsoft.com/office/powerpoint/2010/main" val="231848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algn="l" fontAlgn="base"/>
            <a:r>
              <a:rPr lang="ja-JP" altLang="en-US" dirty="0">
                <a:latin typeface="+mn-ea"/>
              </a:rPr>
              <a:t>　週末の生活リズムのズレによって起こる“体内時計の時差ボケ”を、“ソーシャル・ジェットラグ（</a:t>
            </a:r>
            <a:r>
              <a:rPr lang="en-US" altLang="ja-JP" dirty="0">
                <a:latin typeface="+mn-ea"/>
              </a:rPr>
              <a:t>SJL</a:t>
            </a:r>
            <a:r>
              <a:rPr lang="ja-JP" altLang="en-US" dirty="0">
                <a:latin typeface="+mn-ea"/>
              </a:rPr>
              <a:t>）”社会的時差ボケといいます。つまり、生活リズムによって作られた時差ボケなので、自分で整えられるということです。</a:t>
            </a:r>
            <a:r>
              <a:rPr lang="ja-JP" altLang="en-US" b="0" i="0" dirty="0">
                <a:solidFill>
                  <a:srgbClr val="1A1A1A"/>
                </a:solidFill>
                <a:effectLst/>
                <a:latin typeface="+mn-ea"/>
              </a:rPr>
              <a:t>体内時計をリセットする方法は、二つ。①朝太陽の光を浴びる、②朝ご飯を食べる、ことです。</a:t>
            </a:r>
            <a:r>
              <a:rPr lang="ja-JP" altLang="en-US" dirty="0">
                <a:latin typeface="+mn-ea"/>
              </a:rPr>
              <a:t>休日も平日と</a:t>
            </a:r>
            <a:r>
              <a:rPr lang="en-US" altLang="ja-JP" dirty="0">
                <a:latin typeface="+mn-ea"/>
              </a:rPr>
              <a:t>±1</a:t>
            </a:r>
            <a:r>
              <a:rPr lang="ja-JP" altLang="en-US" dirty="0">
                <a:latin typeface="+mn-ea"/>
              </a:rPr>
              <a:t>時間以内の起床を心がけることが推奨されています。</a:t>
            </a:r>
            <a:endParaRPr lang="en-US" altLang="ja-JP" dirty="0">
              <a:latin typeface="+mn-ea"/>
            </a:endParaRPr>
          </a:p>
          <a:p>
            <a:endParaRPr kumimoji="1" lang="ja-JP" altLang="en-US" dirty="0">
              <a:latin typeface="+mn-ea"/>
            </a:endParaRPr>
          </a:p>
        </p:txBody>
      </p:sp>
    </p:spTree>
    <p:extLst>
      <p:ext uri="{BB962C8B-B14F-4D97-AF65-F5344CB8AC3E}">
        <p14:creationId xmlns:p14="http://schemas.microsoft.com/office/powerpoint/2010/main" val="35352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lang="ja-JP" altLang="en-US" dirty="0">
                <a:latin typeface="+mn-ea"/>
              </a:rPr>
              <a:t>　「やる気が出ない」は、単に「根性」や「感情」の問題ではなく「身体内部の神経レベル」で問題が起こっているかもしれません。でも大丈夫です。その原因も対処法も科学的に解明されていることがたくさんあるのです。自分の生活を少し振り返って、「やる気スイッチ」を見つけてみましょう。</a:t>
            </a:r>
            <a:endParaRPr lang="en-US" altLang="ja-JP" dirty="0">
              <a:latin typeface="+mn-ea"/>
            </a:endParaRPr>
          </a:p>
          <a:p>
            <a:endParaRPr kumimoji="1" lang="en-US" altLang="ja-JP" dirty="0">
              <a:latin typeface="+mn-ea"/>
            </a:endParaRPr>
          </a:p>
          <a:p>
            <a:endParaRPr kumimoji="1" lang="ja-JP" altLang="en-US" dirty="0">
              <a:latin typeface="+mn-ea"/>
            </a:endParaRPr>
          </a:p>
        </p:txBody>
      </p:sp>
    </p:spTree>
    <p:extLst>
      <p:ext uri="{BB962C8B-B14F-4D97-AF65-F5344CB8AC3E}">
        <p14:creationId xmlns:p14="http://schemas.microsoft.com/office/powerpoint/2010/main" val="4892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25CC1C-1572-BFD9-5CC0-1F1251626A3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44A796-433F-D5B6-EE1F-74A367BBA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59391B5-B024-D284-99A1-786AA860C08A}"/>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C3B8B8CD-3BBB-0CA3-2595-3A61EDEE81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A1DF2F-45A7-2069-903B-A54D6587FC60}"/>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16373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032B4-B85B-2E38-C720-9F9CA71E31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174771-7E82-E040-4CA2-DD06AEA29A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3CD247-154D-EF44-9E58-A87552E857DE}"/>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1A1634DE-67CA-3E14-2FD2-EBBD995076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FF165C-9F5F-9B6D-1179-DB664496F1BA}"/>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42756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E895F3-FC8E-CC9D-60E3-850DD7BDB9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67E952-1877-68F9-FEFB-704D5F342D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56B2F0-C661-B56C-BAC5-9E69236EA786}"/>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22C99CEA-9916-C927-165B-FAE0DB3558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2DDF6B-8023-5E4C-B868-758BC2EB2C79}"/>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363964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84BCD6-A6C0-093B-280C-D3BEE51F6C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7505DB-830C-3E50-D371-07468C0BBA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8AE67A-3EC6-ACE0-C0E2-621A956D451E}"/>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DE205627-68DD-4349-22ED-17B293F47A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8C39C6-D1D1-05E9-DFB6-406254A22757}"/>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247424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F97D6-AE95-96BC-668A-AB8FDF61AAC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5CFFD6-1EE0-22F4-D712-1C12DCEBDF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5D50DD-53F8-6C54-952B-E6308B010AEC}"/>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9B69A76D-305E-20A2-F651-D359F2DDDE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93779C-0A80-9B2A-5A5B-E62492498DF4}"/>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102111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00516-C287-982F-EB44-6AB755B25B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458912-1F1E-4B78-E268-D290A1F1992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072313-13D0-9412-BE89-C197A12D53A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D747D8-9EF5-6C1F-526D-20E906903C7B}"/>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F9167A15-64F8-4FB5-7A4C-53963DFFB4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F498C8-749F-F309-6BA2-BB847D496909}"/>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197540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6C988-E8CC-6670-2727-E6B8AFDDF5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45FCC4-3820-3F3E-386C-5DE277E49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C24287B-05CB-02C5-78EB-3926E94BBA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1B42DB-FB50-4313-D67A-B7B898DD1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1F80C12-8B84-18A8-CEF4-332D765BCEF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74D48C-16C8-239B-85CD-0BCBE859E4BA}"/>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8" name="フッター プレースホルダー 7">
            <a:extLst>
              <a:ext uri="{FF2B5EF4-FFF2-40B4-BE49-F238E27FC236}">
                <a16:creationId xmlns:a16="http://schemas.microsoft.com/office/drawing/2014/main" id="{0623D974-DD41-FFFA-5685-A320174F00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DE0B581-7998-39C4-7224-17D067D2A8C3}"/>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337065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F90E6-B81B-AC58-E43D-D8371B85C4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61464A-363F-6BF5-887B-6B610CE69819}"/>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50ED410E-79A9-D5AE-7E62-D4103623694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F9DA424-A3F0-CFFF-287A-AC78C40A166D}"/>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233714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82ED8A9-2CE0-BD7A-F1CD-6C9FE9EE59BC}"/>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3" name="フッター プレースホルダー 2">
            <a:extLst>
              <a:ext uri="{FF2B5EF4-FFF2-40B4-BE49-F238E27FC236}">
                <a16:creationId xmlns:a16="http://schemas.microsoft.com/office/drawing/2014/main" id="{E2C1B0BB-2BE9-5BAE-BE21-C0B1CD80DBB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5295A3B-4CEE-F773-5D3F-D384D5D0EA9E}"/>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232384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3D5603-36EE-F2D5-EE1D-44363C44D7C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7270E2-509A-FC24-7206-92F8C88D7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5C5B655-8D56-72D1-7F8B-3C59FF25D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70672D-9E21-CD3B-434D-1F23A4A6141F}"/>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1C1BDC60-6E35-DF84-714B-92CE784CE4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E690A2-41B5-B38B-B599-BE6ECEE06A7D}"/>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88118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B26E5-8527-A561-5748-F3BCDCA1A4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DA4BC-822C-D7F0-2F31-916FC8CB1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678CAD-A8E2-E1CB-B3DF-A6912C477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D26BFB-9D43-FFFD-0B05-7FB364CF9C87}"/>
              </a:ext>
            </a:extLst>
          </p:cNvPr>
          <p:cNvSpPr>
            <a:spLocks noGrp="1"/>
          </p:cNvSpPr>
          <p:nvPr>
            <p:ph type="dt" sz="half" idx="10"/>
          </p:nvPr>
        </p:nvSpPr>
        <p:spPr/>
        <p:txBody>
          <a:bodyPr/>
          <a:lstStyle/>
          <a:p>
            <a:fld id="{8A0B0378-F81E-468D-98D4-23FAA6C81FC5}"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F149754E-1714-C392-A972-A5576F3066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720B30-EF88-E69B-3142-6557258D69A9}"/>
              </a:ext>
            </a:extLst>
          </p:cNvPr>
          <p:cNvSpPr>
            <a:spLocks noGrp="1"/>
          </p:cNvSpPr>
          <p:nvPr>
            <p:ph type="sldNum" sz="quarter" idx="12"/>
          </p:nvPr>
        </p:nvSpPr>
        <p:spPr/>
        <p:txBody>
          <a:body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16118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1DCA0F3-ED7D-5BD7-C849-57B0F2168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B78475-D489-77D2-48D1-9192F53C8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C35955-8528-79A0-AF0F-F476F7983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0B0378-F81E-468D-98D4-23FAA6C81FC5}"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EFF20626-4CCD-65BF-2BFA-890CDDAC2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E2258B-3B9B-F01E-52D6-6137D43AE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5CAFB9-F02B-4DD1-AB1B-23811E975E90}" type="slidenum">
              <a:rPr kumimoji="1" lang="ja-JP" altLang="en-US" smtClean="0"/>
              <a:t>‹#›</a:t>
            </a:fld>
            <a:endParaRPr kumimoji="1" lang="ja-JP" altLang="en-US"/>
          </a:p>
        </p:txBody>
      </p:sp>
    </p:spTree>
    <p:extLst>
      <p:ext uri="{BB962C8B-B14F-4D97-AF65-F5344CB8AC3E}">
        <p14:creationId xmlns:p14="http://schemas.microsoft.com/office/powerpoint/2010/main" val="405794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AFA4F-2B50-EA9F-228D-F8D0D92803B9}"/>
              </a:ext>
            </a:extLst>
          </p:cNvPr>
          <p:cNvSpPr>
            <a:spLocks noGrp="1"/>
          </p:cNvSpPr>
          <p:nvPr>
            <p:ph type="ctrTitle"/>
          </p:nvPr>
        </p:nvSpPr>
        <p:spPr>
          <a:xfrm>
            <a:off x="1524000" y="1122362"/>
            <a:ext cx="9144000" cy="3386575"/>
          </a:xfrm>
        </p:spPr>
        <p:txBody>
          <a:bodyPr>
            <a:normAutofit/>
          </a:bodyPr>
          <a:lstStyle/>
          <a:p>
            <a:r>
              <a:rPr kumimoji="1" lang="ja-JP" altLang="en-US" sz="9600" b="1" dirty="0">
                <a:latin typeface="UD デジタル 教科書体 NK" panose="02020400000000000000" pitchFamily="18" charset="-128"/>
                <a:ea typeface="UD デジタル 教科書体 NK" panose="02020400000000000000" pitchFamily="18" charset="-128"/>
              </a:rPr>
              <a:t>短命県返上！</a:t>
            </a:r>
            <a:br>
              <a:rPr kumimoji="1" lang="en-US" altLang="ja-JP" sz="9600" b="1" dirty="0">
                <a:latin typeface="UD デジタル 教科書体 NK" panose="02020400000000000000" pitchFamily="18" charset="-128"/>
                <a:ea typeface="UD デジタル 教科書体 NK" panose="02020400000000000000" pitchFamily="18" charset="-128"/>
              </a:rPr>
            </a:br>
            <a:r>
              <a:rPr kumimoji="1" lang="ja-JP" altLang="en-US" sz="8800" b="1" dirty="0">
                <a:latin typeface="UD デジタル 教科書体 NK" panose="02020400000000000000" pitchFamily="18" charset="-128"/>
                <a:ea typeface="UD デジタル 教科書体 NK" panose="02020400000000000000" pitchFamily="18" charset="-128"/>
              </a:rPr>
              <a:t>睡眠の話</a:t>
            </a:r>
          </a:p>
        </p:txBody>
      </p:sp>
    </p:spTree>
    <p:extLst>
      <p:ext uri="{BB962C8B-B14F-4D97-AF65-F5344CB8AC3E}">
        <p14:creationId xmlns:p14="http://schemas.microsoft.com/office/powerpoint/2010/main" val="345815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39C72513-10D8-6269-BCF6-DD345E1C6846}"/>
              </a:ext>
            </a:extLst>
          </p:cNvPr>
          <p:cNvPicPr>
            <a:picLocks noChangeAspect="1"/>
          </p:cNvPicPr>
          <p:nvPr/>
        </p:nvPicPr>
        <p:blipFill>
          <a:blip r:embed="rId3"/>
          <a:stretch>
            <a:fillRect/>
          </a:stretch>
        </p:blipFill>
        <p:spPr>
          <a:xfrm>
            <a:off x="3211036" y="2439618"/>
            <a:ext cx="5092625" cy="3635310"/>
          </a:xfrm>
          <a:prstGeom prst="rect">
            <a:avLst/>
          </a:prstGeom>
        </p:spPr>
      </p:pic>
      <p:pic>
        <p:nvPicPr>
          <p:cNvPr id="5128" name="Picture 8" descr="（高難易度）エアロビクス系 プログラム曲（日曜日） - なんとかできる">
            <a:extLst>
              <a:ext uri="{FF2B5EF4-FFF2-40B4-BE49-F238E27FC236}">
                <a16:creationId xmlns:a16="http://schemas.microsoft.com/office/drawing/2014/main" id="{D397593D-529D-6F13-641C-BDC321DFA2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32479" y="815558"/>
            <a:ext cx="2642684" cy="20894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6" name="Picture 6" descr="【ドア開けれないよ】駐車で片方に寄った時、幅寄せしても真ん中に停まらない。もう困らない！完璧な幅寄せを紹介します！！ - 【駐車のコツ】バック ...">
            <a:extLst>
              <a:ext uri="{FF2B5EF4-FFF2-40B4-BE49-F238E27FC236}">
                <a16:creationId xmlns:a16="http://schemas.microsoft.com/office/drawing/2014/main" id="{F4F30594-B8A7-3A33-E5F4-20BD2238B7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110" y="4469951"/>
            <a:ext cx="1830758" cy="221599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51CD6CA7-146F-61FE-A310-CF8BFD7E405F}"/>
              </a:ext>
            </a:extLst>
          </p:cNvPr>
          <p:cNvSpPr>
            <a:spLocks noGrp="1"/>
          </p:cNvSpPr>
          <p:nvPr>
            <p:ph type="title"/>
          </p:nvPr>
        </p:nvSpPr>
        <p:spPr>
          <a:xfrm>
            <a:off x="981132" y="134275"/>
            <a:ext cx="10831286" cy="1325563"/>
          </a:xfrm>
        </p:spPr>
        <p:txBody>
          <a:bodyPr/>
          <a:lstStyle/>
          <a:p>
            <a:pPr algn="ctr"/>
            <a:r>
              <a:rPr lang="ja-JP" altLang="en-US" b="1" dirty="0">
                <a:latin typeface="UD デジタル 教科書体 NP" panose="02020400000000000000" pitchFamily="18" charset="-128"/>
                <a:ea typeface="UD デジタル 教科書体 NP" panose="02020400000000000000" pitchFamily="18" charset="-128"/>
              </a:rPr>
              <a:t>「やる気」は「出す」んじゃない</a:t>
            </a:r>
            <a:br>
              <a:rPr lang="en-US" altLang="ja-JP" b="1" dirty="0">
                <a:latin typeface="UD デジタル 教科書体 NP" panose="02020400000000000000" pitchFamily="18" charset="-128"/>
                <a:ea typeface="UD デジタル 教科書体 NP" panose="02020400000000000000" pitchFamily="18" charset="-128"/>
              </a:rPr>
            </a:br>
            <a:r>
              <a:rPr lang="ja-JP" altLang="en-US" b="1" dirty="0">
                <a:latin typeface="UD デジタル 教科書体 NP" panose="02020400000000000000" pitchFamily="18" charset="-128"/>
                <a:ea typeface="UD デジタル 教科書体 NP" panose="02020400000000000000" pitchFamily="18" charset="-128"/>
              </a:rPr>
              <a:t>「湧いてくる」もの！</a:t>
            </a:r>
            <a:r>
              <a:rPr lang="ja-JP" altLang="en-US" dirty="0">
                <a:latin typeface="UD デジタル 教科書体 NP" panose="02020400000000000000" pitchFamily="18" charset="-128"/>
                <a:ea typeface="UD デジタル 教科書体 NP" panose="02020400000000000000" pitchFamily="18" charset="-128"/>
              </a:rPr>
              <a:t> </a:t>
            </a: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9CB8E521-B782-05A4-2224-132C7BB57E0C}"/>
              </a:ext>
            </a:extLst>
          </p:cNvPr>
          <p:cNvSpPr txBox="1"/>
          <p:nvPr/>
        </p:nvSpPr>
        <p:spPr>
          <a:xfrm>
            <a:off x="-22432" y="2640041"/>
            <a:ext cx="3674684" cy="2215991"/>
          </a:xfrm>
          <a:prstGeom prst="rect">
            <a:avLst/>
          </a:prstGeom>
          <a:noFill/>
        </p:spPr>
        <p:txBody>
          <a:bodyPr wrap="square" rtlCol="0">
            <a:spAutoFit/>
          </a:bodyPr>
          <a:lstStyle/>
          <a:p>
            <a:pPr algn="ctr"/>
            <a:r>
              <a:rPr kumimoji="1" lang="ja-JP" altLang="en-US" sz="2400" dirty="0">
                <a:latin typeface="UD デジタル 教科書体 NP" panose="02020400000000000000" pitchFamily="18" charset="-128"/>
                <a:ea typeface="UD デジタル 教科書体 NP" panose="02020400000000000000" pitchFamily="18" charset="-128"/>
              </a:rPr>
              <a:t>早寝・早起き・朝ご飯</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朝の太陽光、</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睡眠時間、睡眠休養感</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適度な身体活動・運動</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バランスの良い食事</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dirty="0">
                <a:latin typeface="UD デジタル 教科書体 NP" panose="02020400000000000000" pitchFamily="18" charset="-128"/>
                <a:ea typeface="UD デジタル 教科書体 NP" panose="02020400000000000000" pitchFamily="18" charset="-128"/>
              </a:rPr>
              <a:t>　　　　　　　　歯みがき</a:t>
            </a:r>
          </a:p>
        </p:txBody>
      </p:sp>
      <p:sp>
        <p:nvSpPr>
          <p:cNvPr id="9" name="テキスト ボックス 8">
            <a:extLst>
              <a:ext uri="{FF2B5EF4-FFF2-40B4-BE49-F238E27FC236}">
                <a16:creationId xmlns:a16="http://schemas.microsoft.com/office/drawing/2014/main" id="{AEB1EB09-F5B3-C9B9-E1A4-F2D5D4DC7252}"/>
              </a:ext>
            </a:extLst>
          </p:cNvPr>
          <p:cNvSpPr txBox="1"/>
          <p:nvPr/>
        </p:nvSpPr>
        <p:spPr>
          <a:xfrm>
            <a:off x="8297947" y="2955002"/>
            <a:ext cx="3932426" cy="3323987"/>
          </a:xfrm>
          <a:prstGeom prst="rect">
            <a:avLst/>
          </a:prstGeom>
          <a:noFill/>
        </p:spPr>
        <p:txBody>
          <a:bodyPr wrap="square" rtlCol="0">
            <a:spAutoFit/>
          </a:bodyPr>
          <a:lstStyle/>
          <a:p>
            <a:pPr algn="ctr"/>
            <a:r>
              <a:rPr kumimoji="1" lang="ja-JP" altLang="en-US" sz="2400" dirty="0">
                <a:latin typeface="UD デジタル 教科書体 NP" panose="02020400000000000000" pitchFamily="18" charset="-128"/>
                <a:ea typeface="UD デジタル 教科書体 NP" panose="02020400000000000000" pitchFamily="18" charset="-128"/>
              </a:rPr>
              <a:t>夜更かし・朝寝坊</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睡眠不足・寝だめ・寝落ち</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寝る前のスマホ</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欠食、野菜不足、</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暴飲・暴食</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運動不足・休養不足</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スクリーンタイム</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latin typeface="UD デジタル 教科書体 NP" panose="02020400000000000000" pitchFamily="18" charset="-128"/>
                <a:ea typeface="UD デジタル 教科書体 NP" panose="02020400000000000000" pitchFamily="18" charset="-128"/>
              </a:rPr>
              <a:t>ゲーム・動画視聴</a:t>
            </a:r>
            <a:endParaRPr kumimoji="1" lang="en-US" altLang="ja-JP" sz="2400" dirty="0">
              <a:latin typeface="UD デジタル 教科書体 NP" panose="02020400000000000000" pitchFamily="18" charset="-128"/>
              <a:ea typeface="UD デジタル 教科書体 NP" panose="02020400000000000000" pitchFamily="18" charset="-128"/>
            </a:endParaRPr>
          </a:p>
          <a:p>
            <a:pPr algn="ct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10" name="テキスト ボックス 9">
            <a:extLst>
              <a:ext uri="{FF2B5EF4-FFF2-40B4-BE49-F238E27FC236}">
                <a16:creationId xmlns:a16="http://schemas.microsoft.com/office/drawing/2014/main" id="{240A5425-1B76-A76A-2D66-8D38B1FCA34E}"/>
              </a:ext>
            </a:extLst>
          </p:cNvPr>
          <p:cNvSpPr txBox="1"/>
          <p:nvPr/>
        </p:nvSpPr>
        <p:spPr>
          <a:xfrm>
            <a:off x="4700325" y="1857405"/>
            <a:ext cx="5531470" cy="646331"/>
          </a:xfrm>
          <a:prstGeom prst="rect">
            <a:avLst/>
          </a:prstGeom>
          <a:noFill/>
        </p:spPr>
        <p:txBody>
          <a:bodyPr wrap="square" rtlCol="0">
            <a:spAutoFit/>
          </a:bodyPr>
          <a:lstStyle/>
          <a:p>
            <a:r>
              <a:rPr kumimoji="1" lang="ja-JP" altLang="en-US" sz="3600" b="1" dirty="0">
                <a:solidFill>
                  <a:srgbClr val="FF0000"/>
                </a:solidFill>
                <a:latin typeface="UD デジタル 教科書体 NP" panose="02020400000000000000" pitchFamily="18" charset="-128"/>
                <a:ea typeface="UD デジタル 教科書体 NP" panose="02020400000000000000" pitchFamily="18" charset="-128"/>
              </a:rPr>
              <a:t>蛇口の開閉はあなた次第</a:t>
            </a:r>
          </a:p>
        </p:txBody>
      </p:sp>
      <p:sp>
        <p:nvSpPr>
          <p:cNvPr id="11" name="テキスト ボックス 10">
            <a:extLst>
              <a:ext uri="{FF2B5EF4-FFF2-40B4-BE49-F238E27FC236}">
                <a16:creationId xmlns:a16="http://schemas.microsoft.com/office/drawing/2014/main" id="{0F3C653D-77EA-EFBB-15D4-97E85C09AAC7}"/>
              </a:ext>
            </a:extLst>
          </p:cNvPr>
          <p:cNvSpPr txBox="1"/>
          <p:nvPr/>
        </p:nvSpPr>
        <p:spPr>
          <a:xfrm>
            <a:off x="0" y="1180469"/>
            <a:ext cx="2547000" cy="1487587"/>
          </a:xfrm>
          <a:prstGeom prst="rect">
            <a:avLst/>
          </a:prstGeom>
          <a:noFill/>
        </p:spPr>
        <p:txBody>
          <a:bodyPr wrap="square" rtlCol="0">
            <a:spAutoFit/>
          </a:bodyPr>
          <a:lstStyle/>
          <a:p>
            <a:pPr algn="ctr"/>
            <a:r>
              <a:rPr kumimoji="1" lang="ja-JP" altLang="en-US" sz="2800" b="1" dirty="0">
                <a:latin typeface="UD デジタル 教科書体 NP" panose="02020400000000000000" pitchFamily="18" charset="-128"/>
                <a:ea typeface="UD デジタル 教科書体 NP" panose="02020400000000000000" pitchFamily="18" charset="-128"/>
              </a:rPr>
              <a:t>ドーパミン</a:t>
            </a:r>
            <a:endParaRPr kumimoji="1" lang="en-US" altLang="ja-JP" sz="2800" b="1" dirty="0">
              <a:latin typeface="UD デジタル 教科書体 NP" panose="02020400000000000000" pitchFamily="18" charset="-128"/>
              <a:ea typeface="UD デジタル 教科書体 NP" panose="02020400000000000000" pitchFamily="18" charset="-128"/>
            </a:endParaRPr>
          </a:p>
          <a:p>
            <a:pPr algn="ctr"/>
            <a:r>
              <a:rPr kumimoji="1" lang="ja-JP" altLang="en-US" sz="2800" b="1" dirty="0">
                <a:latin typeface="UD デジタル 教科書体 NP" panose="02020400000000000000" pitchFamily="18" charset="-128"/>
                <a:ea typeface="UD デジタル 教科書体 NP" panose="02020400000000000000" pitchFamily="18" charset="-128"/>
              </a:rPr>
              <a:t>セロトニン</a:t>
            </a:r>
            <a:endParaRPr kumimoji="1" lang="en-US" altLang="ja-JP" sz="2800" b="1" dirty="0">
              <a:latin typeface="UD デジタル 教科書体 NP" panose="02020400000000000000" pitchFamily="18" charset="-128"/>
              <a:ea typeface="UD デジタル 教科書体 NP" panose="02020400000000000000" pitchFamily="18" charset="-128"/>
            </a:endParaRPr>
          </a:p>
          <a:p>
            <a:pPr>
              <a:lnSpc>
                <a:spcPts val="120"/>
              </a:lnSpc>
            </a:pPr>
            <a:r>
              <a:rPr kumimoji="1" lang="ja-JP" altLang="en-US" b="1" dirty="0">
                <a:latin typeface="UD デジタル 教科書体 NP" panose="02020400000000000000" pitchFamily="18" charset="-128"/>
                <a:ea typeface="UD デジタル 教科書体 NP" panose="02020400000000000000" pitchFamily="18" charset="-128"/>
              </a:rPr>
              <a:t>　　</a:t>
            </a:r>
            <a:endParaRPr kumimoji="1"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kumimoji="1"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kumimoji="1"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kumimoji="1" lang="en-US" altLang="ja-JP" sz="1050" b="1" dirty="0">
              <a:latin typeface="UD デジタル 教科書体 NP" panose="02020400000000000000" pitchFamily="18" charset="-128"/>
              <a:ea typeface="UD デジタル 教科書体 NP" panose="02020400000000000000" pitchFamily="18" charset="-128"/>
            </a:endParaRPr>
          </a:p>
          <a:p>
            <a:pPr>
              <a:lnSpc>
                <a:spcPts val="120"/>
              </a:lnSpc>
            </a:pPr>
            <a:endParaRPr kumimoji="1" lang="en-US" altLang="ja-JP" b="1" dirty="0">
              <a:latin typeface="UD デジタル 教科書体 NP" panose="02020400000000000000" pitchFamily="18" charset="-128"/>
              <a:ea typeface="UD デジタル 教科書体 NP" panose="02020400000000000000" pitchFamily="18" charset="-128"/>
            </a:endParaRPr>
          </a:p>
          <a:p>
            <a:r>
              <a:rPr kumimoji="1" lang="ja-JP" altLang="en-US" b="1" dirty="0">
                <a:latin typeface="UD デジタル 教科書体 NP" panose="02020400000000000000" pitchFamily="18" charset="-128"/>
                <a:ea typeface="UD デジタル 教科書体 NP" panose="02020400000000000000" pitchFamily="18" charset="-128"/>
              </a:rPr>
              <a:t>　　</a:t>
            </a:r>
            <a:r>
              <a:rPr kumimoji="1" lang="ja-JP" altLang="en-US" sz="2800" b="1" dirty="0">
                <a:latin typeface="UD デジタル 教科書体 NP" panose="02020400000000000000" pitchFamily="18" charset="-128"/>
                <a:ea typeface="UD デジタル 教科書体 NP" panose="02020400000000000000" pitchFamily="18" charset="-128"/>
              </a:rPr>
              <a:t>⬆</a:t>
            </a:r>
            <a:endParaRPr kumimoji="1" lang="ja-JP" altLang="en-US" b="1" dirty="0">
              <a:latin typeface="UD デジタル 教科書体 NP" panose="02020400000000000000" pitchFamily="18" charset="-128"/>
              <a:ea typeface="UD デジタル 教科書体 NP" panose="02020400000000000000" pitchFamily="18" charset="-128"/>
            </a:endParaRPr>
          </a:p>
        </p:txBody>
      </p:sp>
      <p:sp>
        <p:nvSpPr>
          <p:cNvPr id="12" name="思考の吹き出し: 雲形 11">
            <a:extLst>
              <a:ext uri="{FF2B5EF4-FFF2-40B4-BE49-F238E27FC236}">
                <a16:creationId xmlns:a16="http://schemas.microsoft.com/office/drawing/2014/main" id="{EF0056DD-D2BF-102D-0937-3AAFCF38F93F}"/>
              </a:ext>
            </a:extLst>
          </p:cNvPr>
          <p:cNvSpPr/>
          <p:nvPr/>
        </p:nvSpPr>
        <p:spPr>
          <a:xfrm>
            <a:off x="81250" y="985154"/>
            <a:ext cx="2318400" cy="1413308"/>
          </a:xfrm>
          <a:prstGeom prst="cloudCallout">
            <a:avLst>
              <a:gd name="adj1" fmla="val 51389"/>
              <a:gd name="adj2" fmla="val 41547"/>
            </a:avLst>
          </a:prstGeom>
          <a:noFill/>
          <a:ln w="317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7D395F-D27D-A41C-BA4F-D3F40ECF200E}"/>
              </a:ext>
            </a:extLst>
          </p:cNvPr>
          <p:cNvSpPr txBox="1"/>
          <p:nvPr/>
        </p:nvSpPr>
        <p:spPr>
          <a:xfrm>
            <a:off x="4715595" y="1476696"/>
            <a:ext cx="5114689" cy="523220"/>
          </a:xfrm>
          <a:prstGeom prst="rect">
            <a:avLst/>
          </a:prstGeom>
          <a:noFill/>
        </p:spPr>
        <p:txBody>
          <a:bodyPr wrap="square" rtlCol="0">
            <a:spAutoFit/>
          </a:bodyPr>
          <a:lstStyle/>
          <a:p>
            <a:r>
              <a:rPr kumimoji="1" lang="ja-JP" altLang="en-US" sz="2800" dirty="0">
                <a:latin typeface="UD デジタル 教科書体 NP" panose="02020400000000000000" pitchFamily="18" charset="-128"/>
                <a:ea typeface="UD デジタル 教科書体 NP" panose="02020400000000000000" pitchFamily="18" charset="-128"/>
              </a:rPr>
              <a:t>湧いてこさせる</a:t>
            </a:r>
            <a:r>
              <a:rPr kumimoji="1" lang="en-US" altLang="ja-JP" sz="2800" dirty="0">
                <a:latin typeface="UD デジタル 教科書体 NP" panose="02020400000000000000" pitchFamily="18" charset="-128"/>
                <a:ea typeface="UD デジタル 教科書体 NP" panose="02020400000000000000" pitchFamily="18" charset="-128"/>
              </a:rPr>
              <a:t>?!</a:t>
            </a:r>
            <a:endParaRPr kumimoji="1" lang="ja-JP" altLang="en-US" sz="2800" dirty="0">
              <a:latin typeface="UD デジタル 教科書体 NP" panose="02020400000000000000" pitchFamily="18" charset="-128"/>
              <a:ea typeface="UD デジタル 教科書体 NP" panose="02020400000000000000" pitchFamily="18" charset="-128"/>
            </a:endParaRPr>
          </a:p>
        </p:txBody>
      </p:sp>
      <p:pic>
        <p:nvPicPr>
          <p:cNvPr id="4" name="図 3">
            <a:extLst>
              <a:ext uri="{FF2B5EF4-FFF2-40B4-BE49-F238E27FC236}">
                <a16:creationId xmlns:a16="http://schemas.microsoft.com/office/drawing/2014/main" id="{BA1610D9-D6DC-5CE8-9C3D-49304A07252A}"/>
              </a:ext>
            </a:extLst>
          </p:cNvPr>
          <p:cNvPicPr>
            <a:picLocks noChangeAspect="1"/>
          </p:cNvPicPr>
          <p:nvPr/>
        </p:nvPicPr>
        <p:blipFill>
          <a:blip r:embed="rId6"/>
          <a:stretch>
            <a:fillRect/>
          </a:stretch>
        </p:blipFill>
        <p:spPr>
          <a:xfrm rot="20215889" flipH="1">
            <a:off x="2500861" y="741848"/>
            <a:ext cx="1803485" cy="2064005"/>
          </a:xfrm>
          <a:prstGeom prst="rect">
            <a:avLst/>
          </a:prstGeom>
        </p:spPr>
      </p:pic>
      <p:pic>
        <p:nvPicPr>
          <p:cNvPr id="19" name="図 18">
            <a:extLst>
              <a:ext uri="{FF2B5EF4-FFF2-40B4-BE49-F238E27FC236}">
                <a16:creationId xmlns:a16="http://schemas.microsoft.com/office/drawing/2014/main" id="{3B992841-D240-2E0E-F86C-B0EDDC71B0C5}"/>
              </a:ext>
            </a:extLst>
          </p:cNvPr>
          <p:cNvPicPr>
            <a:picLocks noChangeAspect="1"/>
          </p:cNvPicPr>
          <p:nvPr/>
        </p:nvPicPr>
        <p:blipFill>
          <a:blip r:embed="rId7"/>
          <a:stretch>
            <a:fillRect/>
          </a:stretch>
        </p:blipFill>
        <p:spPr>
          <a:xfrm rot="799237">
            <a:off x="7834127" y="6295036"/>
            <a:ext cx="251482" cy="388654"/>
          </a:xfrm>
          <a:prstGeom prst="rect">
            <a:avLst/>
          </a:prstGeom>
        </p:spPr>
      </p:pic>
      <p:pic>
        <p:nvPicPr>
          <p:cNvPr id="21" name="図 20">
            <a:extLst>
              <a:ext uri="{FF2B5EF4-FFF2-40B4-BE49-F238E27FC236}">
                <a16:creationId xmlns:a16="http://schemas.microsoft.com/office/drawing/2014/main" id="{069D710B-390D-F3BF-054F-CE4B3299B289}"/>
              </a:ext>
            </a:extLst>
          </p:cNvPr>
          <p:cNvPicPr>
            <a:picLocks noChangeAspect="1"/>
          </p:cNvPicPr>
          <p:nvPr/>
        </p:nvPicPr>
        <p:blipFill>
          <a:blip r:embed="rId7"/>
          <a:stretch>
            <a:fillRect/>
          </a:stretch>
        </p:blipFill>
        <p:spPr>
          <a:xfrm>
            <a:off x="8133833" y="6323923"/>
            <a:ext cx="251482" cy="388654"/>
          </a:xfrm>
          <a:prstGeom prst="rect">
            <a:avLst/>
          </a:prstGeom>
        </p:spPr>
      </p:pic>
      <p:pic>
        <p:nvPicPr>
          <p:cNvPr id="23" name="図 22">
            <a:extLst>
              <a:ext uri="{FF2B5EF4-FFF2-40B4-BE49-F238E27FC236}">
                <a16:creationId xmlns:a16="http://schemas.microsoft.com/office/drawing/2014/main" id="{70202856-FE51-C9F1-A9A4-737645096651}"/>
              </a:ext>
            </a:extLst>
          </p:cNvPr>
          <p:cNvPicPr>
            <a:picLocks noChangeAspect="1"/>
          </p:cNvPicPr>
          <p:nvPr/>
        </p:nvPicPr>
        <p:blipFill>
          <a:blip r:embed="rId7"/>
          <a:stretch>
            <a:fillRect/>
          </a:stretch>
        </p:blipFill>
        <p:spPr>
          <a:xfrm rot="20650592">
            <a:off x="8385315" y="6219186"/>
            <a:ext cx="251482" cy="388654"/>
          </a:xfrm>
          <a:prstGeom prst="rect">
            <a:avLst/>
          </a:prstGeom>
        </p:spPr>
      </p:pic>
      <p:sp>
        <p:nvSpPr>
          <p:cNvPr id="28" name="四角形: 角を丸くする 27">
            <a:extLst>
              <a:ext uri="{FF2B5EF4-FFF2-40B4-BE49-F238E27FC236}">
                <a16:creationId xmlns:a16="http://schemas.microsoft.com/office/drawing/2014/main" id="{E9B9A149-02FC-B4DC-7929-56062B6889B6}"/>
              </a:ext>
            </a:extLst>
          </p:cNvPr>
          <p:cNvSpPr/>
          <p:nvPr/>
        </p:nvSpPr>
        <p:spPr>
          <a:xfrm>
            <a:off x="3656928" y="3597311"/>
            <a:ext cx="4291271" cy="2301071"/>
          </a:xfrm>
          <a:prstGeom prst="roundRect">
            <a:avLst>
              <a:gd name="adj" fmla="val 8069"/>
            </a:avLst>
          </a:prstGeom>
          <a:solidFill>
            <a:schemeClr val="accent1">
              <a:lumMod val="60000"/>
              <a:lumOff val="40000"/>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C43E8F7E-0C11-E1EA-BAF8-2583DD8826CA}"/>
              </a:ext>
            </a:extLst>
          </p:cNvPr>
          <p:cNvSpPr/>
          <p:nvPr/>
        </p:nvSpPr>
        <p:spPr>
          <a:xfrm>
            <a:off x="5280317" y="3214184"/>
            <a:ext cx="105599" cy="268419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8890CED-DFB9-70E0-CB48-6919E760CFE0}"/>
              </a:ext>
            </a:extLst>
          </p:cNvPr>
          <p:cNvSpPr txBox="1"/>
          <p:nvPr/>
        </p:nvSpPr>
        <p:spPr>
          <a:xfrm>
            <a:off x="4209418" y="3823158"/>
            <a:ext cx="3494315" cy="1938992"/>
          </a:xfrm>
          <a:prstGeom prst="rect">
            <a:avLst/>
          </a:prstGeom>
          <a:noFill/>
        </p:spPr>
        <p:txBody>
          <a:bodyPr wrap="square" rtlCol="0">
            <a:spAutoFit/>
          </a:bodyPr>
          <a:lstStyle/>
          <a:p>
            <a:r>
              <a:rPr kumimoji="1" lang="ja-JP" altLang="en-US" sz="4000" b="1" dirty="0">
                <a:latin typeface="UD デジタル 教科書体 NP" panose="02020400000000000000" pitchFamily="18" charset="-128"/>
                <a:ea typeface="UD デジタル 教科書体 NP" panose="02020400000000000000" pitchFamily="18" charset="-128"/>
              </a:rPr>
              <a:t>あなたの</a:t>
            </a:r>
            <a:endParaRPr kumimoji="1" lang="en-US" altLang="ja-JP" sz="4000" b="1" dirty="0">
              <a:latin typeface="UD デジタル 教科書体 NP" panose="02020400000000000000" pitchFamily="18" charset="-128"/>
              <a:ea typeface="UD デジタル 教科書体 NP" panose="02020400000000000000" pitchFamily="18" charset="-128"/>
            </a:endParaRPr>
          </a:p>
          <a:p>
            <a:r>
              <a:rPr kumimoji="1" lang="ja-JP" altLang="en-US" sz="4000" b="1" dirty="0">
                <a:latin typeface="UD デジタル 教科書体 NP" panose="02020400000000000000" pitchFamily="18" charset="-128"/>
                <a:ea typeface="UD デジタル 教科書体 NP" panose="02020400000000000000" pitchFamily="18" charset="-128"/>
              </a:rPr>
              <a:t>「やる気」</a:t>
            </a:r>
            <a:endParaRPr kumimoji="1" lang="en-US" altLang="ja-JP" sz="4000" b="1" dirty="0">
              <a:latin typeface="UD デジタル 教科書体 NP" panose="02020400000000000000" pitchFamily="18" charset="-128"/>
              <a:ea typeface="UD デジタル 教科書体 NP" panose="02020400000000000000" pitchFamily="18" charset="-128"/>
            </a:endParaRPr>
          </a:p>
          <a:p>
            <a:pPr algn="ctr"/>
            <a:r>
              <a:rPr kumimoji="1" lang="ja-JP" altLang="en-US" sz="4000" b="1" dirty="0">
                <a:latin typeface="UD デジタル 教科書体 NP" panose="02020400000000000000" pitchFamily="18" charset="-128"/>
                <a:ea typeface="UD デジタル 教科書体 NP" panose="02020400000000000000" pitchFamily="18" charset="-128"/>
              </a:rPr>
              <a:t>タンク</a:t>
            </a:r>
          </a:p>
        </p:txBody>
      </p:sp>
      <p:pic>
        <p:nvPicPr>
          <p:cNvPr id="33" name="図 32">
            <a:extLst>
              <a:ext uri="{FF2B5EF4-FFF2-40B4-BE49-F238E27FC236}">
                <a16:creationId xmlns:a16="http://schemas.microsoft.com/office/drawing/2014/main" id="{8824AA3B-C683-A888-612E-6FA1C96C5F5D}"/>
              </a:ext>
            </a:extLst>
          </p:cNvPr>
          <p:cNvPicPr>
            <a:picLocks noChangeAspect="1"/>
          </p:cNvPicPr>
          <p:nvPr/>
        </p:nvPicPr>
        <p:blipFill>
          <a:blip r:embed="rId8"/>
          <a:stretch>
            <a:fillRect/>
          </a:stretch>
        </p:blipFill>
        <p:spPr>
          <a:xfrm>
            <a:off x="7688020" y="5202375"/>
            <a:ext cx="1113925" cy="1098400"/>
          </a:xfrm>
          <a:prstGeom prst="rect">
            <a:avLst/>
          </a:prstGeom>
          <a:solidFill>
            <a:schemeClr val="tx2">
              <a:lumMod val="10000"/>
              <a:lumOff val="90000"/>
            </a:schemeClr>
          </a:solidFill>
        </p:spPr>
      </p:pic>
      <p:cxnSp>
        <p:nvCxnSpPr>
          <p:cNvPr id="35" name="直線コネクタ 34">
            <a:extLst>
              <a:ext uri="{FF2B5EF4-FFF2-40B4-BE49-F238E27FC236}">
                <a16:creationId xmlns:a16="http://schemas.microsoft.com/office/drawing/2014/main" id="{906EDDEE-79B3-BAD1-7712-E78BBB852173}"/>
              </a:ext>
            </a:extLst>
          </p:cNvPr>
          <p:cNvCxnSpPr>
            <a:cxnSpLocks/>
          </p:cNvCxnSpPr>
          <p:nvPr/>
        </p:nvCxnSpPr>
        <p:spPr>
          <a:xfrm>
            <a:off x="7688020" y="5913003"/>
            <a:ext cx="371789" cy="0"/>
          </a:xfrm>
          <a:prstGeom prst="line">
            <a:avLst/>
          </a:prstGeom>
          <a:ln w="889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36" name="図 35">
            <a:extLst>
              <a:ext uri="{FF2B5EF4-FFF2-40B4-BE49-F238E27FC236}">
                <a16:creationId xmlns:a16="http://schemas.microsoft.com/office/drawing/2014/main" id="{E67AAD59-AB46-AACF-7A2E-83FB3125BC44}"/>
              </a:ext>
            </a:extLst>
          </p:cNvPr>
          <p:cNvPicPr>
            <a:picLocks noChangeAspect="1"/>
          </p:cNvPicPr>
          <p:nvPr/>
        </p:nvPicPr>
        <p:blipFill>
          <a:blip r:embed="rId9"/>
          <a:stretch>
            <a:fillRect/>
          </a:stretch>
        </p:blipFill>
        <p:spPr>
          <a:xfrm rot="5400000">
            <a:off x="7766203" y="5114268"/>
            <a:ext cx="475602" cy="111610"/>
          </a:xfrm>
          <a:prstGeom prst="rect">
            <a:avLst/>
          </a:prstGeom>
        </p:spPr>
      </p:pic>
      <p:sp>
        <p:nvSpPr>
          <p:cNvPr id="38" name="フローチャート: 記憶データ 37">
            <a:extLst>
              <a:ext uri="{FF2B5EF4-FFF2-40B4-BE49-F238E27FC236}">
                <a16:creationId xmlns:a16="http://schemas.microsoft.com/office/drawing/2014/main" id="{0A2B7486-B40B-E126-547A-4D8E58A0D907}"/>
              </a:ext>
            </a:extLst>
          </p:cNvPr>
          <p:cNvSpPr/>
          <p:nvPr/>
        </p:nvSpPr>
        <p:spPr>
          <a:xfrm rot="5400000">
            <a:off x="7699762" y="5102444"/>
            <a:ext cx="240869" cy="265355"/>
          </a:xfrm>
          <a:prstGeom prst="flowChartOnlineStorage">
            <a:avLst/>
          </a:prstGeom>
          <a:solidFill>
            <a:srgbClr val="C9D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ローチャート: 記憶データ 38">
            <a:extLst>
              <a:ext uri="{FF2B5EF4-FFF2-40B4-BE49-F238E27FC236}">
                <a16:creationId xmlns:a16="http://schemas.microsoft.com/office/drawing/2014/main" id="{135EF7B3-65DB-02CC-C888-5B2FDAC08B17}"/>
              </a:ext>
            </a:extLst>
          </p:cNvPr>
          <p:cNvSpPr/>
          <p:nvPr/>
        </p:nvSpPr>
        <p:spPr>
          <a:xfrm rot="3561225">
            <a:off x="7557852" y="5141047"/>
            <a:ext cx="240869" cy="484751"/>
          </a:xfrm>
          <a:prstGeom prst="flowChartOnlineStorage">
            <a:avLst/>
          </a:prstGeom>
          <a:solidFill>
            <a:srgbClr val="C9D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角三角形 39">
            <a:extLst>
              <a:ext uri="{FF2B5EF4-FFF2-40B4-BE49-F238E27FC236}">
                <a16:creationId xmlns:a16="http://schemas.microsoft.com/office/drawing/2014/main" id="{1B053507-CF69-41BA-702E-6F1A223AFB18}"/>
              </a:ext>
            </a:extLst>
          </p:cNvPr>
          <p:cNvSpPr/>
          <p:nvPr/>
        </p:nvSpPr>
        <p:spPr>
          <a:xfrm>
            <a:off x="7548282" y="5677977"/>
            <a:ext cx="504943" cy="182355"/>
          </a:xfrm>
          <a:prstGeom prst="rtTriangle">
            <a:avLst/>
          </a:prstGeom>
          <a:solidFill>
            <a:srgbClr val="C9D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D5B0B153-2C46-B38A-5AAE-185899C21DBF}"/>
              </a:ext>
            </a:extLst>
          </p:cNvPr>
          <p:cNvSpPr txBox="1"/>
          <p:nvPr/>
        </p:nvSpPr>
        <p:spPr>
          <a:xfrm>
            <a:off x="8975802" y="5964561"/>
            <a:ext cx="2621250" cy="461665"/>
          </a:xfrm>
          <a:prstGeom prst="rect">
            <a:avLst/>
          </a:prstGeom>
          <a:noFill/>
          <a:ln w="57150">
            <a:solidFill>
              <a:srgbClr val="0070C0"/>
            </a:solidFill>
            <a:prstDash val="sysDot"/>
          </a:ln>
        </p:spPr>
        <p:txBody>
          <a:bodyPr wrap="square" rtlCol="0">
            <a:spAutoFit/>
          </a:bodyPr>
          <a:lstStyle/>
          <a:p>
            <a:pPr algn="ctr"/>
            <a:r>
              <a:rPr kumimoji="1" lang="ja-JP" altLang="en-US" sz="2400" dirty="0">
                <a:latin typeface="UD デジタル 教科書体 NK" panose="02020400000000000000" pitchFamily="18" charset="-128"/>
                <a:ea typeface="UD デジタル 教科書体 NK" panose="02020400000000000000" pitchFamily="18" charset="-128"/>
              </a:rPr>
              <a:t>やる気喪失因子</a:t>
            </a:r>
          </a:p>
        </p:txBody>
      </p:sp>
      <p:sp>
        <p:nvSpPr>
          <p:cNvPr id="42" name="テキスト ボックス 41">
            <a:extLst>
              <a:ext uri="{FF2B5EF4-FFF2-40B4-BE49-F238E27FC236}">
                <a16:creationId xmlns:a16="http://schemas.microsoft.com/office/drawing/2014/main" id="{1FE2712C-55E3-DD14-3AF2-4FB228FB07D9}"/>
              </a:ext>
            </a:extLst>
          </p:cNvPr>
          <p:cNvSpPr txBox="1"/>
          <p:nvPr/>
        </p:nvSpPr>
        <p:spPr>
          <a:xfrm>
            <a:off x="147349" y="464506"/>
            <a:ext cx="2252301" cy="461665"/>
          </a:xfrm>
          <a:prstGeom prst="rect">
            <a:avLst/>
          </a:prstGeom>
          <a:noFill/>
          <a:ln w="57150">
            <a:solidFill>
              <a:srgbClr val="0070C0"/>
            </a:solidFill>
            <a:prstDash val="sysDot"/>
          </a:ln>
        </p:spPr>
        <p:txBody>
          <a:bodyPr wrap="square" rtlCol="0">
            <a:spAutoFit/>
          </a:bodyPr>
          <a:lstStyle/>
          <a:p>
            <a:pPr algn="ctr"/>
            <a:r>
              <a:rPr kumimoji="1" lang="ja-JP" altLang="en-US" sz="2400" dirty="0">
                <a:latin typeface="UD デジタル 教科書体 NK" panose="02020400000000000000" pitchFamily="18" charset="-128"/>
                <a:ea typeface="UD デジタル 教科書体 NK" panose="02020400000000000000" pitchFamily="18" charset="-128"/>
              </a:rPr>
              <a:t>やる気湧出因子</a:t>
            </a:r>
          </a:p>
        </p:txBody>
      </p:sp>
    </p:spTree>
    <p:extLst>
      <p:ext uri="{BB962C8B-B14F-4D97-AF65-F5344CB8AC3E}">
        <p14:creationId xmlns:p14="http://schemas.microsoft.com/office/powerpoint/2010/main" val="288029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B01A4-4B2C-C6F7-42AB-E896EF0B289E}"/>
              </a:ext>
            </a:extLst>
          </p:cNvPr>
          <p:cNvSpPr>
            <a:spLocks noGrp="1"/>
          </p:cNvSpPr>
          <p:nvPr>
            <p:ph type="title"/>
          </p:nvPr>
        </p:nvSpPr>
        <p:spPr>
          <a:xfrm>
            <a:off x="534296" y="261139"/>
            <a:ext cx="11123407" cy="1446903"/>
          </a:xfrm>
        </p:spPr>
        <p:txBody>
          <a:bodyPr>
            <a:noAutofit/>
          </a:bodyPr>
          <a:lstStyle/>
          <a:p>
            <a:pPr algn="ctr"/>
            <a:r>
              <a:rPr lang="ja-JP" altLang="en-US" b="1" dirty="0">
                <a:latin typeface="UD デジタル 教科書体 N-R" panose="02020400000000000000" pitchFamily="17" charset="-128"/>
                <a:ea typeface="UD デジタル 教科書体 N-R" panose="02020400000000000000" pitchFamily="17" charset="-128"/>
              </a:rPr>
              <a:t>今、中学生の私たちができること</a:t>
            </a:r>
            <a:br>
              <a:rPr lang="en-US" altLang="ja-JP" sz="4800" b="1" dirty="0">
                <a:latin typeface="UD デジタル 教科書体 NP" panose="02020400000000000000" pitchFamily="18" charset="-128"/>
                <a:ea typeface="UD デジタル 教科書体 NP" panose="02020400000000000000" pitchFamily="18" charset="-128"/>
              </a:rPr>
            </a:br>
            <a:r>
              <a:rPr lang="ja-JP" altLang="en-US" sz="5400" b="1" dirty="0">
                <a:solidFill>
                  <a:srgbClr val="0000FF"/>
                </a:solidFill>
                <a:latin typeface="UD デジタル 教科書体 NP" panose="02020400000000000000" pitchFamily="18" charset="-128"/>
                <a:ea typeface="UD デジタル 教科書体 NP" panose="02020400000000000000" pitchFamily="18" charset="-128"/>
              </a:rPr>
              <a:t>睡眠時間を確保し、質を高める</a:t>
            </a:r>
            <a:endParaRPr kumimoji="1" lang="ja-JP" altLang="en-US" sz="4800" dirty="0">
              <a:solidFill>
                <a:srgbClr val="0000FF"/>
              </a:solidFill>
              <a:latin typeface="UD デジタル 教科書体 NP" panose="02020400000000000000" pitchFamily="18" charset="-128"/>
              <a:ea typeface="UD デジタル 教科書体 NP" panose="02020400000000000000" pitchFamily="18" charset="-128"/>
            </a:endParaRPr>
          </a:p>
        </p:txBody>
      </p:sp>
      <p:sp>
        <p:nvSpPr>
          <p:cNvPr id="3" name="コンテンツ プレースホルダー 2">
            <a:extLst>
              <a:ext uri="{FF2B5EF4-FFF2-40B4-BE49-F238E27FC236}">
                <a16:creationId xmlns:a16="http://schemas.microsoft.com/office/drawing/2014/main" id="{68C3BF5A-5858-F902-D3F6-700157B8F7B3}"/>
              </a:ext>
            </a:extLst>
          </p:cNvPr>
          <p:cNvSpPr>
            <a:spLocks noGrp="1"/>
          </p:cNvSpPr>
          <p:nvPr>
            <p:ph idx="1"/>
          </p:nvPr>
        </p:nvSpPr>
        <p:spPr>
          <a:xfrm>
            <a:off x="735106" y="1838789"/>
            <a:ext cx="11023002" cy="4873982"/>
          </a:xfrm>
        </p:spPr>
        <p:txBody>
          <a:bodyPr>
            <a:normAutofit/>
          </a:bodyPr>
          <a:lstStyle/>
          <a:p>
            <a:r>
              <a:rPr lang="ja-JP" altLang="en-US" sz="3600" dirty="0">
                <a:highlight>
                  <a:srgbClr val="FCFFD1"/>
                </a:highlight>
                <a:latin typeface="UD デジタル 教科書体 NP" panose="02020400000000000000" pitchFamily="18" charset="-128"/>
                <a:ea typeface="UD デジタル 教科書体 NP" panose="02020400000000000000" pitchFamily="18" charset="-128"/>
              </a:rPr>
              <a:t>生活リズムを整える</a:t>
            </a:r>
            <a:endParaRPr lang="en-US" altLang="ja-JP" sz="3600" dirty="0">
              <a:highlight>
                <a:srgbClr val="FCFFD1"/>
              </a:highlight>
              <a:latin typeface="UD デジタル 教科書体 NP" panose="02020400000000000000" pitchFamily="18" charset="-128"/>
              <a:ea typeface="UD デジタル 教科書体 NP" panose="02020400000000000000" pitchFamily="18" charset="-128"/>
            </a:endParaRPr>
          </a:p>
          <a:p>
            <a:pPr marL="0" indent="0">
              <a:lnSpc>
                <a:spcPts val="3300"/>
              </a:lnSpc>
              <a:spcBef>
                <a:spcPts val="0"/>
              </a:spcBef>
              <a:buNone/>
            </a:pPr>
            <a:r>
              <a:rPr lang="ja-JP" altLang="en-US" sz="3600" dirty="0">
                <a:latin typeface="UD デジタル 教科書体 NP" panose="02020400000000000000" pitchFamily="18" charset="-128"/>
                <a:ea typeface="UD デジタル 教科書体 NP" panose="02020400000000000000" pitchFamily="18" charset="-128"/>
              </a:rPr>
              <a:t>　</a:t>
            </a:r>
            <a:r>
              <a:rPr lang="ja-JP" altLang="en-US" dirty="0">
                <a:latin typeface="UD デジタル 教科書体 NP" panose="02020400000000000000" pitchFamily="18" charset="-128"/>
                <a:ea typeface="UD デジタル 教科書体 NP" panose="02020400000000000000" pitchFamily="18" charset="-128"/>
              </a:rPr>
              <a:t>→ 朝食・朝の光・運動で体内時計リセット！</a:t>
            </a:r>
            <a:endParaRPr lang="en-US" altLang="ja-JP" dirty="0">
              <a:latin typeface="UD デジタル 教科書体 NP" panose="02020400000000000000" pitchFamily="18" charset="-128"/>
              <a:ea typeface="UD デジタル 教科書体 NP" panose="02020400000000000000" pitchFamily="18" charset="-128"/>
            </a:endParaRPr>
          </a:p>
          <a:p>
            <a:pPr marL="0" indent="0">
              <a:spcBef>
                <a:spcPts val="0"/>
              </a:spcBef>
              <a:buNone/>
            </a:pPr>
            <a:r>
              <a:rPr lang="ja-JP" altLang="en-US" dirty="0">
                <a:latin typeface="UD デジタル 教科書体 NP" panose="02020400000000000000" pitchFamily="18" charset="-128"/>
                <a:ea typeface="UD デジタル 教科書体 NP" panose="02020400000000000000" pitchFamily="18" charset="-128"/>
              </a:rPr>
              <a:t>　　毎日同じ就寝・起床時刻を心がける</a:t>
            </a:r>
            <a:r>
              <a:rPr lang="en-US" altLang="ja-JP" dirty="0">
                <a:latin typeface="UD デジタル 教科書体 NP" panose="02020400000000000000" pitchFamily="18" charset="-128"/>
                <a:ea typeface="UD デジタル 教科書体 NP" panose="02020400000000000000" pitchFamily="18" charset="-128"/>
              </a:rPr>
              <a:t>(</a:t>
            </a:r>
            <a:r>
              <a:rPr lang="ja-JP" altLang="en-US" dirty="0">
                <a:latin typeface="UD デジタル 教科書体 NP" panose="02020400000000000000" pitchFamily="18" charset="-128"/>
                <a:ea typeface="UD デジタル 教科書体 NP" panose="02020400000000000000" pitchFamily="18" charset="-128"/>
              </a:rPr>
              <a:t>生活リズム）</a:t>
            </a:r>
          </a:p>
          <a:p>
            <a:pPr>
              <a:spcBef>
                <a:spcPts val="2400"/>
              </a:spcBef>
            </a:pPr>
            <a:r>
              <a:rPr lang="ja-JP" altLang="en-US" sz="3600" dirty="0">
                <a:highlight>
                  <a:srgbClr val="FCFFD1"/>
                </a:highlight>
                <a:latin typeface="UD デジタル 教科書体 NP" panose="02020400000000000000" pitchFamily="18" charset="-128"/>
                <a:ea typeface="UD デジタル 教科書体 NP" panose="02020400000000000000" pitchFamily="18" charset="-128"/>
              </a:rPr>
              <a:t>寝る前の</a:t>
            </a:r>
            <a:r>
              <a:rPr lang="en-US" altLang="ja-JP" sz="3600" dirty="0">
                <a:highlight>
                  <a:srgbClr val="FCFFD1"/>
                </a:highlight>
                <a:latin typeface="UD デジタル 教科書体 NP" panose="02020400000000000000" pitchFamily="18" charset="-128"/>
                <a:ea typeface="UD デジタル 教科書体 NP" panose="02020400000000000000" pitchFamily="18" charset="-128"/>
              </a:rPr>
              <a:t>NG</a:t>
            </a:r>
            <a:r>
              <a:rPr lang="ja-JP" altLang="en-US" sz="3600" dirty="0">
                <a:highlight>
                  <a:srgbClr val="FCFFD1"/>
                </a:highlight>
                <a:latin typeface="UD デジタル 教科書体 NP" panose="02020400000000000000" pitchFamily="18" charset="-128"/>
                <a:ea typeface="UD デジタル 教科書体 NP" panose="02020400000000000000" pitchFamily="18" charset="-128"/>
              </a:rPr>
              <a:t>習慣 　</a:t>
            </a:r>
            <a:endParaRPr lang="en-US" altLang="ja-JP" sz="3600" dirty="0">
              <a:highlight>
                <a:srgbClr val="FCFFD1"/>
              </a:highlight>
              <a:latin typeface="UD デジタル 教科書体 NP" panose="02020400000000000000" pitchFamily="18" charset="-128"/>
              <a:ea typeface="UD デジタル 教科書体 NP" panose="02020400000000000000" pitchFamily="18" charset="-128"/>
            </a:endParaRPr>
          </a:p>
          <a:p>
            <a:pPr marL="0" indent="0">
              <a:lnSpc>
                <a:spcPts val="3300"/>
              </a:lnSpc>
              <a:spcBef>
                <a:spcPts val="0"/>
              </a:spcBef>
              <a:buNone/>
            </a:pPr>
            <a:r>
              <a:rPr lang="ja-JP" altLang="en-US" sz="3600" dirty="0">
                <a:latin typeface="UD デジタル 教科書体 NP" panose="02020400000000000000" pitchFamily="18" charset="-128"/>
                <a:ea typeface="UD デジタル 教科書体 NP" panose="02020400000000000000" pitchFamily="18" charset="-128"/>
              </a:rPr>
              <a:t>　</a:t>
            </a:r>
            <a:r>
              <a:rPr lang="ja-JP" altLang="en-US" dirty="0">
                <a:latin typeface="UD デジタル 教科書体 NP" panose="02020400000000000000" pitchFamily="18" charset="-128"/>
                <a:ea typeface="UD デジタル 教科書体 NP" panose="02020400000000000000" pitchFamily="18" charset="-128"/>
              </a:rPr>
              <a:t>→ スマホ・カフェイン・激しい運動は睡眠の敵！</a:t>
            </a:r>
            <a:endParaRPr lang="en-US" altLang="ja-JP" dirty="0">
              <a:latin typeface="UD デジタル 教科書体 NP" panose="02020400000000000000" pitchFamily="18" charset="-128"/>
              <a:ea typeface="UD デジタル 教科書体 NP" panose="02020400000000000000" pitchFamily="18" charset="-128"/>
            </a:endParaRPr>
          </a:p>
          <a:p>
            <a:pPr>
              <a:spcBef>
                <a:spcPts val="2400"/>
              </a:spcBef>
            </a:pPr>
            <a:r>
              <a:rPr lang="ja-JP" altLang="en-US" sz="3600" dirty="0">
                <a:highlight>
                  <a:srgbClr val="FCFFD1"/>
                </a:highlight>
                <a:latin typeface="UD デジタル 教科書体 NP" panose="02020400000000000000" pitchFamily="18" charset="-128"/>
                <a:ea typeface="UD デジタル 教科書体 NP" panose="02020400000000000000" pitchFamily="18" charset="-128"/>
              </a:rPr>
              <a:t>快適な睡眠環境づくり 　</a:t>
            </a:r>
            <a:endParaRPr lang="en-US" altLang="ja-JP" sz="3600" dirty="0">
              <a:highlight>
                <a:srgbClr val="FCFFD1"/>
              </a:highlight>
              <a:latin typeface="UD デジタル 教科書体 NP" panose="02020400000000000000" pitchFamily="18" charset="-128"/>
              <a:ea typeface="UD デジタル 教科書体 NP" panose="02020400000000000000" pitchFamily="18" charset="-128"/>
            </a:endParaRPr>
          </a:p>
          <a:p>
            <a:pPr marL="0" indent="0">
              <a:lnSpc>
                <a:spcPts val="3360"/>
              </a:lnSpc>
              <a:spcBef>
                <a:spcPts val="0"/>
              </a:spcBef>
              <a:buNone/>
            </a:pPr>
            <a:r>
              <a:rPr lang="ja-JP" altLang="en-US" sz="3600" dirty="0">
                <a:latin typeface="UD デジタル 教科書体 NP" panose="02020400000000000000" pitchFamily="18" charset="-128"/>
                <a:ea typeface="UD デジタル 教科書体 NP" panose="02020400000000000000" pitchFamily="18" charset="-128"/>
              </a:rPr>
              <a:t>　</a:t>
            </a:r>
            <a:r>
              <a:rPr lang="ja-JP" altLang="en-US" dirty="0">
                <a:latin typeface="UD デジタル 教科書体 NP" panose="02020400000000000000" pitchFamily="18" charset="-128"/>
                <a:ea typeface="UD デジタル 教科書体 NP" panose="02020400000000000000" pitchFamily="18" charset="-128"/>
              </a:rPr>
              <a:t>→ 暗さ・温度・寝具・枕がポイント！</a:t>
            </a:r>
            <a:endParaRPr lang="en-US" altLang="ja-JP" dirty="0">
              <a:latin typeface="UD デジタル 教科書体 NP" panose="02020400000000000000" pitchFamily="18" charset="-128"/>
              <a:ea typeface="UD デジタル 教科書体 NP" panose="02020400000000000000" pitchFamily="18" charset="-128"/>
            </a:endParaRPr>
          </a:p>
          <a:p>
            <a:pPr marL="0" indent="0">
              <a:lnSpc>
                <a:spcPts val="3000"/>
              </a:lnSpc>
              <a:spcBef>
                <a:spcPts val="0"/>
              </a:spcBef>
              <a:buNone/>
            </a:pPr>
            <a:endParaRPr lang="ja-JP" altLang="en-US" dirty="0">
              <a:latin typeface="UD デジタル 教科書体 NP" panose="02020400000000000000" pitchFamily="18" charset="-128"/>
              <a:ea typeface="UD デジタル 教科書体 NP" panose="02020400000000000000" pitchFamily="18" charset="-128"/>
            </a:endParaRPr>
          </a:p>
          <a:p>
            <a:pPr marL="0" indent="0">
              <a:buNone/>
            </a:pPr>
            <a:r>
              <a:rPr lang="ja-JP" altLang="en-US" sz="3600" dirty="0">
                <a:latin typeface="UD デジタル 教科書体 NP" panose="02020400000000000000" pitchFamily="18" charset="-128"/>
                <a:ea typeface="UD デジタル 教科書体 NP" panose="02020400000000000000" pitchFamily="18" charset="-128"/>
              </a:rPr>
              <a:t>　　日中は適度な運動し、昼寝・寝だめをやめる</a:t>
            </a:r>
            <a:endParaRPr lang="en-US" altLang="ja-JP" sz="3600" dirty="0">
              <a:latin typeface="UD デジタル 教科書体 NP" panose="02020400000000000000" pitchFamily="18" charset="-128"/>
              <a:ea typeface="UD デジタル 教科書体 NP" panose="02020400000000000000" pitchFamily="18" charset="-128"/>
            </a:endParaRPr>
          </a:p>
        </p:txBody>
      </p:sp>
      <p:pic>
        <p:nvPicPr>
          <p:cNvPr id="3077" name="Picture 5">
            <a:extLst>
              <a:ext uri="{FF2B5EF4-FFF2-40B4-BE49-F238E27FC236}">
                <a16:creationId xmlns:a16="http://schemas.microsoft.com/office/drawing/2014/main" id="{A634E318-92FD-627C-0C6D-1EA7687A99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7833" y="3138077"/>
            <a:ext cx="2739870" cy="277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5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E4618DE-C78B-2153-82DC-2F8ACBC28F47}"/>
              </a:ext>
            </a:extLst>
          </p:cNvPr>
          <p:cNvPicPr>
            <a:picLocks noChangeAspect="1"/>
          </p:cNvPicPr>
          <p:nvPr/>
        </p:nvPicPr>
        <p:blipFill>
          <a:blip r:embed="rId3"/>
          <a:stretch>
            <a:fillRect/>
          </a:stretch>
        </p:blipFill>
        <p:spPr>
          <a:xfrm>
            <a:off x="838200" y="713922"/>
            <a:ext cx="10515600" cy="5982591"/>
          </a:xfrm>
          <a:prstGeom prst="rect">
            <a:avLst/>
          </a:prstGeom>
        </p:spPr>
      </p:pic>
      <p:sp>
        <p:nvSpPr>
          <p:cNvPr id="6" name="テキスト ボックス 5">
            <a:extLst>
              <a:ext uri="{FF2B5EF4-FFF2-40B4-BE49-F238E27FC236}">
                <a16:creationId xmlns:a16="http://schemas.microsoft.com/office/drawing/2014/main" id="{916CE58A-88AD-10B2-E5F3-DDB1D4D73EC0}"/>
              </a:ext>
            </a:extLst>
          </p:cNvPr>
          <p:cNvSpPr txBox="1"/>
          <p:nvPr/>
        </p:nvSpPr>
        <p:spPr>
          <a:xfrm>
            <a:off x="1939698" y="129147"/>
            <a:ext cx="8734445" cy="584775"/>
          </a:xfrm>
          <a:prstGeom prst="rect">
            <a:avLst/>
          </a:prstGeom>
          <a:solidFill>
            <a:schemeClr val="bg1"/>
          </a:solidFill>
          <a:ln w="34925">
            <a:solidFill>
              <a:schemeClr val="accent1">
                <a:shade val="15000"/>
              </a:schemeClr>
            </a:solidFill>
            <a:prstDash val="sysDot"/>
          </a:ln>
        </p:spPr>
        <p:txBody>
          <a:bodyPr wrap="square" rtlCol="0">
            <a:spAutoFit/>
          </a:bodyPr>
          <a:lstStyle/>
          <a:p>
            <a:r>
              <a:rPr kumimoji="1" lang="ja-JP" altLang="en-US" sz="3200" b="1" dirty="0">
                <a:latin typeface="UD デジタル 教科書体 NP" panose="02020400000000000000" pitchFamily="18" charset="-128"/>
                <a:ea typeface="UD デジタル 教科書体 NP" panose="02020400000000000000" pitchFamily="18" charset="-128"/>
              </a:rPr>
              <a:t>青森県は</a:t>
            </a:r>
            <a:r>
              <a:rPr lang="ja-JP" altLang="en-US" sz="3200" b="1" dirty="0">
                <a:latin typeface="UD デジタル 教科書体 NP" panose="02020400000000000000" pitchFamily="18" charset="-128"/>
                <a:ea typeface="UD デジタル 教科書体 NP" panose="02020400000000000000" pitchFamily="18" charset="-128"/>
              </a:rPr>
              <a:t>睡眠時間 全国１位！　</a:t>
            </a:r>
            <a:r>
              <a:rPr lang="ja-JP" altLang="en-US" sz="2400" b="1" dirty="0">
                <a:latin typeface="UD デジタル 教科書体 NP" panose="02020400000000000000" pitchFamily="18" charset="-128"/>
                <a:ea typeface="UD デジタル 教科書体 NP" panose="02020400000000000000" pitchFamily="18" charset="-128"/>
              </a:rPr>
              <a:t>だけど</a:t>
            </a:r>
            <a:r>
              <a:rPr kumimoji="1" lang="ja-JP" altLang="en-US" sz="3200" b="1" dirty="0">
                <a:latin typeface="UD デジタル 教科書体 NP" panose="02020400000000000000" pitchFamily="18" charset="-128"/>
                <a:ea typeface="UD デジタル 教科書体 NP" panose="02020400000000000000" pitchFamily="18" charset="-128"/>
              </a:rPr>
              <a:t>短命県</a:t>
            </a:r>
            <a:r>
              <a:rPr kumimoji="1" lang="en-US" altLang="ja-JP" sz="3200" b="1" dirty="0">
                <a:latin typeface="UD デジタル 教科書体 NP" panose="02020400000000000000" pitchFamily="18" charset="-128"/>
                <a:ea typeface="UD デジタル 教科書体 NP" panose="02020400000000000000" pitchFamily="18" charset="-128"/>
              </a:rPr>
              <a:t>…</a:t>
            </a:r>
            <a:endParaRPr kumimoji="1" lang="ja-JP" altLang="en-US" sz="3200" b="1" dirty="0">
              <a:latin typeface="UD デジタル 教科書体 NP" panose="02020400000000000000" pitchFamily="18" charset="-128"/>
              <a:ea typeface="UD デジタル 教科書体 NP" panose="02020400000000000000" pitchFamily="18" charset="-128"/>
            </a:endParaRPr>
          </a:p>
        </p:txBody>
      </p:sp>
      <p:sp>
        <p:nvSpPr>
          <p:cNvPr id="9" name="吹き出し: 円形 8">
            <a:extLst>
              <a:ext uri="{FF2B5EF4-FFF2-40B4-BE49-F238E27FC236}">
                <a16:creationId xmlns:a16="http://schemas.microsoft.com/office/drawing/2014/main" id="{550BB5D1-6123-9457-E952-3B5FA160B8AD}"/>
              </a:ext>
            </a:extLst>
          </p:cNvPr>
          <p:cNvSpPr/>
          <p:nvPr/>
        </p:nvSpPr>
        <p:spPr>
          <a:xfrm rot="20268198">
            <a:off x="131706" y="764863"/>
            <a:ext cx="2108713" cy="1484180"/>
          </a:xfrm>
          <a:prstGeom prst="wedgeEllipseCallout">
            <a:avLst>
              <a:gd name="adj1" fmla="val 60167"/>
              <a:gd name="adj2" fmla="val -26085"/>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4407609-6B95-5DEF-C0AD-3D4FDAE893E7}"/>
              </a:ext>
            </a:extLst>
          </p:cNvPr>
          <p:cNvSpPr txBox="1"/>
          <p:nvPr/>
        </p:nvSpPr>
        <p:spPr>
          <a:xfrm rot="19889639">
            <a:off x="124199" y="1047303"/>
            <a:ext cx="2651281" cy="646331"/>
          </a:xfrm>
          <a:prstGeom prst="rect">
            <a:avLst/>
          </a:prstGeom>
          <a:noFill/>
        </p:spPr>
        <p:txBody>
          <a:bodyPr wrap="square">
            <a:spAutoFit/>
          </a:bodyPr>
          <a:lstStyle/>
          <a:p>
            <a:r>
              <a:rPr lang="ja-JP" altLang="en-US" sz="3600" b="1" dirty="0">
                <a:latin typeface="UD デジタル 教科書体 NP" panose="02020400000000000000" pitchFamily="18" charset="-128"/>
                <a:ea typeface="UD デジタル 教科書体 NP" panose="02020400000000000000" pitchFamily="18" charset="-128"/>
              </a:rPr>
              <a:t>なんで</a:t>
            </a:r>
            <a:r>
              <a:rPr lang="en-US" altLang="ja-JP" sz="3600" b="1" dirty="0">
                <a:latin typeface="UD デジタル 教科書体 NP" panose="02020400000000000000" pitchFamily="18" charset="-128"/>
                <a:ea typeface="UD デジタル 教科書体 NP" panose="02020400000000000000" pitchFamily="18" charset="-128"/>
              </a:rPr>
              <a:t>!?</a:t>
            </a:r>
            <a:r>
              <a:rPr lang="ja-JP" altLang="en-US" sz="3600" b="1" dirty="0">
                <a:latin typeface="UD デジタル 教科書体 NP" panose="02020400000000000000" pitchFamily="18" charset="-128"/>
                <a:ea typeface="UD デジタル 教科書体 NP" panose="02020400000000000000" pitchFamily="18" charset="-128"/>
              </a:rPr>
              <a:t>　</a:t>
            </a:r>
            <a:endParaRPr lang="ja-JP" altLang="en-US" sz="3600" dirty="0"/>
          </a:p>
        </p:txBody>
      </p:sp>
    </p:spTree>
    <p:extLst>
      <p:ext uri="{BB962C8B-B14F-4D97-AF65-F5344CB8AC3E}">
        <p14:creationId xmlns:p14="http://schemas.microsoft.com/office/powerpoint/2010/main" val="30066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94BDE-4E30-93A2-3F05-5D319AF4E580}"/>
              </a:ext>
            </a:extLst>
          </p:cNvPr>
          <p:cNvSpPr>
            <a:spLocks noGrp="1"/>
          </p:cNvSpPr>
          <p:nvPr>
            <p:ph type="title"/>
          </p:nvPr>
        </p:nvSpPr>
        <p:spPr>
          <a:xfrm>
            <a:off x="303473" y="260155"/>
            <a:ext cx="11574300" cy="1325563"/>
          </a:xfrm>
          <a:solidFill>
            <a:srgbClr val="FCFFD1"/>
          </a:solidFill>
        </p:spPr>
        <p:txBody>
          <a:bodyPr>
            <a:normAutofit/>
          </a:bodyPr>
          <a:lstStyle/>
          <a:p>
            <a:pPr algn="ctr"/>
            <a:r>
              <a:rPr kumimoji="1" lang="ja-JP" altLang="en-US" sz="7200" b="1" dirty="0">
                <a:latin typeface="UD デジタル 教科書体 NP" panose="02020400000000000000" pitchFamily="18" charset="-128"/>
                <a:ea typeface="UD デジタル 教科書体 NP" panose="02020400000000000000" pitchFamily="18" charset="-128"/>
              </a:rPr>
              <a:t>仮　説</a:t>
            </a:r>
            <a:r>
              <a:rPr lang="ja-JP" altLang="en-US" sz="7200" b="1" dirty="0">
                <a:latin typeface="UD デジタル 教科書体 NP" panose="02020400000000000000" pitchFamily="18" charset="-128"/>
                <a:ea typeface="UD デジタル 教科書体 NP" panose="02020400000000000000" pitchFamily="18" charset="-128"/>
              </a:rPr>
              <a:t> </a:t>
            </a:r>
            <a:r>
              <a:rPr kumimoji="1" lang="ja-JP" altLang="en-US" sz="3600" dirty="0">
                <a:latin typeface="UD デジタル 教科書体 NP" panose="02020400000000000000" pitchFamily="18" charset="-128"/>
                <a:ea typeface="UD デジタル 教科書体 NP" panose="02020400000000000000" pitchFamily="18" charset="-128"/>
              </a:rPr>
              <a:t>“</a:t>
            </a:r>
            <a:r>
              <a:rPr kumimoji="1" lang="ja-JP" altLang="en-US" sz="3600" u="sng" dirty="0">
                <a:latin typeface="UD デジタル 教科書体 NP" panose="02020400000000000000" pitchFamily="18" charset="-128"/>
                <a:ea typeface="UD デジタル 教科書体 NP" panose="02020400000000000000" pitchFamily="18" charset="-128"/>
              </a:rPr>
              <a:t>時間”だけじゃない睡眠の</a:t>
            </a:r>
            <a:r>
              <a:rPr lang="ja-JP" altLang="en-US" sz="3600" u="sng" dirty="0">
                <a:latin typeface="UD デジタル 教科書体 NP" panose="02020400000000000000" pitchFamily="18" charset="-128"/>
                <a:ea typeface="UD デジタル 教科書体 NP" panose="02020400000000000000" pitchFamily="18" charset="-128"/>
              </a:rPr>
              <a:t>あ</a:t>
            </a:r>
            <a:r>
              <a:rPr kumimoji="1" lang="ja-JP" altLang="en-US" sz="3600" u="sng" dirty="0">
                <a:latin typeface="UD デジタル 教科書体 NP" panose="02020400000000000000" pitchFamily="18" charset="-128"/>
                <a:ea typeface="UD デジタル 教科書体 NP" panose="02020400000000000000" pitchFamily="18" charset="-128"/>
              </a:rPr>
              <a:t>り方</a:t>
            </a:r>
            <a:endParaRPr kumimoji="1" lang="ja-JP" altLang="en-US" sz="7200" u="sng" dirty="0">
              <a:latin typeface="UD デジタル 教科書体 NP" panose="02020400000000000000" pitchFamily="18" charset="-128"/>
              <a:ea typeface="UD デジタル 教科書体 NP" panose="02020400000000000000" pitchFamily="18" charset="-128"/>
            </a:endParaRPr>
          </a:p>
        </p:txBody>
      </p:sp>
      <p:sp>
        <p:nvSpPr>
          <p:cNvPr id="3" name="コンテンツ プレースホルダー 2">
            <a:extLst>
              <a:ext uri="{FF2B5EF4-FFF2-40B4-BE49-F238E27FC236}">
                <a16:creationId xmlns:a16="http://schemas.microsoft.com/office/drawing/2014/main" id="{04E17EA0-6668-85C3-73B5-0802A876D57E}"/>
              </a:ext>
            </a:extLst>
          </p:cNvPr>
          <p:cNvSpPr>
            <a:spLocks noGrp="1"/>
          </p:cNvSpPr>
          <p:nvPr>
            <p:ph idx="1"/>
          </p:nvPr>
        </p:nvSpPr>
        <p:spPr>
          <a:xfrm>
            <a:off x="1549400" y="1999344"/>
            <a:ext cx="9804400" cy="4680856"/>
          </a:xfrm>
        </p:spPr>
        <p:txBody>
          <a:bodyPr>
            <a:normAutofit fontScale="92500" lnSpcReduction="10000"/>
          </a:bodyPr>
          <a:lstStyle/>
          <a:p>
            <a:r>
              <a:rPr kumimoji="1" lang="ja-JP" altLang="en-US" sz="4000" dirty="0">
                <a:latin typeface="UD デジタル 教科書体 NK" panose="02020400000000000000" pitchFamily="18" charset="-128"/>
                <a:ea typeface="UD デジタル 教科書体 NK" panose="02020400000000000000" pitchFamily="18" charset="-128"/>
              </a:rPr>
              <a:t>青森県民の睡眠時間は</a:t>
            </a:r>
            <a:endParaRPr kumimoji="1" lang="en-US" altLang="ja-JP" sz="4000" dirty="0">
              <a:latin typeface="UD デジタル 教科書体 NK" panose="02020400000000000000" pitchFamily="18" charset="-128"/>
              <a:ea typeface="UD デジタル 教科書体 NK" panose="02020400000000000000" pitchFamily="18" charset="-128"/>
            </a:endParaRPr>
          </a:p>
          <a:p>
            <a:pPr marL="0" indent="0">
              <a:buNone/>
            </a:pPr>
            <a:r>
              <a:rPr kumimoji="1" lang="ja-JP" altLang="en-US" sz="4000" dirty="0">
                <a:latin typeface="UD デジタル 教科書体 NK" panose="02020400000000000000" pitchFamily="18" charset="-128"/>
                <a:ea typeface="UD デジタル 教科書体 NK" panose="02020400000000000000" pitchFamily="18" charset="-128"/>
              </a:rPr>
              <a:t>　全国一位だけれど。。。</a:t>
            </a:r>
            <a:endParaRPr kumimoji="1" lang="en-US" altLang="ja-JP" sz="4000" dirty="0">
              <a:latin typeface="UD デジタル 教科書体 NK" panose="02020400000000000000" pitchFamily="18" charset="-128"/>
              <a:ea typeface="UD デジタル 教科書体 NK" panose="02020400000000000000" pitchFamily="18" charset="-128"/>
            </a:endParaRPr>
          </a:p>
          <a:p>
            <a:pPr marL="0" indent="0">
              <a:buNone/>
            </a:pPr>
            <a:endParaRPr kumimoji="1" lang="en-US" altLang="ja-JP" sz="4000" dirty="0">
              <a:latin typeface="UD デジタル 教科書体 NK" panose="02020400000000000000" pitchFamily="18" charset="-128"/>
              <a:ea typeface="UD デジタル 教科書体 NK" panose="02020400000000000000" pitchFamily="18" charset="-128"/>
            </a:endParaRPr>
          </a:p>
          <a:p>
            <a:pPr marL="0" indent="0">
              <a:buNone/>
            </a:pPr>
            <a:endParaRPr kumimoji="1" lang="en-US" altLang="ja-JP" sz="4000" dirty="0">
              <a:latin typeface="UD デジタル 教科書体 NK" panose="02020400000000000000" pitchFamily="18" charset="-128"/>
              <a:ea typeface="UD デジタル 教科書体 NK" panose="02020400000000000000" pitchFamily="18" charset="-128"/>
            </a:endParaRPr>
          </a:p>
          <a:p>
            <a:r>
              <a:rPr kumimoji="1" lang="ja-JP" altLang="en-US" sz="4800" dirty="0">
                <a:latin typeface="UD デジタル 教科書体 NK" panose="02020400000000000000" pitchFamily="18" charset="-128"/>
                <a:ea typeface="UD デジタル 教科書体 NK" panose="02020400000000000000" pitchFamily="18" charset="-128"/>
              </a:rPr>
              <a:t>睡眠の○</a:t>
            </a:r>
            <a:endParaRPr kumimoji="1" lang="en-US" altLang="ja-JP" sz="4800" dirty="0">
              <a:latin typeface="UD デジタル 教科書体 NK" panose="02020400000000000000" pitchFamily="18" charset="-128"/>
              <a:ea typeface="UD デジタル 教科書体 NK" panose="02020400000000000000" pitchFamily="18" charset="-128"/>
            </a:endParaRPr>
          </a:p>
          <a:p>
            <a:r>
              <a:rPr kumimoji="1" lang="ja-JP" altLang="en-US" sz="4800" dirty="0">
                <a:latin typeface="UD デジタル 教科書体 NK" panose="02020400000000000000" pitchFamily="18" charset="-128"/>
                <a:ea typeface="UD デジタル 教科書体 NK" panose="02020400000000000000" pitchFamily="18" charset="-128"/>
              </a:rPr>
              <a:t>睡眠の○○○　　</a:t>
            </a:r>
            <a:endParaRPr kumimoji="1" lang="en-US" altLang="ja-JP" sz="4800" dirty="0">
              <a:latin typeface="UD デジタル 教科書体 NK" panose="02020400000000000000" pitchFamily="18" charset="-128"/>
              <a:ea typeface="UD デジタル 教科書体 NK" panose="02020400000000000000" pitchFamily="18" charset="-128"/>
            </a:endParaRPr>
          </a:p>
          <a:p>
            <a:pPr marL="0" indent="0">
              <a:buNone/>
            </a:pPr>
            <a:r>
              <a:rPr kumimoji="1" lang="ja-JP" altLang="en-US" sz="4800" dirty="0">
                <a:latin typeface="UD デジタル 教科書体 NK" panose="02020400000000000000" pitchFamily="18" charset="-128"/>
                <a:ea typeface="UD デジタル 教科書体 NK" panose="02020400000000000000" pitchFamily="18" charset="-128"/>
              </a:rPr>
              <a:t>　　　はどうなのかな？</a:t>
            </a:r>
          </a:p>
        </p:txBody>
      </p:sp>
      <p:pic>
        <p:nvPicPr>
          <p:cNvPr id="1028" name="Picture 4" descr="【南堀江】感覚統合理論からみる体の仕組みと学習について | 児童発達支援・放課後等デイサービス ハッピースマイル（大阪市西区北堀江、南堀江）">
            <a:extLst>
              <a:ext uri="{FF2B5EF4-FFF2-40B4-BE49-F238E27FC236}">
                <a16:creationId xmlns:a16="http://schemas.microsoft.com/office/drawing/2014/main" id="{BE6E8D57-AE11-9210-934E-C92B3A9730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6844" y="1751601"/>
            <a:ext cx="2686521" cy="21367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厳選】新車で買える600～750ccの大型ミドルバイクおすすめ4選｜ハルオブログ">
            <a:extLst>
              <a:ext uri="{FF2B5EF4-FFF2-40B4-BE49-F238E27FC236}">
                <a16:creationId xmlns:a16="http://schemas.microsoft.com/office/drawing/2014/main" id="{99C76D89-D51D-EE48-45CB-0B13841485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3365" y="3640612"/>
            <a:ext cx="2465204" cy="28381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厳選】新車で買える600～750ccの大型ミドルバイクおすすめ4選｜ハルオブログ">
            <a:extLst>
              <a:ext uri="{FF2B5EF4-FFF2-40B4-BE49-F238E27FC236}">
                <a16:creationId xmlns:a16="http://schemas.microsoft.com/office/drawing/2014/main" id="{78F233F8-2C70-7A0C-8996-0F09E0EABBE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6225" y="4341442"/>
            <a:ext cx="1752209" cy="204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9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94BDE-4E30-93A2-3F05-5D319AF4E580}"/>
              </a:ext>
            </a:extLst>
          </p:cNvPr>
          <p:cNvSpPr>
            <a:spLocks noGrp="1"/>
          </p:cNvSpPr>
          <p:nvPr>
            <p:ph type="title"/>
          </p:nvPr>
        </p:nvSpPr>
        <p:spPr>
          <a:xfrm>
            <a:off x="707572" y="579082"/>
            <a:ext cx="10515600" cy="1325563"/>
          </a:xfrm>
        </p:spPr>
        <p:txBody>
          <a:bodyPr>
            <a:normAutofit/>
          </a:bodyPr>
          <a:lstStyle/>
          <a:p>
            <a:pPr algn="ctr"/>
            <a:r>
              <a:rPr kumimoji="1" lang="ja-JP" altLang="en-US" sz="5400" dirty="0">
                <a:latin typeface="UD デジタル 教科書体 NP" panose="02020400000000000000" pitchFamily="18" charset="-128"/>
                <a:ea typeface="UD デジタル 教科書体 NP" panose="02020400000000000000" pitchFamily="18" charset="-128"/>
              </a:rPr>
              <a:t>健康に関わる</a:t>
            </a:r>
            <a:r>
              <a:rPr kumimoji="1" lang="ja-JP" altLang="en-US" sz="6000" b="1" dirty="0">
                <a:latin typeface="UD デジタル 教科書体 NP" panose="02020400000000000000" pitchFamily="18" charset="-128"/>
                <a:ea typeface="UD デジタル 教科書体 NP" panose="02020400000000000000" pitchFamily="18" charset="-128"/>
              </a:rPr>
              <a:t>良い睡眠の３条件</a:t>
            </a:r>
            <a:endParaRPr kumimoji="1" lang="ja-JP" altLang="en-US" sz="5400" b="1" dirty="0">
              <a:latin typeface="UD デジタル 教科書体 NP" panose="02020400000000000000" pitchFamily="18" charset="-128"/>
              <a:ea typeface="UD デジタル 教科書体 NP" panose="02020400000000000000" pitchFamily="18" charset="-128"/>
            </a:endParaRPr>
          </a:p>
        </p:txBody>
      </p:sp>
      <p:graphicFrame>
        <p:nvGraphicFramePr>
          <p:cNvPr id="4" name="表 3">
            <a:extLst>
              <a:ext uri="{FF2B5EF4-FFF2-40B4-BE49-F238E27FC236}">
                <a16:creationId xmlns:a16="http://schemas.microsoft.com/office/drawing/2014/main" id="{B16CA309-DBF8-A18B-3B0D-888354249ACD}"/>
              </a:ext>
            </a:extLst>
          </p:cNvPr>
          <p:cNvGraphicFramePr>
            <a:graphicFrameLocks noGrp="1"/>
          </p:cNvGraphicFramePr>
          <p:nvPr>
            <p:extLst>
              <p:ext uri="{D42A27DB-BD31-4B8C-83A1-F6EECF244321}">
                <p14:modId xmlns:p14="http://schemas.microsoft.com/office/powerpoint/2010/main" val="3250916806"/>
              </p:ext>
            </p:extLst>
          </p:nvPr>
        </p:nvGraphicFramePr>
        <p:xfrm>
          <a:off x="843764" y="2123005"/>
          <a:ext cx="10504472" cy="3733420"/>
        </p:xfrm>
        <a:graphic>
          <a:graphicData uri="http://schemas.openxmlformats.org/drawingml/2006/table">
            <a:tbl>
              <a:tblPr firstRow="1" bandRow="1">
                <a:tableStyleId>{5940675A-B579-460E-94D1-54222C63F5DA}</a:tableStyleId>
              </a:tblPr>
              <a:tblGrid>
                <a:gridCol w="1987421">
                  <a:extLst>
                    <a:ext uri="{9D8B030D-6E8A-4147-A177-3AD203B41FA5}">
                      <a16:colId xmlns:a16="http://schemas.microsoft.com/office/drawing/2014/main" val="806670045"/>
                    </a:ext>
                  </a:extLst>
                </a:gridCol>
                <a:gridCol w="3297352">
                  <a:extLst>
                    <a:ext uri="{9D8B030D-6E8A-4147-A177-3AD203B41FA5}">
                      <a16:colId xmlns:a16="http://schemas.microsoft.com/office/drawing/2014/main" val="1148107944"/>
                    </a:ext>
                  </a:extLst>
                </a:gridCol>
                <a:gridCol w="5219699">
                  <a:extLst>
                    <a:ext uri="{9D8B030D-6E8A-4147-A177-3AD203B41FA5}">
                      <a16:colId xmlns:a16="http://schemas.microsoft.com/office/drawing/2014/main" val="4225584542"/>
                    </a:ext>
                  </a:extLst>
                </a:gridCol>
              </a:tblGrid>
              <a:tr h="370840">
                <a:tc>
                  <a:txBody>
                    <a:bodyPr/>
                    <a:lstStyle/>
                    <a:p>
                      <a:pPr algn="ctr">
                        <a:lnSpc>
                          <a:spcPct val="150000"/>
                        </a:lnSpc>
                      </a:pPr>
                      <a:endParaRPr kumimoji="1" lang="ja-JP" altLang="en-US" sz="4800" b="0" dirty="0">
                        <a:latin typeface="UD デジタル 教科書体 NK" panose="02020400000000000000" pitchFamily="18" charset="-128"/>
                        <a:ea typeface="UD デジタル 教科書体 NK" panose="02020400000000000000" pitchFamily="18" charset="-128"/>
                      </a:endParaRPr>
                    </a:p>
                  </a:txBody>
                  <a:tcPr>
                    <a:solidFill>
                      <a:schemeClr val="accent2">
                        <a:lumMod val="40000"/>
                        <a:lumOff val="60000"/>
                      </a:schemeClr>
                    </a:solidFill>
                  </a:tcPr>
                </a:tc>
                <a:tc>
                  <a:txBody>
                    <a:bodyPr/>
                    <a:lstStyle/>
                    <a:p>
                      <a:pPr algn="ctr">
                        <a:lnSpc>
                          <a:spcPct val="150000"/>
                        </a:lnSpc>
                      </a:pPr>
                      <a:endParaRPr kumimoji="1" lang="ja-JP" altLang="en-US" sz="2800" b="0" dirty="0">
                        <a:latin typeface="UD デジタル 教科書体 NK" panose="02020400000000000000" pitchFamily="18" charset="-128"/>
                        <a:ea typeface="UD デジタル 教科書体 NK" panose="02020400000000000000" pitchFamily="18" charset="-128"/>
                      </a:endParaRPr>
                    </a:p>
                  </a:txBody>
                  <a:tcPr>
                    <a:noFill/>
                  </a:tcPr>
                </a:tc>
                <a:tc>
                  <a:txBody>
                    <a:bodyPr/>
                    <a:lstStyle/>
                    <a:p>
                      <a:pPr>
                        <a:lnSpc>
                          <a:spcPct val="150000"/>
                        </a:lnSpc>
                      </a:pPr>
                      <a:endParaRPr kumimoji="1" lang="ja-JP" altLang="en-US" sz="2400" b="0" dirty="0">
                        <a:latin typeface="UD デジタル 教科書体 NK" panose="02020400000000000000" pitchFamily="18" charset="-128"/>
                        <a:ea typeface="UD デジタル 教科書体 NK" panose="02020400000000000000" pitchFamily="18" charset="-128"/>
                      </a:endParaRPr>
                    </a:p>
                  </a:txBody>
                  <a:tcPr>
                    <a:noFill/>
                  </a:tcPr>
                </a:tc>
                <a:extLst>
                  <a:ext uri="{0D108BD9-81ED-4DB2-BD59-A6C34878D82A}">
                    <a16:rowId xmlns:a16="http://schemas.microsoft.com/office/drawing/2014/main" val="1116992464"/>
                  </a:ext>
                </a:extLst>
              </a:tr>
              <a:tr h="0">
                <a:tc>
                  <a:txBody>
                    <a:bodyPr/>
                    <a:lstStyle/>
                    <a:p>
                      <a:pPr algn="ctr">
                        <a:lnSpc>
                          <a:spcPct val="150000"/>
                        </a:lnSpc>
                      </a:pPr>
                      <a:endParaRPr kumimoji="1" lang="en-US" altLang="ja-JP" sz="4800" b="0" dirty="0">
                        <a:latin typeface="UD デジタル 教科書体 NK" panose="02020400000000000000" pitchFamily="18" charset="-128"/>
                        <a:ea typeface="UD デジタル 教科書体 NK" panose="02020400000000000000" pitchFamily="18" charset="-128"/>
                      </a:endParaRPr>
                    </a:p>
                  </a:txBody>
                  <a:tcPr>
                    <a:solidFill>
                      <a:schemeClr val="accent2">
                        <a:lumMod val="40000"/>
                        <a:lumOff val="60000"/>
                      </a:schemeClr>
                    </a:solidFill>
                  </a:tcPr>
                </a:tc>
                <a:tc>
                  <a:txBody>
                    <a:bodyPr/>
                    <a:lstStyle/>
                    <a:p>
                      <a:pPr algn="ctr">
                        <a:lnSpc>
                          <a:spcPct val="150000"/>
                        </a:lnSpc>
                      </a:pPr>
                      <a:endParaRPr kumimoji="1" lang="ja-JP" altLang="en-US" sz="2800" b="0" dirty="0">
                        <a:latin typeface="UD デジタル 教科書体 NK" panose="02020400000000000000" pitchFamily="18" charset="-128"/>
                        <a:ea typeface="UD デジタル 教科書体 NK" panose="02020400000000000000" pitchFamily="18" charset="-128"/>
                      </a:endParaRPr>
                    </a:p>
                  </a:txBody>
                  <a:tcPr/>
                </a:tc>
                <a:tc>
                  <a:txBody>
                    <a:bodyPr/>
                    <a:lstStyle/>
                    <a:p>
                      <a:pPr>
                        <a:lnSpc>
                          <a:spcPct val="150000"/>
                        </a:lnSpc>
                      </a:pPr>
                      <a:endParaRPr kumimoji="1" lang="ja-JP" altLang="en-US" sz="2400" b="0" dirty="0">
                        <a:latin typeface="UD デジタル 教科書体 NK" panose="02020400000000000000" pitchFamily="18" charset="-128"/>
                        <a:ea typeface="UD デジタル 教科書体 NK" panose="02020400000000000000" pitchFamily="18" charset="-128"/>
                      </a:endParaRPr>
                    </a:p>
                  </a:txBody>
                  <a:tcPr/>
                </a:tc>
                <a:extLst>
                  <a:ext uri="{0D108BD9-81ED-4DB2-BD59-A6C34878D82A}">
                    <a16:rowId xmlns:a16="http://schemas.microsoft.com/office/drawing/2014/main" val="792481009"/>
                  </a:ext>
                </a:extLst>
              </a:tr>
              <a:tr h="370840">
                <a:tc>
                  <a:txBody>
                    <a:bodyPr/>
                    <a:lstStyle/>
                    <a:p>
                      <a:pPr algn="ctr"/>
                      <a:endParaRPr kumimoji="1" lang="en-US" altLang="ja-JP" sz="4800" b="0" dirty="0">
                        <a:latin typeface="UD デジタル 教科書体 NK" panose="02020400000000000000" pitchFamily="18" charset="-128"/>
                        <a:ea typeface="UD デジタル 教科書体 NK" panose="02020400000000000000" pitchFamily="18" charset="-128"/>
                      </a:endParaRPr>
                    </a:p>
                    <a:p>
                      <a:pPr algn="ctr"/>
                      <a:endParaRPr kumimoji="1" lang="ja-JP" altLang="en-US" sz="4800" b="0" dirty="0">
                        <a:latin typeface="UD デジタル 教科書体 NK" panose="02020400000000000000" pitchFamily="18" charset="-128"/>
                        <a:ea typeface="UD デジタル 教科書体 NK" panose="02020400000000000000" pitchFamily="18" charset="-128"/>
                      </a:endParaRPr>
                    </a:p>
                  </a:txBody>
                  <a:tcPr>
                    <a:solidFill>
                      <a:schemeClr val="accent2">
                        <a:lumMod val="40000"/>
                        <a:lumOff val="60000"/>
                      </a:schemeClr>
                    </a:solidFill>
                  </a:tcPr>
                </a:tc>
                <a:tc>
                  <a:txBody>
                    <a:bodyPr/>
                    <a:lstStyle/>
                    <a:p>
                      <a:pPr algn="ctr">
                        <a:lnSpc>
                          <a:spcPct val="150000"/>
                        </a:lnSpc>
                      </a:pPr>
                      <a:endParaRPr kumimoji="1" lang="ja-JP" altLang="en-US" sz="2800" b="0" dirty="0">
                        <a:latin typeface="UD デジタル 教科書体 NK" panose="02020400000000000000" pitchFamily="18" charset="-128"/>
                        <a:ea typeface="UD デジタル 教科書体 NK" panose="02020400000000000000" pitchFamily="18" charset="-128"/>
                      </a:endParaRPr>
                    </a:p>
                  </a:txBody>
                  <a:tcPr/>
                </a:tc>
                <a:tc>
                  <a:txBody>
                    <a:bodyPr/>
                    <a:lstStyle/>
                    <a:p>
                      <a:endParaRPr kumimoji="1" lang="ja-JP" altLang="en-US" sz="2400" b="0" dirty="0">
                        <a:latin typeface="UD デジタル 教科書体 NK" panose="02020400000000000000" pitchFamily="18" charset="-128"/>
                        <a:ea typeface="UD デジタル 教科書体 NK" panose="02020400000000000000" pitchFamily="18" charset="-128"/>
                      </a:endParaRPr>
                    </a:p>
                  </a:txBody>
                  <a:tcPr/>
                </a:tc>
                <a:extLst>
                  <a:ext uri="{0D108BD9-81ED-4DB2-BD59-A6C34878D82A}">
                    <a16:rowId xmlns:a16="http://schemas.microsoft.com/office/drawing/2014/main" val="556067150"/>
                  </a:ext>
                </a:extLst>
              </a:tr>
            </a:tbl>
          </a:graphicData>
        </a:graphic>
      </p:graphicFrame>
      <p:sp>
        <p:nvSpPr>
          <p:cNvPr id="8" name="テキスト ボックス 7">
            <a:extLst>
              <a:ext uri="{FF2B5EF4-FFF2-40B4-BE49-F238E27FC236}">
                <a16:creationId xmlns:a16="http://schemas.microsoft.com/office/drawing/2014/main" id="{DD16799C-88B4-40EE-1906-FC2EE438CD50}"/>
              </a:ext>
            </a:extLst>
          </p:cNvPr>
          <p:cNvSpPr txBox="1"/>
          <p:nvPr/>
        </p:nvSpPr>
        <p:spPr>
          <a:xfrm>
            <a:off x="1390043" y="3291383"/>
            <a:ext cx="981916" cy="923330"/>
          </a:xfrm>
          <a:prstGeom prst="rect">
            <a:avLst/>
          </a:prstGeom>
          <a:noFill/>
        </p:spPr>
        <p:txBody>
          <a:bodyPr wrap="square" rtlCol="0">
            <a:spAutoFit/>
          </a:bodyPr>
          <a:lstStyle/>
          <a:p>
            <a:r>
              <a:rPr lang="ja-JP" altLang="en-US" sz="5400" dirty="0">
                <a:latin typeface="UD デジタル 教科書体 NK" panose="02020400000000000000" pitchFamily="18" charset="-128"/>
                <a:ea typeface="UD デジタル 教科書体 NK" panose="02020400000000000000" pitchFamily="18" charset="-128"/>
              </a:rPr>
              <a:t>質</a:t>
            </a:r>
            <a:endParaRPr kumimoji="1" lang="ja-JP" altLang="en-US" sz="5400" dirty="0"/>
          </a:p>
        </p:txBody>
      </p:sp>
      <p:sp>
        <p:nvSpPr>
          <p:cNvPr id="9" name="テキスト ボックス 8">
            <a:extLst>
              <a:ext uri="{FF2B5EF4-FFF2-40B4-BE49-F238E27FC236}">
                <a16:creationId xmlns:a16="http://schemas.microsoft.com/office/drawing/2014/main" id="{43A238D6-F14F-6F2C-8FA6-EA6024835E95}"/>
              </a:ext>
            </a:extLst>
          </p:cNvPr>
          <p:cNvSpPr txBox="1"/>
          <p:nvPr/>
        </p:nvSpPr>
        <p:spPr>
          <a:xfrm>
            <a:off x="1390043" y="2258873"/>
            <a:ext cx="981916" cy="923330"/>
          </a:xfrm>
          <a:prstGeom prst="rect">
            <a:avLst/>
          </a:prstGeom>
          <a:noFill/>
        </p:spPr>
        <p:txBody>
          <a:bodyPr wrap="square" rtlCol="0">
            <a:spAutoFit/>
          </a:bodyPr>
          <a:lstStyle/>
          <a:p>
            <a:r>
              <a:rPr lang="ja-JP" altLang="en-US" sz="5400" dirty="0">
                <a:latin typeface="UD デジタル 教科書体 NK" panose="02020400000000000000" pitchFamily="18" charset="-128"/>
                <a:ea typeface="UD デジタル 教科書体 NK" panose="02020400000000000000" pitchFamily="18" charset="-128"/>
              </a:rPr>
              <a:t>量</a:t>
            </a:r>
            <a:endParaRPr kumimoji="1" lang="ja-JP" altLang="en-US" sz="2400" dirty="0"/>
          </a:p>
        </p:txBody>
      </p:sp>
      <p:sp>
        <p:nvSpPr>
          <p:cNvPr id="10" name="テキスト ボックス 9">
            <a:extLst>
              <a:ext uri="{FF2B5EF4-FFF2-40B4-BE49-F238E27FC236}">
                <a16:creationId xmlns:a16="http://schemas.microsoft.com/office/drawing/2014/main" id="{D6FF2177-01C9-7E0C-CA8F-DFB67C4FFE86}"/>
              </a:ext>
            </a:extLst>
          </p:cNvPr>
          <p:cNvSpPr txBox="1"/>
          <p:nvPr/>
        </p:nvSpPr>
        <p:spPr>
          <a:xfrm>
            <a:off x="962498" y="4619858"/>
            <a:ext cx="1977393" cy="923330"/>
          </a:xfrm>
          <a:prstGeom prst="rect">
            <a:avLst/>
          </a:prstGeom>
          <a:noFill/>
        </p:spPr>
        <p:txBody>
          <a:bodyPr wrap="square" rtlCol="0">
            <a:spAutoFit/>
          </a:bodyPr>
          <a:lstStyle/>
          <a:p>
            <a:r>
              <a:rPr lang="ja-JP" altLang="en-US" sz="5400" dirty="0">
                <a:latin typeface="UD デジタル 教科書体 NK" panose="02020400000000000000" pitchFamily="18" charset="-128"/>
                <a:ea typeface="UD デジタル 教科書体 NK" panose="02020400000000000000" pitchFamily="18" charset="-128"/>
              </a:rPr>
              <a:t>リズム</a:t>
            </a:r>
            <a:endParaRPr kumimoji="1" lang="ja-JP" altLang="en-US" sz="5400" dirty="0"/>
          </a:p>
        </p:txBody>
      </p:sp>
      <p:sp>
        <p:nvSpPr>
          <p:cNvPr id="11" name="テキスト ボックス 10">
            <a:extLst>
              <a:ext uri="{FF2B5EF4-FFF2-40B4-BE49-F238E27FC236}">
                <a16:creationId xmlns:a16="http://schemas.microsoft.com/office/drawing/2014/main" id="{3929F2AA-7DDB-D05E-BE3E-5A154FB80922}"/>
              </a:ext>
            </a:extLst>
          </p:cNvPr>
          <p:cNvSpPr txBox="1"/>
          <p:nvPr/>
        </p:nvSpPr>
        <p:spPr>
          <a:xfrm>
            <a:off x="3186392" y="3541509"/>
            <a:ext cx="2865518" cy="646331"/>
          </a:xfrm>
          <a:prstGeom prst="rect">
            <a:avLst/>
          </a:prstGeom>
          <a:noFill/>
        </p:spPr>
        <p:txBody>
          <a:bodyPr wrap="square" rtlCol="0">
            <a:spAutoFit/>
          </a:bodyPr>
          <a:lstStyle/>
          <a:p>
            <a:r>
              <a:rPr lang="ja-JP" altLang="en-US" sz="3600" dirty="0">
                <a:latin typeface="UD デジタル 教科書体 NK" panose="02020400000000000000" pitchFamily="18" charset="-128"/>
                <a:ea typeface="UD デジタル 教科書体 NK" panose="02020400000000000000" pitchFamily="18" charset="-128"/>
              </a:rPr>
              <a:t>睡眠休養感</a:t>
            </a:r>
            <a:endParaRPr kumimoji="1" lang="ja-JP" altLang="en-US" sz="3600" dirty="0"/>
          </a:p>
        </p:txBody>
      </p:sp>
      <p:sp>
        <p:nvSpPr>
          <p:cNvPr id="12" name="テキスト ボックス 11">
            <a:extLst>
              <a:ext uri="{FF2B5EF4-FFF2-40B4-BE49-F238E27FC236}">
                <a16:creationId xmlns:a16="http://schemas.microsoft.com/office/drawing/2014/main" id="{5B515025-1657-E576-9F44-77A75043F2CE}"/>
              </a:ext>
            </a:extLst>
          </p:cNvPr>
          <p:cNvSpPr txBox="1"/>
          <p:nvPr/>
        </p:nvSpPr>
        <p:spPr>
          <a:xfrm>
            <a:off x="3313011" y="2346845"/>
            <a:ext cx="2652361" cy="707886"/>
          </a:xfrm>
          <a:prstGeom prst="rect">
            <a:avLst/>
          </a:prstGeom>
          <a:noFill/>
        </p:spPr>
        <p:txBody>
          <a:bodyPr wrap="square" rtlCol="0">
            <a:spAutoFit/>
          </a:bodyPr>
          <a:lstStyle/>
          <a:p>
            <a:r>
              <a:rPr lang="ja-JP" altLang="en-US" sz="3600" dirty="0">
                <a:latin typeface="UD デジタル 教科書体 NK" panose="02020400000000000000" pitchFamily="18" charset="-128"/>
                <a:ea typeface="UD デジタル 教科書体 NK" panose="02020400000000000000" pitchFamily="18" charset="-128"/>
              </a:rPr>
              <a:t>睡眠</a:t>
            </a:r>
            <a:r>
              <a:rPr lang="ja-JP" altLang="en-US" sz="4000" dirty="0">
                <a:latin typeface="UD デジタル 教科書体 NK" panose="02020400000000000000" pitchFamily="18" charset="-128"/>
                <a:ea typeface="UD デジタル 教科書体 NK" panose="02020400000000000000" pitchFamily="18" charset="-128"/>
              </a:rPr>
              <a:t>時間</a:t>
            </a:r>
            <a:endParaRPr kumimoji="1" lang="ja-JP" altLang="en-US" sz="4000" dirty="0"/>
          </a:p>
        </p:txBody>
      </p:sp>
      <p:sp>
        <p:nvSpPr>
          <p:cNvPr id="13" name="テキスト ボックス 12">
            <a:extLst>
              <a:ext uri="{FF2B5EF4-FFF2-40B4-BE49-F238E27FC236}">
                <a16:creationId xmlns:a16="http://schemas.microsoft.com/office/drawing/2014/main" id="{86597AA6-177E-27F6-05AC-1F9AEB7CBD91}"/>
              </a:ext>
            </a:extLst>
          </p:cNvPr>
          <p:cNvSpPr txBox="1"/>
          <p:nvPr/>
        </p:nvSpPr>
        <p:spPr>
          <a:xfrm>
            <a:off x="2939891" y="4766867"/>
            <a:ext cx="3842981" cy="646331"/>
          </a:xfrm>
          <a:prstGeom prst="rect">
            <a:avLst/>
          </a:prstGeom>
          <a:noFill/>
        </p:spPr>
        <p:txBody>
          <a:bodyPr wrap="square" rtlCol="0">
            <a:spAutoFit/>
          </a:bodyPr>
          <a:lstStyle/>
          <a:p>
            <a:r>
              <a:rPr lang="ja-JP" altLang="en-US" sz="3600" dirty="0">
                <a:latin typeface="UD デジタル 教科書体 NK" panose="02020400000000000000" pitchFamily="18" charset="-128"/>
                <a:ea typeface="UD デジタル 教科書体 NK" panose="02020400000000000000" pitchFamily="18" charset="-128"/>
              </a:rPr>
              <a:t>規則正しい睡眠</a:t>
            </a:r>
            <a:endParaRPr kumimoji="1" lang="ja-JP" altLang="en-US" sz="3600" dirty="0"/>
          </a:p>
        </p:txBody>
      </p:sp>
      <p:sp>
        <p:nvSpPr>
          <p:cNvPr id="14" name="テキスト ボックス 13">
            <a:extLst>
              <a:ext uri="{FF2B5EF4-FFF2-40B4-BE49-F238E27FC236}">
                <a16:creationId xmlns:a16="http://schemas.microsoft.com/office/drawing/2014/main" id="{AB2A45A7-303C-180A-9820-D30892A90C97}"/>
              </a:ext>
            </a:extLst>
          </p:cNvPr>
          <p:cNvSpPr txBox="1"/>
          <p:nvPr/>
        </p:nvSpPr>
        <p:spPr>
          <a:xfrm>
            <a:off x="6635466" y="2391924"/>
            <a:ext cx="4042676" cy="861774"/>
          </a:xfrm>
          <a:prstGeom prst="rect">
            <a:avLst/>
          </a:prstGeom>
          <a:noFill/>
        </p:spPr>
        <p:txBody>
          <a:bodyPr wrap="square" rtlCol="0">
            <a:spAutoFit/>
          </a:bodyPr>
          <a:lstStyle/>
          <a:p>
            <a:r>
              <a:rPr lang="ja-JP" altLang="en-US" sz="3200" dirty="0">
                <a:latin typeface="UD デジタル 教科書体 NK" panose="02020400000000000000" pitchFamily="18" charset="-128"/>
                <a:ea typeface="UD デジタル 教科書体 NK" panose="02020400000000000000" pitchFamily="18" charset="-128"/>
              </a:rPr>
              <a:t>中学生は８～</a:t>
            </a:r>
            <a:r>
              <a:rPr lang="en-US" altLang="ja-JP" sz="3200" dirty="0">
                <a:latin typeface="UD デジタル 教科書体 NK" panose="02020400000000000000" pitchFamily="18" charset="-128"/>
                <a:ea typeface="UD デジタル 教科書体 NK" panose="02020400000000000000" pitchFamily="18" charset="-128"/>
              </a:rPr>
              <a:t>10</a:t>
            </a:r>
            <a:r>
              <a:rPr lang="ja-JP" altLang="en-US" sz="3200" dirty="0">
                <a:latin typeface="UD デジタル 教科書体 NK" panose="02020400000000000000" pitchFamily="18" charset="-128"/>
                <a:ea typeface="UD デジタル 教科書体 NK" panose="02020400000000000000" pitchFamily="18" charset="-128"/>
              </a:rPr>
              <a:t>時間</a:t>
            </a:r>
          </a:p>
          <a:p>
            <a:endParaRPr kumimoji="1" lang="ja-JP" altLang="en-US" dirty="0"/>
          </a:p>
        </p:txBody>
      </p:sp>
      <p:sp>
        <p:nvSpPr>
          <p:cNvPr id="15" name="テキスト ボックス 14">
            <a:extLst>
              <a:ext uri="{FF2B5EF4-FFF2-40B4-BE49-F238E27FC236}">
                <a16:creationId xmlns:a16="http://schemas.microsoft.com/office/drawing/2014/main" id="{2F138669-9F10-989B-7E1E-B850D2B71D31}"/>
              </a:ext>
            </a:extLst>
          </p:cNvPr>
          <p:cNvSpPr txBox="1"/>
          <p:nvPr/>
        </p:nvSpPr>
        <p:spPr>
          <a:xfrm>
            <a:off x="6329173" y="4564480"/>
            <a:ext cx="5092261" cy="1354217"/>
          </a:xfrm>
          <a:prstGeom prst="rect">
            <a:avLst/>
          </a:prstGeom>
          <a:noFill/>
        </p:spPr>
        <p:txBody>
          <a:bodyPr wrap="square" rtlCol="0">
            <a:spAutoFit/>
          </a:bodyPr>
          <a:lstStyle/>
          <a:p>
            <a:r>
              <a:rPr lang="ja-JP" altLang="en-US" sz="3200" dirty="0">
                <a:latin typeface="UD デジタル 教科書体 NK" panose="02020400000000000000" pitchFamily="18" charset="-128"/>
                <a:ea typeface="UD デジタル 教科書体 NK" panose="02020400000000000000" pitchFamily="18" charset="-128"/>
              </a:rPr>
              <a:t>毎日の寝る時刻、起きる時刻がほぼ同じ</a:t>
            </a:r>
          </a:p>
          <a:p>
            <a:endParaRPr kumimoji="1" lang="ja-JP" altLang="en-US" dirty="0"/>
          </a:p>
        </p:txBody>
      </p:sp>
      <p:sp>
        <p:nvSpPr>
          <p:cNvPr id="16" name="テキスト ボックス 15">
            <a:extLst>
              <a:ext uri="{FF2B5EF4-FFF2-40B4-BE49-F238E27FC236}">
                <a16:creationId xmlns:a16="http://schemas.microsoft.com/office/drawing/2014/main" id="{C22CBB7E-9BC0-897C-F98A-F895589774AE}"/>
              </a:ext>
            </a:extLst>
          </p:cNvPr>
          <p:cNvSpPr txBox="1"/>
          <p:nvPr/>
        </p:nvSpPr>
        <p:spPr>
          <a:xfrm>
            <a:off x="6221064" y="3433787"/>
            <a:ext cx="5127172" cy="861774"/>
          </a:xfrm>
          <a:prstGeom prst="rect">
            <a:avLst/>
          </a:prstGeom>
          <a:noFill/>
        </p:spPr>
        <p:txBody>
          <a:bodyPr wrap="square" rtlCol="0">
            <a:spAutoFit/>
          </a:bodyPr>
          <a:lstStyle/>
          <a:p>
            <a:r>
              <a:rPr lang="ja-JP" altLang="en-US" sz="3200" dirty="0">
                <a:latin typeface="UD デジタル 教科書体 NK" panose="02020400000000000000" pitchFamily="18" charset="-128"/>
                <a:ea typeface="UD デジタル 教科書体 NK" panose="02020400000000000000" pitchFamily="18" charset="-128"/>
              </a:rPr>
              <a:t>目覚めた時の休まった感覚</a:t>
            </a:r>
          </a:p>
          <a:p>
            <a:endParaRPr kumimoji="1" lang="ja-JP" altLang="en-US" dirty="0"/>
          </a:p>
        </p:txBody>
      </p:sp>
    </p:spTree>
    <p:extLst>
      <p:ext uri="{BB962C8B-B14F-4D97-AF65-F5344CB8AC3E}">
        <p14:creationId xmlns:p14="http://schemas.microsoft.com/office/powerpoint/2010/main" val="39113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6F683-C8D2-2BC9-FC48-E33DAB734E04}"/>
              </a:ext>
            </a:extLst>
          </p:cNvPr>
          <p:cNvSpPr>
            <a:spLocks noGrp="1"/>
          </p:cNvSpPr>
          <p:nvPr>
            <p:ph type="title"/>
          </p:nvPr>
        </p:nvSpPr>
        <p:spPr>
          <a:xfrm>
            <a:off x="912095" y="5855771"/>
            <a:ext cx="10515600" cy="514185"/>
          </a:xfrm>
        </p:spPr>
        <p:txBody>
          <a:bodyPr>
            <a:noAutofit/>
          </a:bodyPr>
          <a:lstStyle/>
          <a:p>
            <a:pPr algn="ctr">
              <a:lnSpc>
                <a:spcPct val="100000"/>
              </a:lnSpc>
            </a:pPr>
            <a:br>
              <a:rPr kumimoji="1" lang="en-US" altLang="ja-JP" sz="4000" b="1" dirty="0">
                <a:latin typeface="UD デジタル 教科書体 NK" panose="02020400000000000000" pitchFamily="18" charset="-128"/>
                <a:ea typeface="UD デジタル 教科書体 NK" panose="02020400000000000000" pitchFamily="18" charset="-128"/>
              </a:rPr>
            </a:br>
            <a:r>
              <a:rPr kumimoji="1" lang="ja-JP" altLang="en-US" sz="4000" b="1" dirty="0">
                <a:solidFill>
                  <a:srgbClr val="0000FF"/>
                </a:solidFill>
                <a:latin typeface="UD デジタル 教科書体 NK" panose="02020400000000000000" pitchFamily="18" charset="-128"/>
                <a:ea typeface="UD デジタル 教科書体 NK" panose="02020400000000000000" pitchFamily="18" charset="-128"/>
              </a:rPr>
              <a:t>青森県民の睡眠の“質”は？</a:t>
            </a:r>
          </a:p>
        </p:txBody>
      </p:sp>
      <p:sp>
        <p:nvSpPr>
          <p:cNvPr id="3" name="コンテンツ プレースホルダー 2">
            <a:extLst>
              <a:ext uri="{FF2B5EF4-FFF2-40B4-BE49-F238E27FC236}">
                <a16:creationId xmlns:a16="http://schemas.microsoft.com/office/drawing/2014/main" id="{B4BD5CA1-1AAB-D95D-3E4A-E572FBEF0FA1}"/>
              </a:ext>
            </a:extLst>
          </p:cNvPr>
          <p:cNvSpPr>
            <a:spLocks noGrp="1"/>
          </p:cNvSpPr>
          <p:nvPr>
            <p:ph idx="1"/>
          </p:nvPr>
        </p:nvSpPr>
        <p:spPr>
          <a:xfrm>
            <a:off x="912095" y="1425947"/>
            <a:ext cx="5257800" cy="3819511"/>
          </a:xfrm>
          <a:ln w="53975">
            <a:noFill/>
            <a:prstDash val="sysDot"/>
          </a:ln>
        </p:spPr>
        <p:txBody>
          <a:bodyPr>
            <a:normAutofit fontScale="25000" lnSpcReduction="20000"/>
          </a:bodyPr>
          <a:lstStyle/>
          <a:p>
            <a:pPr marL="0" indent="0">
              <a:buNone/>
            </a:pPr>
            <a:r>
              <a:rPr lang="ja-JP" altLang="en-US" sz="11200" b="1" i="0" dirty="0">
                <a:solidFill>
                  <a:srgbClr val="000000"/>
                </a:solidFill>
                <a:effectLst/>
                <a:latin typeface="UD デジタル 教科書体 NP" panose="02020400000000000000" pitchFamily="18" charset="-128"/>
                <a:ea typeface="UD デジタル 教科書体 NP" panose="02020400000000000000" pitchFamily="18" charset="-128"/>
              </a:rPr>
              <a:t>カフェイン</a:t>
            </a:r>
            <a:r>
              <a:rPr lang="ja-JP" altLang="en-US" sz="11200" i="0" dirty="0">
                <a:solidFill>
                  <a:srgbClr val="000000"/>
                </a:solidFill>
                <a:effectLst/>
                <a:latin typeface="UD デジタル 教科書体 NP" panose="02020400000000000000" pitchFamily="18" charset="-128"/>
                <a:ea typeface="UD デジタル 教科書体 NP" panose="02020400000000000000" pitchFamily="18" charset="-128"/>
              </a:rPr>
              <a:t>、ｱﾙｺｰﾙ、ﾀﾊﾞｺ</a:t>
            </a:r>
            <a:endParaRPr lang="en-US" altLang="ja-JP" sz="11200" i="0" dirty="0">
              <a:solidFill>
                <a:srgbClr val="000000"/>
              </a:solidFill>
              <a:effectLst/>
              <a:latin typeface="UD デジタル 教科書体 NP" panose="02020400000000000000" pitchFamily="18" charset="-128"/>
              <a:ea typeface="UD デジタル 教科書体 NP" panose="02020400000000000000" pitchFamily="18" charset="-128"/>
            </a:endParaRPr>
          </a:p>
          <a:p>
            <a:pPr marL="0" indent="0">
              <a:buNone/>
            </a:pPr>
            <a:r>
              <a:rPr lang="ja-JP" altLang="en-US" sz="11200" b="1" i="0" dirty="0">
                <a:solidFill>
                  <a:srgbClr val="000000"/>
                </a:solidFill>
                <a:effectLst/>
                <a:latin typeface="UD デジタル 教科書体 NP" panose="02020400000000000000" pitchFamily="18" charset="-128"/>
                <a:ea typeface="UD デジタル 教科書体 NP" panose="02020400000000000000" pitchFamily="18" charset="-128"/>
              </a:rPr>
              <a:t>スマートフォン</a:t>
            </a:r>
            <a:r>
              <a:rPr lang="ja-JP" altLang="en-US" sz="11200" i="0" dirty="0">
                <a:solidFill>
                  <a:srgbClr val="000000"/>
                </a:solidFill>
                <a:effectLst/>
                <a:latin typeface="UD デジタル 教科書体 NP" panose="02020400000000000000" pitchFamily="18" charset="-128"/>
                <a:ea typeface="UD デジタル 教科書体 NP" panose="02020400000000000000" pitchFamily="18" charset="-128"/>
              </a:rPr>
              <a:t>・タブレット</a:t>
            </a:r>
            <a:endParaRPr lang="en-US" altLang="ja-JP" sz="11200" i="0" dirty="0">
              <a:solidFill>
                <a:srgbClr val="000000"/>
              </a:solidFill>
              <a:effectLst/>
              <a:latin typeface="UD デジタル 教科書体 NP" panose="02020400000000000000" pitchFamily="18" charset="-128"/>
              <a:ea typeface="UD デジタル 教科書体 NP" panose="02020400000000000000" pitchFamily="18" charset="-128"/>
            </a:endParaRPr>
          </a:p>
          <a:p>
            <a:pPr marL="0" indent="0">
              <a:buNone/>
            </a:pPr>
            <a:r>
              <a:rPr lang="ja-JP" altLang="en-US" sz="11200" b="1" dirty="0">
                <a:latin typeface="UD デジタル 教科書体 NP" panose="02020400000000000000" pitchFamily="18" charset="-128"/>
                <a:ea typeface="UD デジタル 教科書体 NP" panose="02020400000000000000" pitchFamily="18" charset="-128"/>
              </a:rPr>
              <a:t>寝だめ</a:t>
            </a:r>
            <a:r>
              <a:rPr lang="ja-JP" altLang="en-US" sz="11200" dirty="0">
                <a:latin typeface="UD デジタル 教科書体 NP" panose="02020400000000000000" pitchFamily="18" charset="-128"/>
                <a:ea typeface="UD デジタル 教科書体 NP" panose="02020400000000000000" pitchFamily="18" charset="-128"/>
              </a:rPr>
              <a:t>、</a:t>
            </a:r>
            <a:r>
              <a:rPr lang="ja-JP" altLang="en-US" sz="11200" b="1" dirty="0">
                <a:latin typeface="UD デジタル 教科書体 NP" panose="02020400000000000000" pitchFamily="18" charset="-128"/>
                <a:ea typeface="UD デジタル 教科書体 NP" panose="02020400000000000000" pitchFamily="18" charset="-128"/>
              </a:rPr>
              <a:t>寝落ち</a:t>
            </a:r>
            <a:r>
              <a:rPr lang="ja-JP" altLang="en-US" sz="11200" dirty="0">
                <a:latin typeface="UD デジタル 教科書体 NP" panose="02020400000000000000" pitchFamily="18" charset="-128"/>
                <a:ea typeface="UD デジタル 教科書体 NP" panose="02020400000000000000" pitchFamily="18" charset="-128"/>
              </a:rPr>
              <a:t>、昼寝</a:t>
            </a:r>
            <a:endParaRPr lang="en-US" altLang="ja-JP" sz="11200" dirty="0">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11200" b="1" dirty="0">
                <a:latin typeface="UD デジタル 教科書体 NP" panose="02020400000000000000" pitchFamily="18" charset="-128"/>
                <a:ea typeface="UD デジタル 教科書体 NP" panose="02020400000000000000" pitchFamily="18" charset="-128"/>
              </a:rPr>
              <a:t>不規則な生活、朝食欠食</a:t>
            </a:r>
            <a:endParaRPr kumimoji="1" lang="en-US" altLang="ja-JP" sz="11200" b="1" dirty="0">
              <a:latin typeface="UD デジタル 教科書体 NP" panose="02020400000000000000" pitchFamily="18" charset="-128"/>
              <a:ea typeface="UD デジタル 教科書体 NP" panose="02020400000000000000" pitchFamily="18" charset="-128"/>
            </a:endParaRPr>
          </a:p>
          <a:p>
            <a:pPr marL="0" indent="0">
              <a:buNone/>
            </a:pPr>
            <a:r>
              <a:rPr lang="ja-JP" altLang="en-US" sz="11200" dirty="0">
                <a:latin typeface="UD デジタル 教科書体 NP" panose="02020400000000000000" pitchFamily="18" charset="-128"/>
                <a:ea typeface="UD デジタル 教科書体 NP" panose="02020400000000000000" pitchFamily="18" charset="-128"/>
              </a:rPr>
              <a:t>寝る直前の夜食や間食</a:t>
            </a:r>
            <a:endParaRPr lang="en-US" altLang="ja-JP" sz="11200" dirty="0">
              <a:latin typeface="UD デジタル 教科書体 NP" panose="02020400000000000000" pitchFamily="18" charset="-128"/>
              <a:ea typeface="UD デジタル 教科書体 NP" panose="02020400000000000000" pitchFamily="18" charset="-128"/>
            </a:endParaRPr>
          </a:p>
          <a:p>
            <a:pPr marL="0" indent="0">
              <a:lnSpc>
                <a:spcPct val="120000"/>
              </a:lnSpc>
              <a:spcBef>
                <a:spcPts val="0"/>
              </a:spcBef>
              <a:buNone/>
            </a:pPr>
            <a:r>
              <a:rPr lang="ja-JP" altLang="en-US" sz="11200" dirty="0">
                <a:solidFill>
                  <a:srgbClr val="000000"/>
                </a:solidFill>
                <a:latin typeface="UD デジタル 教科書体 NP" panose="02020400000000000000" pitchFamily="18" charset="-128"/>
                <a:ea typeface="UD デジタル 教科書体 NP" panose="02020400000000000000" pitchFamily="18" charset="-128"/>
              </a:rPr>
              <a:t>就寝前の過度な運動、</a:t>
            </a:r>
            <a:r>
              <a:rPr kumimoji="1" lang="ja-JP" altLang="en-US" sz="11200" i="0" dirty="0">
                <a:solidFill>
                  <a:srgbClr val="000000"/>
                </a:solidFill>
                <a:effectLst/>
                <a:latin typeface="UD デジタル 教科書体 NP" panose="02020400000000000000" pitchFamily="18" charset="-128"/>
                <a:ea typeface="UD デジタル 教科書体 NP" panose="02020400000000000000" pitchFamily="18" charset="-128"/>
              </a:rPr>
              <a:t>熱い入浴</a:t>
            </a:r>
            <a:endParaRPr kumimoji="1" lang="en-US" altLang="ja-JP" sz="11200" i="0" dirty="0">
              <a:solidFill>
                <a:srgbClr val="000000"/>
              </a:solidFill>
              <a:effectLst/>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11200" dirty="0">
                <a:latin typeface="UD デジタル 教科書体 NP" panose="02020400000000000000" pitchFamily="18" charset="-128"/>
                <a:ea typeface="UD デジタル 教科書体 NP" panose="02020400000000000000" pitchFamily="18" charset="-128"/>
              </a:rPr>
              <a:t>肥満、運動不足</a:t>
            </a:r>
            <a:endParaRPr kumimoji="1" lang="en-US" altLang="ja-JP" sz="11200" dirty="0">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11200" dirty="0">
                <a:latin typeface="UD デジタル 教科書体 NP" panose="02020400000000000000" pitchFamily="18" charset="-128"/>
                <a:ea typeface="UD デジタル 教科書体 NP" panose="02020400000000000000" pitchFamily="18" charset="-128"/>
              </a:rPr>
              <a:t>睡眠障害</a:t>
            </a:r>
            <a:r>
              <a:rPr kumimoji="1" lang="en-US" altLang="ja-JP" sz="8000" dirty="0">
                <a:latin typeface="UD デジタル 教科書体 NP" panose="02020400000000000000" pitchFamily="18" charset="-128"/>
                <a:ea typeface="UD デジタル 教科書体 NP" panose="02020400000000000000" pitchFamily="18" charset="-128"/>
              </a:rPr>
              <a:t>(</a:t>
            </a:r>
            <a:r>
              <a:rPr kumimoji="1" lang="ja-JP" altLang="en-US" sz="8000" dirty="0">
                <a:latin typeface="UD デジタル 教科書体 NP" panose="02020400000000000000" pitchFamily="18" charset="-128"/>
                <a:ea typeface="UD デジタル 教科書体 NP" panose="02020400000000000000" pitchFamily="18" charset="-128"/>
              </a:rPr>
              <a:t>睡眠時無呼吸症候群など）</a:t>
            </a:r>
            <a:endParaRPr kumimoji="1" lang="ja-JP" altLang="en-US" dirty="0"/>
          </a:p>
        </p:txBody>
      </p:sp>
      <p:sp>
        <p:nvSpPr>
          <p:cNvPr id="5" name="テキスト ボックス 4">
            <a:extLst>
              <a:ext uri="{FF2B5EF4-FFF2-40B4-BE49-F238E27FC236}">
                <a16:creationId xmlns:a16="http://schemas.microsoft.com/office/drawing/2014/main" id="{EF8AFC58-5720-0D6E-1591-06963BEBEEF1}"/>
              </a:ext>
            </a:extLst>
          </p:cNvPr>
          <p:cNvSpPr txBox="1"/>
          <p:nvPr/>
        </p:nvSpPr>
        <p:spPr>
          <a:xfrm>
            <a:off x="7103225" y="1503297"/>
            <a:ext cx="4389120" cy="3385542"/>
          </a:xfrm>
          <a:prstGeom prst="rect">
            <a:avLst/>
          </a:prstGeom>
          <a:noFill/>
          <a:ln>
            <a:noFill/>
            <a:prstDash val="sysDot"/>
          </a:ln>
        </p:spPr>
        <p:txBody>
          <a:bodyPr wrap="square" rtlCol="0">
            <a:spAutoFit/>
          </a:bodyPr>
          <a:lstStyle/>
          <a:p>
            <a:r>
              <a:rPr lang="ja-JP" altLang="en-US" sz="2800" dirty="0">
                <a:latin typeface="UD デジタル 教科書体 NP" panose="02020400000000000000" pitchFamily="18" charset="-128"/>
                <a:ea typeface="UD デジタル 教科書体 NP" panose="02020400000000000000" pitchFamily="18" charset="-128"/>
              </a:rPr>
              <a:t>朝食</a:t>
            </a:r>
            <a:endParaRPr lang="en-US" altLang="ja-JP" sz="2800" dirty="0">
              <a:latin typeface="UD デジタル 教科書体 NP" panose="02020400000000000000" pitchFamily="18" charset="-128"/>
              <a:ea typeface="UD デジタル 教科書体 NP" panose="02020400000000000000" pitchFamily="18" charset="-128"/>
            </a:endParaRPr>
          </a:p>
          <a:p>
            <a:r>
              <a:rPr lang="ja-JP" altLang="en-US" sz="2800" i="0" dirty="0">
                <a:solidFill>
                  <a:srgbClr val="000000"/>
                </a:solidFill>
                <a:effectLst/>
                <a:latin typeface="UD デジタル 教科書体 NP" panose="02020400000000000000" pitchFamily="18" charset="-128"/>
                <a:ea typeface="UD デジタル 教科書体 NP" panose="02020400000000000000" pitchFamily="18" charset="-128"/>
              </a:rPr>
              <a:t>朝、日光を浴びる</a:t>
            </a:r>
            <a:endParaRPr lang="en-US" altLang="ja-JP" sz="2800" i="0" dirty="0">
              <a:solidFill>
                <a:srgbClr val="000000"/>
              </a:solidFill>
              <a:effectLst/>
              <a:latin typeface="UD デジタル 教科書体 NP" panose="02020400000000000000" pitchFamily="18" charset="-128"/>
              <a:ea typeface="UD デジタル 教科書体 NP" panose="02020400000000000000" pitchFamily="18" charset="-128"/>
            </a:endParaRPr>
          </a:p>
          <a:p>
            <a:r>
              <a:rPr lang="ja-JP" altLang="en-US" sz="2800" i="0" dirty="0">
                <a:solidFill>
                  <a:srgbClr val="000000"/>
                </a:solidFill>
                <a:effectLst/>
                <a:latin typeface="UD デジタル 教科書体 NP" panose="02020400000000000000" pitchFamily="18" charset="-128"/>
                <a:ea typeface="UD デジタル 教科書体 NP" panose="02020400000000000000" pitchFamily="18" charset="-128"/>
              </a:rPr>
              <a:t>就寝前のぬるめの入浴</a:t>
            </a:r>
            <a:endParaRPr lang="en-US" altLang="ja-JP" sz="2800" i="0" dirty="0">
              <a:solidFill>
                <a:srgbClr val="000000"/>
              </a:solidFill>
              <a:effectLst/>
              <a:latin typeface="UD デジタル 教科書体 NP" panose="02020400000000000000" pitchFamily="18" charset="-128"/>
              <a:ea typeface="UD デジタル 教科書体 NP" panose="02020400000000000000" pitchFamily="18" charset="-128"/>
            </a:endParaRPr>
          </a:p>
          <a:p>
            <a:r>
              <a:rPr lang="ja-JP" altLang="en-US" sz="2800" i="0" dirty="0">
                <a:solidFill>
                  <a:srgbClr val="000000"/>
                </a:solidFill>
                <a:effectLst/>
                <a:latin typeface="UD デジタル 教科書体 NP" panose="02020400000000000000" pitchFamily="18" charset="-128"/>
                <a:ea typeface="UD デジタル 教科書体 NP" panose="02020400000000000000" pitchFamily="18" charset="-128"/>
              </a:rPr>
              <a:t>日中の適度な運動</a:t>
            </a:r>
            <a:endParaRPr lang="en-US" altLang="ja-JP" sz="2800" i="0" dirty="0">
              <a:solidFill>
                <a:srgbClr val="000000"/>
              </a:solidFill>
              <a:effectLst/>
              <a:latin typeface="UD デジタル 教科書体 NP" panose="02020400000000000000" pitchFamily="18" charset="-128"/>
              <a:ea typeface="UD デジタル 教科書体 NP" panose="02020400000000000000" pitchFamily="18" charset="-128"/>
            </a:endParaRPr>
          </a:p>
          <a:p>
            <a:r>
              <a:rPr lang="ja-JP" altLang="en-US" sz="2800" i="0" dirty="0">
                <a:solidFill>
                  <a:srgbClr val="000000"/>
                </a:solidFill>
                <a:effectLst/>
                <a:latin typeface="UD デジタル 教科書体 NP" panose="02020400000000000000" pitchFamily="18" charset="-128"/>
                <a:ea typeface="UD デジタル 教科書体 NP" panose="02020400000000000000" pitchFamily="18" charset="-128"/>
              </a:rPr>
              <a:t>室温や湿度調整する</a:t>
            </a:r>
          </a:p>
          <a:p>
            <a:r>
              <a:rPr lang="ja-JP" altLang="en-US" sz="2800" i="0" dirty="0">
                <a:solidFill>
                  <a:srgbClr val="000000"/>
                </a:solidFill>
                <a:effectLst/>
                <a:latin typeface="UD デジタル 教科書体 NP" panose="02020400000000000000" pitchFamily="18" charset="-128"/>
                <a:ea typeface="UD デジタル 教科書体 NP" panose="02020400000000000000" pitchFamily="18" charset="-128"/>
              </a:rPr>
              <a:t>寝室は適度な暗さ</a:t>
            </a:r>
          </a:p>
          <a:p>
            <a:r>
              <a:rPr lang="ja-JP" altLang="en-US" sz="2800" i="0" dirty="0">
                <a:solidFill>
                  <a:srgbClr val="000000"/>
                </a:solidFill>
                <a:effectLst/>
                <a:latin typeface="UD デジタル 教科書体 NP" panose="02020400000000000000" pitchFamily="18" charset="-128"/>
                <a:ea typeface="UD デジタル 教科書体 NP" panose="02020400000000000000" pitchFamily="18" charset="-128"/>
              </a:rPr>
              <a:t>心地よい良質な寝具・枕</a:t>
            </a:r>
            <a:endParaRPr lang="en-US" altLang="ja-JP" sz="2800" i="0" dirty="0">
              <a:solidFill>
                <a:srgbClr val="000000"/>
              </a:solidFill>
              <a:effectLst/>
              <a:latin typeface="UD デジタル 教科書体 NP" panose="02020400000000000000" pitchFamily="18" charset="-128"/>
              <a:ea typeface="UD デジタル 教科書体 NP" panose="02020400000000000000" pitchFamily="18" charset="-128"/>
            </a:endParaRPr>
          </a:p>
          <a:p>
            <a:endParaRPr kumimoji="1" lang="ja-JP" altLang="en-US" dirty="0"/>
          </a:p>
        </p:txBody>
      </p:sp>
      <p:sp>
        <p:nvSpPr>
          <p:cNvPr id="7" name="テキスト ボックス 6">
            <a:extLst>
              <a:ext uri="{FF2B5EF4-FFF2-40B4-BE49-F238E27FC236}">
                <a16:creationId xmlns:a16="http://schemas.microsoft.com/office/drawing/2014/main" id="{93E6208D-58F1-71B1-0C1F-9521249168E5}"/>
              </a:ext>
            </a:extLst>
          </p:cNvPr>
          <p:cNvSpPr txBox="1"/>
          <p:nvPr/>
        </p:nvSpPr>
        <p:spPr>
          <a:xfrm>
            <a:off x="1728117" y="5110695"/>
            <a:ext cx="9551788" cy="523220"/>
          </a:xfrm>
          <a:prstGeom prst="rect">
            <a:avLst/>
          </a:prstGeom>
          <a:noFill/>
          <a:ln w="50800" cmpd="dbl">
            <a:solidFill>
              <a:schemeClr val="accent1">
                <a:shade val="15000"/>
              </a:schemeClr>
            </a:solidFill>
          </a:ln>
        </p:spPr>
        <p:txBody>
          <a:bodyPr wrap="square">
            <a:spAutoFit/>
          </a:bodyPr>
          <a:lstStyle/>
          <a:p>
            <a:r>
              <a:rPr kumimoji="1" lang="ja-JP" altLang="en-US" sz="2800" dirty="0">
                <a:latin typeface="UD デジタル 教科書体 NP" panose="02020400000000000000" pitchFamily="18" charset="-128"/>
                <a:ea typeface="UD デジタル 教科書体 NP" panose="02020400000000000000" pitchFamily="18" charset="-128"/>
              </a:rPr>
              <a:t>これらの生活習慣で、自分に当てはまる項目はいくつ？</a:t>
            </a:r>
            <a:endParaRPr kumimoji="1" lang="en-US" altLang="ja-JP" sz="2800" dirty="0">
              <a:latin typeface="UD デジタル 教科書体 NP" panose="02020400000000000000" pitchFamily="18" charset="-128"/>
              <a:ea typeface="UD デジタル 教科書体 NP" panose="02020400000000000000" pitchFamily="18" charset="-128"/>
            </a:endParaRPr>
          </a:p>
        </p:txBody>
      </p:sp>
      <p:sp>
        <p:nvSpPr>
          <p:cNvPr id="9" name="テキスト ボックス 8">
            <a:extLst>
              <a:ext uri="{FF2B5EF4-FFF2-40B4-BE49-F238E27FC236}">
                <a16:creationId xmlns:a16="http://schemas.microsoft.com/office/drawing/2014/main" id="{9DF0538C-6221-1CB4-36EC-BE14BA8DD891}"/>
              </a:ext>
            </a:extLst>
          </p:cNvPr>
          <p:cNvSpPr txBox="1"/>
          <p:nvPr/>
        </p:nvSpPr>
        <p:spPr>
          <a:xfrm>
            <a:off x="831273" y="311641"/>
            <a:ext cx="10515599" cy="830997"/>
          </a:xfrm>
          <a:prstGeom prst="rect">
            <a:avLst/>
          </a:prstGeom>
          <a:noFill/>
        </p:spPr>
        <p:txBody>
          <a:bodyPr wrap="square">
            <a:spAutoFit/>
          </a:bodyPr>
          <a:lstStyle/>
          <a:p>
            <a:pPr algn="ctr"/>
            <a:r>
              <a:rPr lang="ja-JP" altLang="en-US" sz="4800" b="1" i="0" dirty="0">
                <a:solidFill>
                  <a:srgbClr val="000000"/>
                </a:solidFill>
                <a:effectLst/>
                <a:latin typeface="UD デジタル 教科書体 NP" panose="02020400000000000000" pitchFamily="18" charset="-128"/>
                <a:ea typeface="UD デジタル 教科書体 NP" panose="02020400000000000000" pitchFamily="18" charset="-128"/>
              </a:rPr>
              <a:t>睡眠の”質”に影響する生活習慣</a:t>
            </a:r>
            <a:endParaRPr lang="ja-JP" altLang="en-US" sz="4800" b="1" dirty="0">
              <a:latin typeface="UD デジタル 教科書体 NP" panose="02020400000000000000" pitchFamily="18" charset="-128"/>
              <a:ea typeface="UD デジタル 教科書体 NP" panose="02020400000000000000" pitchFamily="18" charset="-128"/>
            </a:endParaRPr>
          </a:p>
        </p:txBody>
      </p:sp>
      <p:sp>
        <p:nvSpPr>
          <p:cNvPr id="10" name="四角形: 角を丸くする 9">
            <a:extLst>
              <a:ext uri="{FF2B5EF4-FFF2-40B4-BE49-F238E27FC236}">
                <a16:creationId xmlns:a16="http://schemas.microsoft.com/office/drawing/2014/main" id="{3ABF1377-46FC-89C9-4E31-7D5D138CD665}"/>
              </a:ext>
            </a:extLst>
          </p:cNvPr>
          <p:cNvSpPr/>
          <p:nvPr/>
        </p:nvSpPr>
        <p:spPr>
          <a:xfrm>
            <a:off x="820189" y="1269088"/>
            <a:ext cx="5257800" cy="3619751"/>
          </a:xfrm>
          <a:prstGeom prst="roundRect">
            <a:avLst>
              <a:gd name="adj" fmla="val 12669"/>
            </a:avLst>
          </a:prstGeom>
          <a:noFill/>
          <a:ln w="635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C6A41C8A-D7E8-A628-608B-D17F0567E356}"/>
              </a:ext>
            </a:extLst>
          </p:cNvPr>
          <p:cNvSpPr/>
          <p:nvPr/>
        </p:nvSpPr>
        <p:spPr>
          <a:xfrm>
            <a:off x="6982692" y="1269088"/>
            <a:ext cx="4509653" cy="3619751"/>
          </a:xfrm>
          <a:prstGeom prst="roundRect">
            <a:avLst>
              <a:gd name="adj" fmla="val 12669"/>
            </a:avLst>
          </a:prstGeom>
          <a:noFill/>
          <a:ln w="635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9B8F249B-2638-441C-DEEC-DD811B4ECCA6}"/>
              </a:ext>
            </a:extLst>
          </p:cNvPr>
          <p:cNvSpPr/>
          <p:nvPr/>
        </p:nvSpPr>
        <p:spPr>
          <a:xfrm>
            <a:off x="5578996" y="1220737"/>
            <a:ext cx="1089892" cy="211496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03AFB84E-E8DD-0FF2-8C1D-9F5843AA8B6C}"/>
              </a:ext>
            </a:extLst>
          </p:cNvPr>
          <p:cNvSpPr/>
          <p:nvPr/>
        </p:nvSpPr>
        <p:spPr>
          <a:xfrm rot="10800000">
            <a:off x="10737959" y="996941"/>
            <a:ext cx="1119454" cy="2222345"/>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0BBDBE1-A518-1AD5-FE3C-72E7C1954E1A}"/>
              </a:ext>
            </a:extLst>
          </p:cNvPr>
          <p:cNvSpPr txBox="1"/>
          <p:nvPr/>
        </p:nvSpPr>
        <p:spPr>
          <a:xfrm>
            <a:off x="1728117" y="5723626"/>
            <a:ext cx="1666928" cy="584775"/>
          </a:xfrm>
          <a:prstGeom prst="rect">
            <a:avLst/>
          </a:prstGeom>
          <a:noFill/>
        </p:spPr>
        <p:txBody>
          <a:bodyPr wrap="square">
            <a:spAutoFit/>
          </a:bodyPr>
          <a:lstStyle/>
          <a:p>
            <a:r>
              <a:rPr kumimoji="1" lang="ja-JP" altLang="en-US" sz="3200" b="1" dirty="0">
                <a:latin typeface="UD デジタル 教科書体 NK" panose="02020400000000000000" pitchFamily="18" charset="-128"/>
                <a:ea typeface="UD デジタル 教科書体 NK" panose="02020400000000000000" pitchFamily="18" charset="-128"/>
              </a:rPr>
              <a:t>そして、</a:t>
            </a:r>
            <a:endParaRPr lang="ja-JP" altLang="en-US" sz="3200" dirty="0"/>
          </a:p>
        </p:txBody>
      </p:sp>
    </p:spTree>
    <p:extLst>
      <p:ext uri="{BB962C8B-B14F-4D97-AF65-F5344CB8AC3E}">
        <p14:creationId xmlns:p14="http://schemas.microsoft.com/office/powerpoint/2010/main" val="23254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99A2F8C9-BFE3-9BE5-0C79-ED60D7363C3D}"/>
              </a:ext>
            </a:extLst>
          </p:cNvPr>
          <p:cNvGraphicFramePr>
            <a:graphicFrameLocks/>
          </p:cNvGraphicFramePr>
          <p:nvPr>
            <p:extLst>
              <p:ext uri="{D42A27DB-BD31-4B8C-83A1-F6EECF244321}">
                <p14:modId xmlns:p14="http://schemas.microsoft.com/office/powerpoint/2010/main" val="3957903008"/>
              </p:ext>
            </p:extLst>
          </p:nvPr>
        </p:nvGraphicFramePr>
        <p:xfrm>
          <a:off x="0" y="525556"/>
          <a:ext cx="6232844" cy="6177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32E9D19D-0226-9360-A4D7-B0CE856377BF}"/>
              </a:ext>
            </a:extLst>
          </p:cNvPr>
          <p:cNvGraphicFramePr>
            <a:graphicFrameLocks/>
          </p:cNvGraphicFramePr>
          <p:nvPr>
            <p:extLst>
              <p:ext uri="{D42A27DB-BD31-4B8C-83A1-F6EECF244321}">
                <p14:modId xmlns:p14="http://schemas.microsoft.com/office/powerpoint/2010/main" val="2896258112"/>
              </p:ext>
            </p:extLst>
          </p:nvPr>
        </p:nvGraphicFramePr>
        <p:xfrm>
          <a:off x="5791496" y="602829"/>
          <a:ext cx="6516414" cy="6177898"/>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直線コネクタ 2">
            <a:extLst>
              <a:ext uri="{FF2B5EF4-FFF2-40B4-BE49-F238E27FC236}">
                <a16:creationId xmlns:a16="http://schemas.microsoft.com/office/drawing/2014/main" id="{9FD6418B-C04C-19EA-B67A-32EE4CF0C23F}"/>
              </a:ext>
            </a:extLst>
          </p:cNvPr>
          <p:cNvCxnSpPr/>
          <p:nvPr/>
        </p:nvCxnSpPr>
        <p:spPr>
          <a:xfrm>
            <a:off x="6164688" y="0"/>
            <a:ext cx="0" cy="6858000"/>
          </a:xfrm>
          <a:prstGeom prst="line">
            <a:avLst/>
          </a:prstGeom>
          <a:ln w="28575"/>
        </p:spPr>
        <p:style>
          <a:lnRef idx="2">
            <a:schemeClr val="dk1"/>
          </a:lnRef>
          <a:fillRef idx="0">
            <a:schemeClr val="dk1"/>
          </a:fillRef>
          <a:effectRef idx="1">
            <a:schemeClr val="dk1"/>
          </a:effectRef>
          <a:fontRef idx="minor">
            <a:schemeClr val="tx1"/>
          </a:fontRef>
        </p:style>
      </p:cxnSp>
      <p:sp>
        <p:nvSpPr>
          <p:cNvPr id="6" name="テキスト ボックス 1">
            <a:extLst>
              <a:ext uri="{FF2B5EF4-FFF2-40B4-BE49-F238E27FC236}">
                <a16:creationId xmlns:a16="http://schemas.microsoft.com/office/drawing/2014/main" id="{D9D39C40-D01B-6343-8804-A6D6F285910B}"/>
              </a:ext>
            </a:extLst>
          </p:cNvPr>
          <p:cNvSpPr txBox="1"/>
          <p:nvPr/>
        </p:nvSpPr>
        <p:spPr>
          <a:xfrm>
            <a:off x="326266" y="298054"/>
            <a:ext cx="6130341" cy="4550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b="1" dirty="0">
                <a:latin typeface="UD デジタル 教科書体 NP" panose="02020400000000000000" pitchFamily="18" charset="-128"/>
                <a:ea typeface="UD デジタル 教科書体 NP" panose="02020400000000000000" pitchFamily="18" charset="-128"/>
              </a:rPr>
              <a:t>青森・長野比較　生活習慣・肥満（男性）</a:t>
            </a:r>
            <a:endParaRPr lang="ja-JP" altLang="en-US" sz="1600" b="0" dirty="0">
              <a:latin typeface="UD デジタル 教科書体 NP" panose="02020400000000000000" pitchFamily="18" charset="-128"/>
              <a:ea typeface="UD デジタル 教科書体 NP" panose="02020400000000000000" pitchFamily="18" charset="-128"/>
            </a:endParaRPr>
          </a:p>
        </p:txBody>
      </p:sp>
      <p:sp>
        <p:nvSpPr>
          <p:cNvPr id="7" name="テキスト ボックス 1">
            <a:extLst>
              <a:ext uri="{FF2B5EF4-FFF2-40B4-BE49-F238E27FC236}">
                <a16:creationId xmlns:a16="http://schemas.microsoft.com/office/drawing/2014/main" id="{88D78F33-4DED-1702-1DE6-C06564A0BE09}"/>
              </a:ext>
            </a:extLst>
          </p:cNvPr>
          <p:cNvSpPr txBox="1"/>
          <p:nvPr/>
        </p:nvSpPr>
        <p:spPr>
          <a:xfrm>
            <a:off x="6239284" y="298054"/>
            <a:ext cx="6130341" cy="4550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b="1" dirty="0">
                <a:latin typeface="UD デジタル 教科書体 NP" panose="02020400000000000000" pitchFamily="18" charset="-128"/>
                <a:ea typeface="UD デジタル 教科書体 NP" panose="02020400000000000000" pitchFamily="18" charset="-128"/>
              </a:rPr>
              <a:t>青森・長野比較　生活習慣・肥満（女性）</a:t>
            </a:r>
            <a:endParaRPr lang="ja-JP" altLang="en-US" sz="1600" b="0" dirty="0">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250907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1015DBE-F7A1-FF33-A135-D10F2A0661DB}"/>
              </a:ext>
            </a:extLst>
          </p:cNvPr>
          <p:cNvSpPr/>
          <p:nvPr/>
        </p:nvSpPr>
        <p:spPr>
          <a:xfrm>
            <a:off x="1113996" y="2128889"/>
            <a:ext cx="9964007" cy="2848284"/>
          </a:xfrm>
          <a:prstGeom prst="roundRect">
            <a:avLst>
              <a:gd name="adj" fmla="val 4306"/>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EB65F79-92F6-0336-2FBD-2C81FCA99901}"/>
              </a:ext>
            </a:extLst>
          </p:cNvPr>
          <p:cNvSpPr>
            <a:spLocks noGrp="1"/>
          </p:cNvSpPr>
          <p:nvPr>
            <p:ph type="title"/>
          </p:nvPr>
        </p:nvSpPr>
        <p:spPr>
          <a:xfrm>
            <a:off x="641873" y="177026"/>
            <a:ext cx="10908254" cy="1861708"/>
          </a:xfrm>
        </p:spPr>
        <p:txBody>
          <a:bodyPr>
            <a:normAutofit fontScale="90000"/>
          </a:bodyPr>
          <a:lstStyle/>
          <a:p>
            <a:pPr algn="ctr"/>
            <a:r>
              <a:rPr lang="ja-JP" altLang="en-US" sz="5300" b="1" dirty="0">
                <a:latin typeface="UD デジタル 教科書体 NP" panose="02020400000000000000" pitchFamily="18" charset="-128"/>
                <a:ea typeface="UD デジタル 教科書体 NP" panose="02020400000000000000" pitchFamily="18" charset="-128"/>
              </a:rPr>
              <a:t>就寝前のスマホ（ゲーム・動画）が</a:t>
            </a:r>
            <a:br>
              <a:rPr lang="en-US" altLang="ja-JP" sz="5300" b="1" dirty="0">
                <a:latin typeface="UD デジタル 教科書体 NP" panose="02020400000000000000" pitchFamily="18" charset="-128"/>
                <a:ea typeface="UD デジタル 教科書体 NP" panose="02020400000000000000" pitchFamily="18" charset="-128"/>
              </a:rPr>
            </a:br>
            <a:r>
              <a:rPr lang="ja-JP" altLang="en-US" sz="5300" b="1" dirty="0">
                <a:latin typeface="UD デジタル 教科書体 NP" panose="02020400000000000000" pitchFamily="18" charset="-128"/>
                <a:ea typeface="UD デジタル 教科書体 NP" panose="02020400000000000000" pitchFamily="18" charset="-128"/>
              </a:rPr>
              <a:t>眠りに及ぼす悪影響</a:t>
            </a:r>
            <a:endParaRPr kumimoji="1" lang="ja-JP" altLang="en-US" dirty="0"/>
          </a:p>
        </p:txBody>
      </p:sp>
      <p:sp>
        <p:nvSpPr>
          <p:cNvPr id="3" name="コンテンツ プレースホルダー 2">
            <a:extLst>
              <a:ext uri="{FF2B5EF4-FFF2-40B4-BE49-F238E27FC236}">
                <a16:creationId xmlns:a16="http://schemas.microsoft.com/office/drawing/2014/main" id="{68487C12-36EC-9B31-504C-7574BB340954}"/>
              </a:ext>
            </a:extLst>
          </p:cNvPr>
          <p:cNvSpPr>
            <a:spLocks noGrp="1"/>
          </p:cNvSpPr>
          <p:nvPr>
            <p:ph idx="1"/>
          </p:nvPr>
        </p:nvSpPr>
        <p:spPr>
          <a:xfrm>
            <a:off x="1876079" y="2249431"/>
            <a:ext cx="9453089" cy="3929716"/>
          </a:xfrm>
        </p:spPr>
        <p:txBody>
          <a:bodyPr>
            <a:normAutofit/>
          </a:bodyPr>
          <a:lstStyle/>
          <a:p>
            <a:r>
              <a:rPr lang="ja-JP" altLang="en-US" sz="6000" dirty="0">
                <a:latin typeface="UD デジタル 教科書体 NP" panose="02020400000000000000" pitchFamily="18" charset="-128"/>
                <a:ea typeface="UD デジタル 教科書体 NP" panose="02020400000000000000" pitchFamily="18" charset="-128"/>
              </a:rPr>
              <a:t>ブルーライトの刺激</a:t>
            </a:r>
            <a:endParaRPr lang="en-US" altLang="ja-JP" sz="6000" dirty="0">
              <a:latin typeface="UD デジタル 教科書体 NP" panose="02020400000000000000" pitchFamily="18" charset="-128"/>
              <a:ea typeface="UD デジタル 教科書体 NP" panose="02020400000000000000" pitchFamily="18" charset="-128"/>
            </a:endParaRPr>
          </a:p>
          <a:p>
            <a:r>
              <a:rPr lang="ja-JP" altLang="en-US" sz="6000" dirty="0">
                <a:latin typeface="UD デジタル 教科書体 NP" panose="02020400000000000000" pitchFamily="18" charset="-128"/>
                <a:ea typeface="UD デジタル 教科書体 NP" panose="02020400000000000000" pitchFamily="18" charset="-128"/>
              </a:rPr>
              <a:t>快楽物質ドーパミン放出</a:t>
            </a:r>
            <a:endParaRPr lang="en-US" altLang="ja-JP" sz="6000" dirty="0">
              <a:latin typeface="UD デジタル 教科書体 NP" panose="02020400000000000000" pitchFamily="18" charset="-128"/>
              <a:ea typeface="UD デジタル 教科書体 NP" panose="02020400000000000000" pitchFamily="18" charset="-128"/>
            </a:endParaRPr>
          </a:p>
          <a:p>
            <a:pPr marL="0" indent="0">
              <a:buNone/>
            </a:pPr>
            <a:r>
              <a:rPr lang="ja-JP" altLang="en-US" sz="4800" dirty="0">
                <a:latin typeface="UD デジタル 教科書体 NP" panose="02020400000000000000" pitchFamily="18" charset="-128"/>
                <a:ea typeface="UD デジタル 教科書体 NP" panose="02020400000000000000" pitchFamily="18" charset="-128"/>
              </a:rPr>
              <a:t>（デジタルドーパミン）</a:t>
            </a:r>
            <a:endParaRPr kumimoji="1" lang="ja-JP" altLang="en-US" sz="4800" dirty="0">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B1A59D22-1CA3-EA5D-AA72-023A247D6DC8}"/>
              </a:ext>
            </a:extLst>
          </p:cNvPr>
          <p:cNvSpPr txBox="1"/>
          <p:nvPr/>
        </p:nvSpPr>
        <p:spPr>
          <a:xfrm>
            <a:off x="96253" y="5620403"/>
            <a:ext cx="12095747" cy="769441"/>
          </a:xfrm>
          <a:prstGeom prst="rect">
            <a:avLst/>
          </a:prstGeom>
          <a:noFill/>
        </p:spPr>
        <p:txBody>
          <a:bodyPr wrap="square" rtlCol="0">
            <a:spAutoFit/>
          </a:bodyPr>
          <a:lstStyle/>
          <a:p>
            <a:pPr algn="ctr"/>
            <a:r>
              <a:rPr lang="ja-JP" altLang="en-US" sz="4400" b="1" dirty="0">
                <a:solidFill>
                  <a:srgbClr val="FF0000"/>
                </a:solidFill>
                <a:latin typeface="UD デジタル 教科書体 NK" panose="02020400000000000000" pitchFamily="18" charset="-128"/>
                <a:ea typeface="UD デジタル 教科書体 NK" panose="02020400000000000000" pitchFamily="18" charset="-128"/>
              </a:rPr>
              <a:t>寝る前</a:t>
            </a:r>
            <a:r>
              <a:rPr kumimoji="1" lang="ja-JP" altLang="en-US" sz="4400" b="1" i="0" kern="1200" dirty="0">
                <a:solidFill>
                  <a:srgbClr val="FF0000"/>
                </a:solidFill>
                <a:effectLst/>
                <a:latin typeface="UD デジタル 教科書体 NK" panose="02020400000000000000" pitchFamily="18" charset="-128"/>
                <a:ea typeface="UD デジタル 教科書体 NK" panose="02020400000000000000" pitchFamily="18" charset="-128"/>
              </a:rPr>
              <a:t>１時間</a:t>
            </a:r>
            <a:r>
              <a:rPr lang="ja-JP" altLang="en-US" sz="4400" dirty="0">
                <a:latin typeface="UD デジタル 教科書体 NK" panose="02020400000000000000" pitchFamily="18" charset="-128"/>
                <a:ea typeface="UD デジタル 教科書体 NK" panose="02020400000000000000" pitchFamily="18" charset="-128"/>
              </a:rPr>
              <a:t>は</a:t>
            </a:r>
            <a:r>
              <a:rPr kumimoji="1" lang="ja-JP" altLang="en-US" sz="4400" i="0" u="sng" kern="1200" dirty="0">
                <a:effectLst/>
                <a:latin typeface="UD デジタル 教科書体 NK" panose="02020400000000000000" pitchFamily="18" charset="-128"/>
                <a:ea typeface="UD デジタル 教科書体 NK" panose="02020400000000000000" pitchFamily="18" charset="-128"/>
              </a:rPr>
              <a:t>ゲーム・スマホを使用しな</a:t>
            </a:r>
            <a:r>
              <a:rPr kumimoji="1" lang="ja-JP" altLang="en-US" sz="4400" i="0" kern="1200" dirty="0">
                <a:effectLst/>
                <a:latin typeface="UD デジタル 教科書体 NK" panose="02020400000000000000" pitchFamily="18" charset="-128"/>
                <a:ea typeface="UD デジタル 教科書体 NK" panose="02020400000000000000" pitchFamily="18" charset="-128"/>
              </a:rPr>
              <a:t>いで！</a:t>
            </a:r>
            <a:r>
              <a:rPr lang="ja-JP" altLang="en-US" sz="4400" dirty="0">
                <a:latin typeface="UD デジタル 教科書体 NK" panose="02020400000000000000" pitchFamily="18" charset="-128"/>
                <a:ea typeface="UD デジタル 教科書体 NK" panose="02020400000000000000" pitchFamily="18" charset="-128"/>
              </a:rPr>
              <a:t>！</a:t>
            </a:r>
            <a:endParaRPr kumimoji="1" lang="ja-JP" altLang="en-US" sz="4400" dirty="0">
              <a:latin typeface="UD デジタル 教科書体 NK" panose="02020400000000000000" pitchFamily="18" charset="-128"/>
              <a:ea typeface="UD デジタル 教科書体 NK" panose="02020400000000000000" pitchFamily="18" charset="-128"/>
            </a:endParaRPr>
          </a:p>
        </p:txBody>
      </p:sp>
    </p:spTree>
    <p:extLst>
      <p:ext uri="{BB962C8B-B14F-4D97-AF65-F5344CB8AC3E}">
        <p14:creationId xmlns:p14="http://schemas.microsoft.com/office/powerpoint/2010/main" val="362626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C1A661-F8BC-2A5D-3976-D69EA296E614}"/>
              </a:ext>
            </a:extLst>
          </p:cNvPr>
          <p:cNvSpPr>
            <a:spLocks noGrp="1"/>
          </p:cNvSpPr>
          <p:nvPr>
            <p:ph type="title"/>
          </p:nvPr>
        </p:nvSpPr>
        <p:spPr>
          <a:xfrm>
            <a:off x="1163787" y="278207"/>
            <a:ext cx="9864426" cy="1325563"/>
          </a:xfrm>
        </p:spPr>
        <p:txBody>
          <a:bodyPr>
            <a:normAutofit/>
          </a:bodyPr>
          <a:lstStyle/>
          <a:p>
            <a:r>
              <a:rPr kumimoji="1" lang="ja-JP" altLang="en-US" b="1" dirty="0">
                <a:latin typeface="UD デジタル 教科書体 NP" panose="02020400000000000000" pitchFamily="18" charset="-128"/>
                <a:ea typeface="UD デジタル 教科書体 NP" panose="02020400000000000000" pitchFamily="18" charset="-128"/>
              </a:rPr>
              <a:t>月曜日、学校へ行きたくない、何で？</a:t>
            </a:r>
          </a:p>
        </p:txBody>
      </p:sp>
      <p:sp>
        <p:nvSpPr>
          <p:cNvPr id="3" name="コンテンツ プレースホルダー 2">
            <a:extLst>
              <a:ext uri="{FF2B5EF4-FFF2-40B4-BE49-F238E27FC236}">
                <a16:creationId xmlns:a16="http://schemas.microsoft.com/office/drawing/2014/main" id="{DA96227F-DD1F-39A4-C68D-367586AD77D2}"/>
              </a:ext>
            </a:extLst>
          </p:cNvPr>
          <p:cNvSpPr>
            <a:spLocks noGrp="1"/>
          </p:cNvSpPr>
          <p:nvPr>
            <p:ph idx="1"/>
          </p:nvPr>
        </p:nvSpPr>
        <p:spPr>
          <a:xfrm>
            <a:off x="808087" y="1934376"/>
            <a:ext cx="11255432" cy="3772925"/>
          </a:xfrm>
        </p:spPr>
        <p:txBody>
          <a:bodyPr>
            <a:normAutofit/>
          </a:bodyPr>
          <a:lstStyle/>
          <a:p>
            <a:pPr marL="0" indent="0">
              <a:buNone/>
            </a:pPr>
            <a:r>
              <a:rPr kumimoji="1" lang="ja-JP" altLang="en-US" sz="4400" dirty="0">
                <a:latin typeface="UD デジタル 教科書体 NP" panose="02020400000000000000" pitchFamily="18" charset="-128"/>
                <a:ea typeface="UD デジタル 教科書体 NP" panose="02020400000000000000" pitchFamily="18" charset="-128"/>
              </a:rPr>
              <a:t>それは、もしかすると</a:t>
            </a:r>
            <a:endParaRPr kumimoji="1" lang="en-US" altLang="ja-JP" sz="4400" dirty="0">
              <a:latin typeface="UD デジタル 教科書体 NP" panose="02020400000000000000" pitchFamily="18" charset="-128"/>
              <a:ea typeface="UD デジタル 教科書体 NP" panose="02020400000000000000" pitchFamily="18" charset="-128"/>
            </a:endParaRPr>
          </a:p>
          <a:p>
            <a:pPr marL="0" indent="0">
              <a:buNone/>
            </a:pPr>
            <a:endParaRPr kumimoji="1" lang="en-US" altLang="ja-JP" sz="900" dirty="0">
              <a:latin typeface="UD デジタル 教科書体 NP" panose="02020400000000000000" pitchFamily="18" charset="-128"/>
              <a:ea typeface="UD デジタル 教科書体 NP" panose="02020400000000000000" pitchFamily="18" charset="-128"/>
            </a:endParaRPr>
          </a:p>
          <a:p>
            <a:pPr marL="0" indent="0">
              <a:spcBef>
                <a:spcPts val="0"/>
              </a:spcBef>
              <a:buNone/>
            </a:pPr>
            <a:endParaRPr kumimoji="1" lang="en-US" altLang="ja-JP" sz="3600" dirty="0">
              <a:latin typeface="UD デジタル 教科書体 NP" panose="02020400000000000000" pitchFamily="18" charset="-128"/>
              <a:ea typeface="UD デジタル 教科書体 NP" panose="02020400000000000000" pitchFamily="18" charset="-128"/>
            </a:endParaRPr>
          </a:p>
          <a:p>
            <a:pPr marL="0" indent="0">
              <a:buNone/>
            </a:pPr>
            <a:endParaRPr kumimoji="1" lang="en-US" altLang="ja-JP" sz="100" dirty="0">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5200" dirty="0">
                <a:highlight>
                  <a:srgbClr val="FCFFD1"/>
                </a:highlight>
                <a:latin typeface="UD デジタル 教科書体 NP" panose="02020400000000000000" pitchFamily="18" charset="-128"/>
                <a:ea typeface="UD デジタル 教科書体 NP" panose="02020400000000000000" pitchFamily="18" charset="-128"/>
              </a:rPr>
              <a:t>ソーシャルジェットラグ</a:t>
            </a:r>
            <a:endParaRPr kumimoji="1" lang="en-US" altLang="ja-JP" sz="5200" dirty="0">
              <a:highlight>
                <a:srgbClr val="FCFFD1"/>
              </a:highlight>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5200" dirty="0">
                <a:highlight>
                  <a:srgbClr val="FCFFD1"/>
                </a:highlight>
                <a:latin typeface="UD デジタル 教科書体 NP" panose="02020400000000000000" pitchFamily="18" charset="-128"/>
                <a:ea typeface="UD デジタル 教科書体 NP" panose="02020400000000000000" pitchFamily="18" charset="-128"/>
              </a:rPr>
              <a:t>（</a:t>
            </a:r>
            <a:r>
              <a:rPr kumimoji="1" lang="ja-JP" altLang="en-US" sz="5200" b="1" dirty="0">
                <a:highlight>
                  <a:srgbClr val="FCFFD1"/>
                </a:highlight>
                <a:latin typeface="UD デジタル 教科書体 NP" panose="02020400000000000000" pitchFamily="18" charset="-128"/>
                <a:ea typeface="UD デジタル 教科書体 NP" panose="02020400000000000000" pitchFamily="18" charset="-128"/>
              </a:rPr>
              <a:t>社会的時差ボケ</a:t>
            </a:r>
            <a:r>
              <a:rPr kumimoji="1" lang="ja-JP" altLang="en-US" sz="5200" dirty="0">
                <a:highlight>
                  <a:srgbClr val="FCFFD1"/>
                </a:highlight>
                <a:latin typeface="UD デジタル 教科書体 NP" panose="02020400000000000000" pitchFamily="18" charset="-128"/>
                <a:ea typeface="UD デジタル 教科書体 NP" panose="02020400000000000000" pitchFamily="18" charset="-128"/>
              </a:rPr>
              <a:t>）</a:t>
            </a:r>
            <a:r>
              <a:rPr kumimoji="1" lang="ja-JP" altLang="en-US" sz="4300" dirty="0">
                <a:latin typeface="UD デジタル 教科書体 NP" panose="02020400000000000000" pitchFamily="18" charset="-128"/>
                <a:ea typeface="UD デジタル 教科書体 NP" panose="02020400000000000000" pitchFamily="18" charset="-128"/>
              </a:rPr>
              <a:t>かも</a:t>
            </a:r>
            <a:endParaRPr kumimoji="1" lang="ja-JP" altLang="en-US" sz="5200" dirty="0">
              <a:latin typeface="UD デジタル 教科書体 NP" panose="02020400000000000000" pitchFamily="18" charset="-128"/>
              <a:ea typeface="UD デジタル 教科書体 NP" panose="02020400000000000000" pitchFamily="18" charset="-128"/>
            </a:endParaRPr>
          </a:p>
        </p:txBody>
      </p:sp>
      <p:pic>
        <p:nvPicPr>
          <p:cNvPr id="5" name="図 4">
            <a:extLst>
              <a:ext uri="{FF2B5EF4-FFF2-40B4-BE49-F238E27FC236}">
                <a16:creationId xmlns:a16="http://schemas.microsoft.com/office/drawing/2014/main" id="{1F649703-D2EA-A87F-3314-F0FF6292C47F}"/>
              </a:ext>
            </a:extLst>
          </p:cNvPr>
          <p:cNvPicPr>
            <a:picLocks noChangeAspect="1"/>
          </p:cNvPicPr>
          <p:nvPr/>
        </p:nvPicPr>
        <p:blipFill>
          <a:blip r:embed="rId3"/>
          <a:stretch>
            <a:fillRect/>
          </a:stretch>
        </p:blipFill>
        <p:spPr>
          <a:xfrm>
            <a:off x="9383112" y="1448254"/>
            <a:ext cx="2129589" cy="5131539"/>
          </a:xfrm>
          <a:prstGeom prst="rect">
            <a:avLst/>
          </a:prstGeom>
        </p:spPr>
      </p:pic>
    </p:spTree>
    <p:extLst>
      <p:ext uri="{BB962C8B-B14F-4D97-AF65-F5344CB8AC3E}">
        <p14:creationId xmlns:p14="http://schemas.microsoft.com/office/powerpoint/2010/main" val="386681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642C6-85D3-6969-0894-F199ABE62755}"/>
              </a:ext>
            </a:extLst>
          </p:cNvPr>
          <p:cNvSpPr>
            <a:spLocks noGrp="1"/>
          </p:cNvSpPr>
          <p:nvPr>
            <p:ph type="title"/>
          </p:nvPr>
        </p:nvSpPr>
        <p:spPr>
          <a:xfrm>
            <a:off x="712815" y="223998"/>
            <a:ext cx="10766367" cy="1325563"/>
          </a:xfrm>
        </p:spPr>
        <p:txBody>
          <a:bodyPr>
            <a:normAutofit/>
          </a:bodyPr>
          <a:lstStyle/>
          <a:p>
            <a:r>
              <a:rPr kumimoji="1" lang="ja-JP" altLang="en-US" sz="4800" b="1" dirty="0">
                <a:latin typeface="UD デジタル 教科書体 NP" panose="02020400000000000000" pitchFamily="18" charset="-128"/>
                <a:ea typeface="UD デジタル 教科書体 NP" panose="02020400000000000000" pitchFamily="18" charset="-128"/>
              </a:rPr>
              <a:t>なんとなく、やる気が出ない、何で？</a:t>
            </a:r>
          </a:p>
        </p:txBody>
      </p:sp>
      <p:sp>
        <p:nvSpPr>
          <p:cNvPr id="3" name="コンテンツ プレースホルダー 2">
            <a:extLst>
              <a:ext uri="{FF2B5EF4-FFF2-40B4-BE49-F238E27FC236}">
                <a16:creationId xmlns:a16="http://schemas.microsoft.com/office/drawing/2014/main" id="{65C70F4A-D6EA-1F9F-DED1-FEF48250C9FD}"/>
              </a:ext>
            </a:extLst>
          </p:cNvPr>
          <p:cNvSpPr>
            <a:spLocks noGrp="1"/>
          </p:cNvSpPr>
          <p:nvPr>
            <p:ph idx="1"/>
          </p:nvPr>
        </p:nvSpPr>
        <p:spPr>
          <a:xfrm>
            <a:off x="1066800" y="2620759"/>
            <a:ext cx="10412382" cy="3520961"/>
          </a:xfrm>
        </p:spPr>
        <p:txBody>
          <a:bodyPr>
            <a:normAutofit/>
          </a:bodyPr>
          <a:lstStyle/>
          <a:p>
            <a:pPr marL="0" indent="0">
              <a:buNone/>
            </a:pPr>
            <a:r>
              <a:rPr lang="ja-JP" altLang="en-US" sz="3600" i="0" dirty="0">
                <a:solidFill>
                  <a:srgbClr val="000F00"/>
                </a:solidFill>
                <a:effectLst/>
                <a:latin typeface="UD デジタル 教科書体 NP" panose="02020400000000000000" pitchFamily="18" charset="-128"/>
                <a:ea typeface="UD デジタル 教科書体 NP" panose="02020400000000000000" pitchFamily="18" charset="-128"/>
              </a:rPr>
              <a:t>睡眠不足、休養不足、運動不足</a:t>
            </a:r>
          </a:p>
          <a:p>
            <a:pPr marL="0" indent="0">
              <a:buNone/>
            </a:pPr>
            <a:r>
              <a:rPr lang="ja-JP" altLang="en-US" sz="3600" i="0" dirty="0">
                <a:solidFill>
                  <a:srgbClr val="000F00"/>
                </a:solidFill>
                <a:effectLst/>
                <a:latin typeface="UD デジタル 教科書体 NP" panose="02020400000000000000" pitchFamily="18" charset="-128"/>
                <a:ea typeface="UD デジタル 教科書体 NP" panose="02020400000000000000" pitchFamily="18" charset="-128"/>
              </a:rPr>
              <a:t>食事バランスの偏り、おやつの摂取量が多い</a:t>
            </a:r>
            <a:endParaRPr lang="en-US" altLang="ja-JP" sz="3600" i="0" dirty="0">
              <a:solidFill>
                <a:srgbClr val="000F00"/>
              </a:solidFill>
              <a:effectLst/>
              <a:latin typeface="UD デジタル 教科書体 NP" panose="02020400000000000000" pitchFamily="18" charset="-128"/>
              <a:ea typeface="UD デジタル 教科書体 NP" panose="02020400000000000000" pitchFamily="18" charset="-128"/>
            </a:endParaRPr>
          </a:p>
          <a:p>
            <a:pPr marL="0" indent="0">
              <a:buNone/>
            </a:pPr>
            <a:r>
              <a:rPr lang="ja-JP" altLang="en-US" sz="3600" i="0" dirty="0">
                <a:solidFill>
                  <a:srgbClr val="000F00"/>
                </a:solidFill>
                <a:effectLst/>
                <a:latin typeface="UD デジタル 教科書体 NP" panose="02020400000000000000" pitchFamily="18" charset="-128"/>
                <a:ea typeface="UD デジタル 教科書体 NP" panose="02020400000000000000" pitchFamily="18" charset="-128"/>
              </a:rPr>
              <a:t>ゲームのし過ぎ、２時間以上のスマホ、夜ふかし</a:t>
            </a:r>
          </a:p>
          <a:p>
            <a:pPr marL="0" indent="0">
              <a:buNone/>
            </a:pPr>
            <a:endParaRPr lang="en-US" altLang="ja-JP" sz="3600" i="0" dirty="0">
              <a:solidFill>
                <a:srgbClr val="000F00"/>
              </a:solidFill>
              <a:effectLst/>
              <a:latin typeface="UD デジタル 教科書体 NP" panose="02020400000000000000" pitchFamily="18" charset="-128"/>
              <a:ea typeface="UD デジタル 教科書体 NP" panose="02020400000000000000" pitchFamily="18" charset="-128"/>
            </a:endParaRPr>
          </a:p>
          <a:p>
            <a:pPr marL="0" indent="0">
              <a:buNone/>
            </a:pPr>
            <a:r>
              <a:rPr lang="ja-JP" altLang="en-US" sz="3600" i="0" dirty="0">
                <a:solidFill>
                  <a:srgbClr val="000F00"/>
                </a:solidFill>
                <a:effectLst/>
                <a:latin typeface="UD デジタル 教科書体 NP" panose="02020400000000000000" pitchFamily="18" charset="-128"/>
                <a:ea typeface="UD デジタル 教科書体 NP" panose="02020400000000000000" pitchFamily="18" charset="-128"/>
              </a:rPr>
              <a:t>　　　　　　　　がやる気に関係している</a:t>
            </a:r>
            <a:r>
              <a:rPr lang="en-US" altLang="ja-JP" sz="3600" i="0" dirty="0">
                <a:solidFill>
                  <a:srgbClr val="000F00"/>
                </a:solidFill>
                <a:effectLst/>
                <a:latin typeface="UD デジタル 教科書体 NP" panose="02020400000000000000" pitchFamily="18" charset="-128"/>
                <a:ea typeface="UD デジタル 教科書体 NP" panose="02020400000000000000" pitchFamily="18" charset="-128"/>
              </a:rPr>
              <a:t>!?</a:t>
            </a:r>
            <a:endParaRPr kumimoji="1" lang="ja-JP" altLang="en-US" sz="3600" dirty="0">
              <a:latin typeface="UD デジタル 教科書体 NP" panose="02020400000000000000" pitchFamily="18" charset="-128"/>
              <a:ea typeface="UD デジタル 教科書体 NP" panose="02020400000000000000" pitchFamily="18" charset="-128"/>
            </a:endParaRPr>
          </a:p>
        </p:txBody>
      </p:sp>
      <p:sp>
        <p:nvSpPr>
          <p:cNvPr id="5" name="テキスト ボックス 4">
            <a:extLst>
              <a:ext uri="{FF2B5EF4-FFF2-40B4-BE49-F238E27FC236}">
                <a16:creationId xmlns:a16="http://schemas.microsoft.com/office/drawing/2014/main" id="{D5096734-E357-0B1B-31E8-7E4740B01D7D}"/>
              </a:ext>
            </a:extLst>
          </p:cNvPr>
          <p:cNvSpPr txBox="1"/>
          <p:nvPr/>
        </p:nvSpPr>
        <p:spPr>
          <a:xfrm>
            <a:off x="838199" y="1588362"/>
            <a:ext cx="10184477" cy="769441"/>
          </a:xfrm>
          <a:prstGeom prst="rect">
            <a:avLst/>
          </a:prstGeom>
          <a:noFill/>
        </p:spPr>
        <p:txBody>
          <a:bodyPr wrap="square">
            <a:spAutoFit/>
          </a:bodyPr>
          <a:lstStyle/>
          <a:p>
            <a:pPr marL="0" indent="0">
              <a:buNone/>
            </a:pPr>
            <a:r>
              <a:rPr lang="ja-JP" altLang="en-US" sz="2800" b="1" i="0" dirty="0">
                <a:solidFill>
                  <a:srgbClr val="000F00"/>
                </a:solidFill>
                <a:effectLst/>
                <a:latin typeface="UD デジタル 教科書体 NP" panose="02020400000000000000" pitchFamily="18" charset="-128"/>
                <a:ea typeface="UD デジタル 教科書体 NP" panose="02020400000000000000" pitchFamily="18" charset="-128"/>
              </a:rPr>
              <a:t>それはもしかすると　</a:t>
            </a:r>
            <a:r>
              <a:rPr lang="ja-JP" altLang="en-US" sz="4400" b="1" i="0" dirty="0">
                <a:solidFill>
                  <a:srgbClr val="000F00"/>
                </a:solidFill>
                <a:effectLst/>
                <a:latin typeface="UD デジタル 教科書体 NP" panose="02020400000000000000" pitchFamily="18" charset="-128"/>
                <a:ea typeface="UD デジタル 教科書体 NP" panose="02020400000000000000" pitchFamily="18" charset="-128"/>
              </a:rPr>
              <a:t>生活リズムの乱れ</a:t>
            </a:r>
            <a:r>
              <a:rPr lang="ja-JP" altLang="en-US" sz="4000" b="1" i="0" dirty="0">
                <a:solidFill>
                  <a:srgbClr val="000F00"/>
                </a:solidFill>
                <a:effectLst/>
                <a:latin typeface="UD デジタル 教科書体 NP" panose="02020400000000000000" pitchFamily="18" charset="-128"/>
                <a:ea typeface="UD デジタル 教科書体 NP" panose="02020400000000000000" pitchFamily="18" charset="-128"/>
              </a:rPr>
              <a:t>かも</a:t>
            </a:r>
            <a:endParaRPr lang="en-US" altLang="ja-JP" sz="3200" b="1" i="0" dirty="0">
              <a:solidFill>
                <a:srgbClr val="000F00"/>
              </a:solidFill>
              <a:effectLst/>
              <a:latin typeface="UD デジタル 教科書体 NP" panose="02020400000000000000" pitchFamily="18" charset="-128"/>
              <a:ea typeface="UD デジタル 教科書体 NP" panose="02020400000000000000" pitchFamily="18" charset="-128"/>
            </a:endParaRPr>
          </a:p>
        </p:txBody>
      </p:sp>
      <p:pic>
        <p:nvPicPr>
          <p:cNvPr id="1026" name="Picture 2" descr="寝ぼける人のイラスト（男性） | かわいいフリー素材集 いらすとや">
            <a:extLst>
              <a:ext uri="{FF2B5EF4-FFF2-40B4-BE49-F238E27FC236}">
                <a16:creationId xmlns:a16="http://schemas.microsoft.com/office/drawing/2014/main" id="{53379C2E-DBE1-40AB-DED9-7410365EF6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26100" y="1447800"/>
            <a:ext cx="1931562" cy="1931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子供の猫背を治す方法～猫背が及ぼす悪影響編～ | 未来はりきゅう整骨院">
            <a:extLst>
              <a:ext uri="{FF2B5EF4-FFF2-40B4-BE49-F238E27FC236}">
                <a16:creationId xmlns:a16="http://schemas.microsoft.com/office/drawing/2014/main" id="{25EF5A6A-2AF3-790A-B96A-2F34B7E1A1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198" y="4500198"/>
            <a:ext cx="3926154" cy="189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30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1456</TotalTime>
  <Words>1324</Words>
  <Application>Microsoft Office PowerPoint</Application>
  <PresentationFormat>ワイド画面</PresentationFormat>
  <Paragraphs>119</Paragraphs>
  <Slides>11</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ＭＳ ゴシック</vt:lpstr>
      <vt:lpstr>UD デジタル 教科書体 NK</vt:lpstr>
      <vt:lpstr>UD デジタル 教科書体 NP</vt:lpstr>
      <vt:lpstr>UD デジタル 教科書体 N-R</vt:lpstr>
      <vt:lpstr>游ゴシック</vt:lpstr>
      <vt:lpstr>游ゴシック Light</vt:lpstr>
      <vt:lpstr>Arial</vt:lpstr>
      <vt:lpstr>Office テーマ</vt:lpstr>
      <vt:lpstr>短命県返上！ 睡眠の話</vt:lpstr>
      <vt:lpstr>PowerPoint プレゼンテーション</vt:lpstr>
      <vt:lpstr>仮　説 “時間”だけじゃない睡眠のあり方</vt:lpstr>
      <vt:lpstr>健康に関わる良い睡眠の３条件</vt:lpstr>
      <vt:lpstr> 青森県民の睡眠の“質”は？</vt:lpstr>
      <vt:lpstr>PowerPoint プレゼンテーション</vt:lpstr>
      <vt:lpstr>就寝前のスマホ（ゲーム・動画）が 眠りに及ぼす悪影響</vt:lpstr>
      <vt:lpstr>月曜日、学校へ行きたくない、何で？</vt:lpstr>
      <vt:lpstr>なんとなく、やる気が出ない、何で？</vt:lpstr>
      <vt:lpstr>「やる気」は「出す」んじゃない 「湧いてくる」もの！ </vt:lpstr>
      <vt:lpstr>今、中学生の私たちができること 睡眠時間を確保し、質を高める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Owner</dc:creator>
  <cp:lastModifiedBy>山口　星</cp:lastModifiedBy>
  <cp:revision>26</cp:revision>
  <cp:lastPrinted>2026-03-26T02:41:26Z</cp:lastPrinted>
  <dcterms:created xsi:type="dcterms:W3CDTF">2025-09-26T14:28:02Z</dcterms:created>
  <dcterms:modified xsi:type="dcterms:W3CDTF">2026-03-26T02:42:10Z</dcterms:modified>
</cp:coreProperties>
</file>