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handoutMasterIdLst>
    <p:handoutMasterId r:id="rId10"/>
  </p:handoutMasterIdLst>
  <p:sldIdLst>
    <p:sldId id="275" r:id="rId2"/>
    <p:sldId id="258" r:id="rId3"/>
    <p:sldId id="278" r:id="rId4"/>
    <p:sldId id="280" r:id="rId5"/>
    <p:sldId id="304" r:id="rId6"/>
    <p:sldId id="264" r:id="rId7"/>
    <p:sldId id="307" r:id="rId8"/>
  </p:sldIdLst>
  <p:sldSz cx="9144000" cy="5143500" type="screen16x9"/>
  <p:notesSz cx="6807200"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31" userDrawn="1">
          <p15:clr>
            <a:srgbClr val="A4A3A4"/>
          </p15:clr>
        </p15:guide>
        <p15:guide id="2" pos="2145"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F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72"/>
    <p:restoredTop sz="79777"/>
  </p:normalViewPr>
  <p:slideViewPr>
    <p:cSldViewPr>
      <p:cViewPr varScale="1">
        <p:scale>
          <a:sx n="116" d="100"/>
          <a:sy n="116" d="100"/>
        </p:scale>
        <p:origin x="1530"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p:scale>
          <a:sx n="90" d="100"/>
          <a:sy n="90" d="100"/>
        </p:scale>
        <p:origin x="3792" y="-360"/>
      </p:cViewPr>
      <p:guideLst>
        <p:guide orient="horz" pos="3131"/>
        <p:guide pos="2145"/>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B%5bLinkBreaker%5d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5bLinkBreaker%5d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horzOverflow="overflow" vert="horz" wrap="square" anchor="t" anchorCtr="1"/>
          <a:lstStyle/>
          <a:p>
            <a:pPr algn="ctr" rtl="0">
              <a:defRPr kumimoji="0" lang="ja-JP" altLang="en-US" sz="1400" b="0" i="0" u="none" strike="noStrike" kern="1200" spc="0" baseline="0">
                <a:solidFill>
                  <a:schemeClr val="tx1">
                    <a:lumMod val="65000"/>
                    <a:lumOff val="35000"/>
                  </a:schemeClr>
                </a:solidFill>
                <a:latin typeface="+mn-lt"/>
                <a:ea typeface="+mn-ea"/>
                <a:cs typeface="+mn-cs"/>
              </a:defRPr>
            </a:pPr>
            <a:r>
              <a:rPr kumimoji="0" lang="ja-JP" altLang="en-US" sz="1400" b="0" i="0" u="none" strike="noStrike" kern="1200" spc="0" baseline="0">
                <a:solidFill>
                  <a:schemeClr val="tx1"/>
                </a:solidFill>
                <a:latin typeface="UD デジタル 教科書体 N"/>
                <a:ea typeface="UD デジタル 教科書体 N"/>
                <a:cs typeface="+mn-cs"/>
              </a:rPr>
              <a:t>青森県 中３年生（女子）</a:t>
            </a:r>
          </a:p>
        </c:rich>
      </c:tx>
      <c:overlay val="0"/>
      <c:spPr>
        <a:noFill/>
        <a:ln>
          <a:noFill/>
        </a:ln>
        <a:effectLst/>
      </c:spPr>
      <c:txPr>
        <a:bodyPr rot="0" spcFirstLastPara="1" vertOverflow="ellipsis" horzOverflow="overflow" vert="horz" wrap="square" anchor="t" anchorCtr="1"/>
        <a:lstStyle/>
        <a:p>
          <a:pPr algn="ctr" rtl="0">
            <a:defRPr kumimoji="0" lang="ja-JP" altLang="en-US" sz="1400" b="0" i="0" u="none" strike="noStrike" kern="1200" spc="0" baseline="0">
              <a:solidFill>
                <a:schemeClr val="tx1">
                  <a:lumMod val="65000"/>
                  <a:lumOff val="35000"/>
                </a:schemeClr>
              </a:solidFill>
              <a:latin typeface="+mn-lt"/>
              <a:ea typeface="+mn-ea"/>
              <a:cs typeface="+mn-cs"/>
            </a:defRPr>
          </a:pPr>
          <a:endParaRPr lang="ja-JP" altLang="en-US"/>
        </a:p>
      </c:txPr>
    </c:title>
    <c:autoTitleDeleted val="0"/>
    <c:plotArea>
      <c:layout>
        <c:manualLayout>
          <c:layoutTarget val="inner"/>
          <c:xMode val="edge"/>
          <c:yMode val="edge"/>
          <c:x val="0.26132404181184671"/>
          <c:y val="0.24542124542124541"/>
          <c:w val="0.45993031358885017"/>
          <c:h val="0.48351648351648352"/>
        </c:manualLayout>
      </c:layout>
      <c:pieChart>
        <c:varyColors val="1"/>
        <c:ser>
          <c:idx val="0"/>
          <c:order val="0"/>
          <c:tx>
            <c:strRef>
              <c:f>Sheet1!$B$1</c:f>
              <c:strCache>
                <c:ptCount val="1"/>
                <c:pt idx="0">
                  <c:v>中3年生（女子）</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CFE-48CE-97EE-436AB327D9A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CFE-48CE-97EE-436AB327D9A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CFE-48CE-97EE-436AB327D9AC}"/>
              </c:ext>
            </c:extLst>
          </c:dPt>
          <c:dLbls>
            <c:dLbl>
              <c:idx val="0"/>
              <c:spPr>
                <a:noFill/>
                <a:ln>
                  <a:noFill/>
                </a:ln>
                <a:effectLst/>
              </c:spPr>
              <c:txPr>
                <a:bodyPr rot="0" spcFirstLastPara="1" vertOverflow="ellipsis" horzOverflow="overflow" vert="horz" wrap="square" lIns="36576" tIns="18288" rIns="36576" bIns="18288" anchor="ctr" anchorCtr="1">
                  <a:spAutoFit/>
                </a:bodyPr>
                <a:lstStyle/>
                <a:p>
                  <a:pPr algn="ctr" rtl="0">
                    <a:defRPr kumimoji="0" lang="ja-JP" altLang="en-US" sz="900" b="0" i="0" u="none" strike="noStrike" kern="1200" baseline="0">
                      <a:solidFill>
                        <a:schemeClr val="tx1">
                          <a:lumMod val="75000"/>
                          <a:lumOff val="25000"/>
                        </a:schemeClr>
                      </a:solidFill>
                      <a:latin typeface="UD デジタル 教科書体 N"/>
                      <a:ea typeface="+mn-ea"/>
                      <a:cs typeface="+mn-cs"/>
                    </a:defRPr>
                  </a:pPr>
                  <a:endParaRPr lang="ja-JP" altLang="en-US"/>
                </a:p>
              </c:txPr>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1-7CFE-48CE-97EE-436AB327D9AC}"/>
                </c:ext>
              </c:extLst>
            </c:dLbl>
            <c:dLbl>
              <c:idx val="1"/>
              <c:spPr>
                <a:noFill/>
                <a:ln>
                  <a:noFill/>
                </a:ln>
                <a:effectLst/>
              </c:spPr>
              <c:txPr>
                <a:bodyPr rot="0" spcFirstLastPara="1" vertOverflow="ellipsis" horzOverflow="overflow" vert="horz" wrap="square" lIns="36576" tIns="18288" rIns="36576" bIns="18288" anchor="ctr" anchorCtr="1">
                  <a:spAutoFit/>
                </a:bodyPr>
                <a:lstStyle/>
                <a:p>
                  <a:pPr algn="ctr" rtl="0">
                    <a:defRPr kumimoji="0" lang="ja-JP" altLang="en-US" sz="900" b="0" i="0" u="none" strike="noStrike" kern="1200" baseline="0">
                      <a:solidFill>
                        <a:schemeClr val="tx1">
                          <a:lumMod val="75000"/>
                          <a:lumOff val="25000"/>
                        </a:schemeClr>
                      </a:solidFill>
                      <a:latin typeface="UD デジタル 教科書体 N"/>
                      <a:ea typeface="+mn-ea"/>
                      <a:cs typeface="+mn-cs"/>
                    </a:defRPr>
                  </a:pPr>
                  <a:endParaRPr lang="ja-JP" altLang="en-US"/>
                </a:p>
              </c:txPr>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3-7CFE-48CE-97EE-436AB327D9AC}"/>
                </c:ext>
              </c:extLst>
            </c:dLbl>
            <c:dLbl>
              <c:idx val="2"/>
              <c:spPr>
                <a:noFill/>
                <a:ln>
                  <a:noFill/>
                </a:ln>
                <a:effectLst/>
              </c:spPr>
              <c:txPr>
                <a:bodyPr rot="0" spcFirstLastPara="1" vertOverflow="ellipsis" horzOverflow="overflow" vert="horz" wrap="square" lIns="36576" tIns="18288" rIns="36576" bIns="18288" anchor="ctr" anchorCtr="1">
                  <a:spAutoFit/>
                </a:bodyPr>
                <a:lstStyle/>
                <a:p>
                  <a:pPr algn="ctr" rtl="0">
                    <a:defRPr kumimoji="0" lang="ja-JP" altLang="en-US" sz="900" b="0" i="0" u="none" strike="noStrike" kern="1200" baseline="0">
                      <a:solidFill>
                        <a:schemeClr val="tx1">
                          <a:lumMod val="75000"/>
                          <a:lumOff val="25000"/>
                        </a:schemeClr>
                      </a:solidFill>
                      <a:latin typeface="UD デジタル 教科書体 N"/>
                      <a:ea typeface="+mn-ea"/>
                      <a:cs typeface="+mn-cs"/>
                    </a:defRPr>
                  </a:pPr>
                  <a:endParaRPr lang="ja-JP" altLang="en-US"/>
                </a:p>
              </c:txPr>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5-7CFE-48CE-97EE-436AB327D9AC}"/>
                </c:ext>
              </c:extLst>
            </c:dLbl>
            <c:spPr>
              <a:noFill/>
              <a:ln>
                <a:noFill/>
              </a:ln>
              <a:effectLst/>
            </c:spPr>
            <c:txPr>
              <a:bodyPr rot="0" spcFirstLastPara="1" vertOverflow="ellipsis" horzOverflow="overflow" vert="horz" wrap="square" lIns="36576" tIns="18288" rIns="36576" bIns="18288" anchor="ctr" anchorCtr="1">
                <a:spAutoFit/>
              </a:bodyPr>
              <a:lstStyle/>
              <a:p>
                <a:pPr algn="ctr" rtl="0">
                  <a:defRPr kumimoji="0" lang="ja-JP" altLang="en-US" sz="900" b="0" i="0" u="none" strike="noStrike" kern="1200" baseline="0">
                    <a:solidFill>
                      <a:schemeClr val="tx1">
                        <a:lumMod val="75000"/>
                        <a:lumOff val="25000"/>
                      </a:schemeClr>
                    </a:solidFill>
                    <a:latin typeface="UD デジタル 教科書体 N"/>
                    <a:ea typeface="+mn-ea"/>
                    <a:cs typeface="+mn-cs"/>
                  </a:defRPr>
                </a:pPr>
                <a:endParaRPr lang="ja-JP" alt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6時間未満</c:v>
                </c:pt>
                <c:pt idx="1">
                  <c:v>6時間以上8時間未満</c:v>
                </c:pt>
                <c:pt idx="2">
                  <c:v>8時間以上</c:v>
                </c:pt>
              </c:strCache>
            </c:strRef>
          </c:cat>
          <c:val>
            <c:numRef>
              <c:f>[Book1]Sheet1!$B$2:$B$4</c:f>
              <c:numCache>
                <c:formatCode>General</c:formatCode>
                <c:ptCount val="3"/>
                <c:pt idx="0">
                  <c:v>768</c:v>
                </c:pt>
                <c:pt idx="1">
                  <c:v>2740</c:v>
                </c:pt>
                <c:pt idx="2">
                  <c:v>496</c:v>
                </c:pt>
              </c:numCache>
            </c:numRef>
          </c:val>
          <c:extLst>
            <c:ext xmlns:c16="http://schemas.microsoft.com/office/drawing/2014/chart" uri="{C3380CC4-5D6E-409C-BE32-E72D297353CC}">
              <c16:uniqueId val="{00000006-7CFE-48CE-97EE-436AB327D9AC}"/>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23125000000000001"/>
          <c:y val="0.79937304075235105"/>
          <c:w val="0.609375"/>
          <c:h val="0.16927899686520376"/>
        </c:manualLayout>
      </c:layout>
      <c:overlay val="0"/>
      <c:spPr>
        <a:noFill/>
        <a:ln>
          <a:noFill/>
        </a:ln>
        <a:effectLst/>
      </c:spPr>
      <c:txPr>
        <a:bodyPr rot="0" spcFirstLastPara="1" vertOverflow="ellipsis" horzOverflow="overflow" vert="horz" wrap="square" anchor="ctr" anchorCtr="1"/>
        <a:lstStyle/>
        <a:p>
          <a:pPr algn="ctr" rtl="0">
            <a:defRPr kumimoji="0" lang="ja-JP" altLang="en-US" sz="1100" b="0" i="0" u="none" strike="noStrike" kern="1200" baseline="0">
              <a:solidFill>
                <a:schemeClr val="tx1"/>
              </a:solidFill>
              <a:latin typeface="UD デジタル 教科書体 N"/>
              <a:ea typeface="UD デジタル 教科書体 N"/>
              <a:cs typeface="+mn-cs"/>
            </a:defRPr>
          </a:pPr>
          <a:endParaRPr lang="ja-JP" alt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vertOverflow="overflow" horzOverflow="overflow" anchor="ctr" anchorCtr="1"/>
    <a:lstStyle/>
    <a:p>
      <a:pPr algn="ctr" rtl="0">
        <a:defRPr lang="ja-JP" altLang="en-US" sz="1000"/>
      </a:pPr>
      <a:endParaRPr lang="ja-JP" altLang="en-US"/>
    </a:p>
  </c:txPr>
  <c:externalData r:id="rId3">
    <c:autoUpdate val="0"/>
  </c:externalData>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horzOverflow="overflow" vert="horz" wrap="square" anchor="t" anchorCtr="1"/>
          <a:lstStyle/>
          <a:p>
            <a:pPr algn="ctr" rtl="0">
              <a:defRPr kumimoji="0" lang="ja-JP" altLang="en-US" sz="1400" b="0" i="0" u="none" strike="noStrike" kern="1200" spc="0" baseline="0">
                <a:solidFill>
                  <a:schemeClr val="tx1">
                    <a:lumMod val="65000"/>
                    <a:lumOff val="35000"/>
                  </a:schemeClr>
                </a:solidFill>
                <a:latin typeface="+mn-lt"/>
                <a:ea typeface="+mn-ea"/>
                <a:cs typeface="+mn-cs"/>
              </a:defRPr>
            </a:pPr>
            <a:r>
              <a:rPr kumimoji="0" lang="ja-JP" altLang="en-US" sz="1400" b="0" i="0" u="none" strike="noStrike" kern="1200" spc="0" baseline="0">
                <a:solidFill>
                  <a:schemeClr val="tx1"/>
                </a:solidFill>
                <a:latin typeface="UD デジタル 教科書体 N"/>
                <a:ea typeface="UD デジタル 教科書体 N"/>
                <a:cs typeface="+mn-cs"/>
              </a:rPr>
              <a:t>青森県 中３年生（男子）</a:t>
            </a:r>
            <a:endParaRPr kumimoji="0" lang="ja-JP" altLang="en-US" sz="1400" b="0" i="0" u="none" strike="noStrike" kern="1200" spc="0" baseline="0">
              <a:solidFill>
                <a:schemeClr val="tx1">
                  <a:lumMod val="65000"/>
                  <a:lumOff val="35000"/>
                </a:schemeClr>
              </a:solidFill>
              <a:latin typeface="UD デジタル 教科書体 N"/>
              <a:ea typeface="UD デジタル 教科書体 N"/>
              <a:cs typeface="+mn-cs"/>
            </a:endParaRPr>
          </a:p>
        </c:rich>
      </c:tx>
      <c:overlay val="0"/>
      <c:spPr>
        <a:noFill/>
        <a:ln>
          <a:noFill/>
        </a:ln>
        <a:effectLst/>
      </c:spPr>
      <c:txPr>
        <a:bodyPr rot="0" spcFirstLastPara="1" vertOverflow="ellipsis" horzOverflow="overflow" vert="horz" wrap="square" anchor="t" anchorCtr="1"/>
        <a:lstStyle/>
        <a:p>
          <a:pPr algn="ctr" rtl="0">
            <a:defRPr kumimoji="0" lang="ja-JP" altLang="en-US" sz="1400" b="0" i="0" u="none" strike="noStrike" kern="1200" spc="0" baseline="0">
              <a:solidFill>
                <a:schemeClr val="tx1">
                  <a:lumMod val="65000"/>
                  <a:lumOff val="35000"/>
                </a:schemeClr>
              </a:solidFill>
              <a:latin typeface="+mn-lt"/>
              <a:ea typeface="+mn-ea"/>
              <a:cs typeface="+mn-cs"/>
            </a:defRPr>
          </a:pPr>
          <a:endParaRPr lang="ja-JP" altLang="en-US"/>
        </a:p>
      </c:txPr>
    </c:title>
    <c:autoTitleDeleted val="0"/>
    <c:plotArea>
      <c:layout>
        <c:manualLayout>
          <c:layoutTarget val="inner"/>
          <c:xMode val="edge"/>
          <c:yMode val="edge"/>
          <c:x val="0.25925925925925924"/>
          <c:y val="0.22569444444444445"/>
          <c:w val="0.48484848484848486"/>
          <c:h val="0.5"/>
        </c:manualLayout>
      </c:layout>
      <c:pieChart>
        <c:varyColors val="1"/>
        <c:ser>
          <c:idx val="0"/>
          <c:order val="0"/>
          <c:tx>
            <c:strRef>
              <c:f>Sheet1!$B$1</c:f>
              <c:strCache>
                <c:ptCount val="1"/>
                <c:pt idx="0">
                  <c:v>中3年生（女子）</c:v>
                </c:pt>
              </c:strCache>
            </c:strRef>
          </c:tx>
          <c:explosion val="2"/>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664-4249-BBFC-EF77AA1ED41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664-4249-BBFC-EF77AA1ED41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664-4249-BBFC-EF77AA1ED413}"/>
              </c:ext>
            </c:extLst>
          </c:dPt>
          <c:dLbls>
            <c:dLbl>
              <c:idx val="0"/>
              <c:spPr>
                <a:noFill/>
                <a:ln>
                  <a:noFill/>
                </a:ln>
                <a:effectLst/>
              </c:spPr>
              <c:txPr>
                <a:bodyPr rot="0" spcFirstLastPara="1" vertOverflow="ellipsis" horzOverflow="overflow" vert="horz" wrap="square" lIns="36576" tIns="18288" rIns="36576" bIns="18288" anchor="ctr" anchorCtr="1">
                  <a:spAutoFit/>
                </a:bodyPr>
                <a:lstStyle/>
                <a:p>
                  <a:pPr algn="ctr" rtl="0">
                    <a:defRPr kumimoji="0" lang="ja-JP" altLang="en-US" sz="900" b="0" i="0" u="none" strike="noStrike" kern="1200" baseline="0">
                      <a:solidFill>
                        <a:schemeClr val="tx1">
                          <a:lumMod val="75000"/>
                          <a:lumOff val="25000"/>
                        </a:schemeClr>
                      </a:solidFill>
                      <a:latin typeface="UD デジタル 教科書体 N"/>
                      <a:ea typeface="UD デジタル 教科書体 N"/>
                      <a:cs typeface="+mn-cs"/>
                    </a:defRPr>
                  </a:pPr>
                  <a:endParaRPr lang="ja-JP" altLang="en-US"/>
                </a:p>
              </c:txPr>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1-F664-4249-BBFC-EF77AA1ED413}"/>
                </c:ext>
              </c:extLst>
            </c:dLbl>
            <c:dLbl>
              <c:idx val="1"/>
              <c:spPr>
                <a:noFill/>
                <a:ln>
                  <a:noFill/>
                </a:ln>
                <a:effectLst/>
              </c:spPr>
              <c:txPr>
                <a:bodyPr rot="0" spcFirstLastPara="1" vertOverflow="ellipsis" horzOverflow="overflow" vert="horz" wrap="square" lIns="36576" tIns="18288" rIns="36576" bIns="18288" anchor="ctr" anchorCtr="1">
                  <a:spAutoFit/>
                </a:bodyPr>
                <a:lstStyle/>
                <a:p>
                  <a:pPr algn="ctr" rtl="0">
                    <a:defRPr kumimoji="0" lang="ja-JP" altLang="en-US" sz="900" b="0" i="0" u="none" strike="noStrike" kern="1200" baseline="0">
                      <a:solidFill>
                        <a:schemeClr val="tx1">
                          <a:lumMod val="75000"/>
                          <a:lumOff val="25000"/>
                        </a:schemeClr>
                      </a:solidFill>
                      <a:latin typeface="UD デジタル 教科書体 N"/>
                      <a:ea typeface="UD デジタル 教科書体 N"/>
                      <a:cs typeface="+mn-cs"/>
                    </a:defRPr>
                  </a:pPr>
                  <a:endParaRPr lang="ja-JP" altLang="en-US"/>
                </a:p>
              </c:txPr>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3-F664-4249-BBFC-EF77AA1ED413}"/>
                </c:ext>
              </c:extLst>
            </c:dLbl>
            <c:dLbl>
              <c:idx val="2"/>
              <c:spPr>
                <a:noFill/>
                <a:ln>
                  <a:noFill/>
                </a:ln>
                <a:effectLst/>
              </c:spPr>
              <c:txPr>
                <a:bodyPr rot="0" spcFirstLastPara="1" vertOverflow="ellipsis" horzOverflow="overflow" vert="horz" wrap="square" lIns="36576" tIns="18288" rIns="36576" bIns="18288" anchor="ctr" anchorCtr="1">
                  <a:spAutoFit/>
                </a:bodyPr>
                <a:lstStyle/>
                <a:p>
                  <a:pPr algn="ctr" rtl="0">
                    <a:defRPr kumimoji="0" lang="ja-JP" altLang="en-US" sz="900" b="0" i="0" u="none" strike="noStrike" kern="1200" baseline="0">
                      <a:solidFill>
                        <a:schemeClr val="tx1">
                          <a:lumMod val="75000"/>
                          <a:lumOff val="25000"/>
                        </a:schemeClr>
                      </a:solidFill>
                      <a:latin typeface="UD デジタル 教科書体 N"/>
                      <a:ea typeface="UD デジタル 教科書体 N"/>
                      <a:cs typeface="+mn-cs"/>
                    </a:defRPr>
                  </a:pPr>
                  <a:endParaRPr lang="ja-JP" altLang="en-US"/>
                </a:p>
              </c:txPr>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5-F664-4249-BBFC-EF77AA1ED413}"/>
                </c:ext>
              </c:extLst>
            </c:dLbl>
            <c:spPr>
              <a:noFill/>
              <a:ln>
                <a:noFill/>
              </a:ln>
              <a:effectLst/>
            </c:spPr>
            <c:txPr>
              <a:bodyPr rot="0" spcFirstLastPara="1" vertOverflow="ellipsis" horzOverflow="overflow" vert="horz" wrap="square" lIns="36576" tIns="18288" rIns="36576" bIns="18288" anchor="ctr" anchorCtr="1">
                <a:spAutoFit/>
              </a:bodyPr>
              <a:lstStyle/>
              <a:p>
                <a:pPr algn="ctr" rtl="0">
                  <a:defRPr kumimoji="0" lang="ja-JP" altLang="en-US" sz="900" b="0" i="0" u="none" strike="noStrike" kern="1200" baseline="0">
                    <a:solidFill>
                      <a:schemeClr val="tx1">
                        <a:lumMod val="75000"/>
                        <a:lumOff val="25000"/>
                      </a:schemeClr>
                    </a:solidFill>
                    <a:latin typeface="UD デジタル 教科書体 N"/>
                    <a:ea typeface="UD デジタル 教科書体 N"/>
                    <a:cs typeface="+mn-cs"/>
                  </a:defRPr>
                </a:pPr>
                <a:endParaRPr lang="ja-JP" alt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6時間未満</c:v>
                </c:pt>
                <c:pt idx="1">
                  <c:v>6時間以上8時間未満</c:v>
                </c:pt>
                <c:pt idx="2">
                  <c:v>8時間以上</c:v>
                </c:pt>
              </c:strCache>
            </c:strRef>
          </c:cat>
          <c:val>
            <c:numRef>
              <c:f>[Book1]Sheet1!$B$2:$B$4</c:f>
              <c:numCache>
                <c:formatCode>General</c:formatCode>
                <c:ptCount val="3"/>
                <c:pt idx="0">
                  <c:v>580</c:v>
                </c:pt>
                <c:pt idx="1">
                  <c:v>2729</c:v>
                </c:pt>
                <c:pt idx="2">
                  <c:v>824</c:v>
                </c:pt>
              </c:numCache>
            </c:numRef>
          </c:val>
          <c:extLst>
            <c:ext xmlns:c16="http://schemas.microsoft.com/office/drawing/2014/chart" uri="{C3380CC4-5D6E-409C-BE32-E72D297353CC}">
              <c16:uniqueId val="{00000006-F664-4249-BBFC-EF77AA1ED413}"/>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13333333333333333"/>
          <c:y val="0.80877742946708464"/>
          <c:w val="0.76060606060606062"/>
          <c:h val="0.16927899686520376"/>
        </c:manualLayout>
      </c:layout>
      <c:overlay val="0"/>
      <c:spPr>
        <a:noFill/>
        <a:ln>
          <a:noFill/>
        </a:ln>
        <a:effectLst/>
      </c:spPr>
      <c:txPr>
        <a:bodyPr rot="0" spcFirstLastPara="1" vertOverflow="ellipsis" horzOverflow="overflow" vert="horz" wrap="square" anchor="ctr" anchorCtr="1"/>
        <a:lstStyle/>
        <a:p>
          <a:pPr algn="ctr" rtl="0">
            <a:defRPr kumimoji="0" lang="ja-JP" altLang="en-US" sz="1100" b="0" i="0" u="none" strike="noStrike" kern="1200" baseline="0">
              <a:solidFill>
                <a:schemeClr val="tx1"/>
              </a:solidFill>
              <a:latin typeface="UD デジタル 教科書体 N"/>
              <a:ea typeface="UD デジタル 教科書体 N"/>
              <a:cs typeface="+mn-cs"/>
            </a:defRPr>
          </a:pPr>
          <a:endParaRPr lang="ja-JP" alt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vertOverflow="overflow" horzOverflow="overflow" anchor="ctr" anchorCtr="1"/>
    <a:lstStyle/>
    <a:p>
      <a:pPr algn="ctr" rtl="0">
        <a:defRPr lang="ja-JP" altLang="en-US" sz="1000"/>
      </a:pPr>
      <a:endParaRPr lang="ja-JP" altLang="en-US"/>
    </a:p>
  </c:txPr>
  <c:externalData r:id="rId3">
    <c:autoUpdate val="0"/>
  </c:externalData>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vertOverflow="clip" horzOverflow="clip"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vertOverflow="clip" horzOverflow="clip"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140753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00" name="ヘッダー プレースホルダー 1"/>
          <p:cNvSpPr>
            <a:spLocks noGrp="1"/>
          </p:cNvSpPr>
          <p:nvPr>
            <p:ph type="hdr" sz="quarter"/>
          </p:nvPr>
        </p:nvSpPr>
        <p:spPr>
          <a:xfrm>
            <a:off x="0" y="245270"/>
            <a:ext cx="5410200" cy="496967"/>
          </a:xfrm>
          <a:prstGeom prst="rect">
            <a:avLst/>
          </a:prstGeom>
        </p:spPr>
        <p:txBody>
          <a:bodyPr vert="horz" lIns="91429" tIns="45715" rIns="91429" bIns="45715" rtlCol="0"/>
          <a:lstStyle>
            <a:lvl1pPr algn="l">
              <a:defRPr sz="1200">
                <a:latin typeface="ＭＳ ゴシック" panose="020B0609070205080204" pitchFamily="49" charset="-128"/>
                <a:ea typeface="ＭＳ ゴシック" panose="020B0609070205080204" pitchFamily="49" charset="-128"/>
              </a:defRPr>
            </a:lvl1pPr>
          </a:lstStyle>
          <a:p>
            <a:r>
              <a:rPr kumimoji="1" lang="ja-JP" altLang="en-US"/>
              <a:t>プログラム③</a:t>
            </a:r>
            <a:r>
              <a:rPr kumimoji="1" lang="en-US" altLang="ja-JP"/>
              <a:t>【</a:t>
            </a:r>
            <a:r>
              <a:rPr kumimoji="1" lang="ja-JP" altLang="en-US"/>
              <a:t>スライド教材①～眠らないとどうなるの？～</a:t>
            </a:r>
            <a:r>
              <a:rPr kumimoji="1" lang="en-US" altLang="ja-JP"/>
              <a:t>】</a:t>
            </a:r>
            <a:endParaRPr kumimoji="1" lang="ja-JP" altLang="en-US" dirty="0">
              <a:latin typeface="ＭＳ ゴシック" panose="020B0609070205080204" pitchFamily="49" charset="-128"/>
              <a:ea typeface="ＭＳ ゴシック" panose="020B0609070205080204" pitchFamily="49" charset="-128"/>
            </a:endParaRPr>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 name="四角形 15"/>
          <p:cNvSpPr>
            <a:spLocks noGrp="1" noRot="1" noChangeAspect="1"/>
          </p:cNvSpPr>
          <p:nvPr>
            <p:ph type="sldImg" idx="2"/>
          </p:nvPr>
        </p:nvSpPr>
        <p:spPr>
          <a:xfrm>
            <a:off x="92075" y="746125"/>
            <a:ext cx="6623050" cy="3725863"/>
          </a:xfrm>
          <a:prstGeom prst="rect">
            <a:avLst/>
          </a:prstGeom>
        </p:spPr>
        <p:txBody>
          <a:bodyPr lIns="91429" tIns="45715" rIns="91429" bIns="45715"/>
          <a:lstStyle/>
          <a:p>
            <a:endParaRPr kumimoji="1" lang="ja-JP" altLang="en-US"/>
          </a:p>
        </p:txBody>
      </p:sp>
      <p:sp>
        <p:nvSpPr>
          <p:cNvPr id="1117" name="四角形 16"/>
          <p:cNvSpPr>
            <a:spLocks noGrp="1"/>
          </p:cNvSpPr>
          <p:nvPr>
            <p:ph type="body" sz="quarter" idx="3"/>
          </p:nvPr>
        </p:nvSpPr>
        <p:spPr>
          <a:xfrm>
            <a:off x="680720" y="4721186"/>
            <a:ext cx="5445760" cy="4472702"/>
          </a:xfrm>
          <a:prstGeom prst="rect">
            <a:avLst/>
          </a:prstGeom>
        </p:spPr>
        <p:txBody>
          <a:bodyPr lIns="91429" tIns="45715" rIns="91429" bIns="45715"/>
          <a:lstStyle/>
          <a:p>
            <a:r>
              <a:rPr lang="ja-JP" altLang="en-US" sz="1100" dirty="0">
                <a:latin typeface="+mn-ea"/>
              </a:rPr>
              <a:t>　</a:t>
            </a:r>
            <a:r>
              <a:rPr lang="ja-JP" altLang="en-US" sz="1000" dirty="0">
                <a:latin typeface="+mn-ea"/>
              </a:rPr>
              <a:t>厚生労働省は「健康づくりのための睡眠ガイド 2023」において、推奨睡眠時間を小学生：9-12時間、中学生：8-10時間としています。</a:t>
            </a:r>
          </a:p>
          <a:p>
            <a:pPr algn="just">
              <a:defRPr lang="ja-JP" altLang="en-US"/>
            </a:pPr>
            <a:r>
              <a:rPr lang="ja-JP" altLang="en-US" sz="1000" dirty="0">
                <a:latin typeface="+mn-ea"/>
              </a:rPr>
              <a:t>　青森県のこどもたちは、男子、女子ともに６時間以上８時間未満の睡眠をとっている人が多く、8時間以上寝ている人は中３男子で約２０％、中３女子で約１２％でした。みなさんはどうでしょうか。</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 name="四角形 152"/>
          <p:cNvSpPr>
            <a:spLocks noGrp="1" noRot="1" noChangeAspect="1"/>
          </p:cNvSpPr>
          <p:nvPr>
            <p:ph type="sldImg" idx="2"/>
          </p:nvPr>
        </p:nvSpPr>
        <p:spPr>
          <a:xfrm>
            <a:off x="92075" y="746125"/>
            <a:ext cx="6623050" cy="3725863"/>
          </a:xfrm>
          <a:prstGeom prst="rect">
            <a:avLst/>
          </a:prstGeom>
        </p:spPr>
        <p:txBody>
          <a:bodyPr lIns="91429" tIns="45715" rIns="91429" bIns="45715"/>
          <a:lstStyle/>
          <a:p>
            <a:endParaRPr kumimoji="1" lang="ja-JP" altLang="en-US"/>
          </a:p>
        </p:txBody>
      </p:sp>
      <p:sp>
        <p:nvSpPr>
          <p:cNvPr id="1133" name="四角形 153"/>
          <p:cNvSpPr>
            <a:spLocks noGrp="1"/>
          </p:cNvSpPr>
          <p:nvPr>
            <p:ph type="body" sz="quarter" idx="3"/>
          </p:nvPr>
        </p:nvSpPr>
        <p:spPr>
          <a:xfrm>
            <a:off x="680720" y="4721186"/>
            <a:ext cx="5445760" cy="4472702"/>
          </a:xfrm>
          <a:prstGeom prst="rect">
            <a:avLst/>
          </a:prstGeom>
        </p:spPr>
        <p:txBody>
          <a:bodyPr lIns="91429" tIns="45715" rIns="91429" bIns="45715"/>
          <a:lstStyle/>
          <a:p>
            <a:r>
              <a:rPr kumimoji="1" lang="ja-JP" altLang="en-US" dirty="0">
                <a:latin typeface="UD デジタル 教科書体 N"/>
                <a:ea typeface="UD デジタル 教科書体 N"/>
              </a:rPr>
              <a:t>　</a:t>
            </a:r>
            <a:r>
              <a:rPr lang="ja-JP" altLang="en-US" sz="1000" dirty="0">
                <a:latin typeface="+mn-ea"/>
              </a:rPr>
              <a:t>睡眠不足が続くと具体的にどうなるのでしょうか。</a:t>
            </a:r>
          </a:p>
          <a:p>
            <a:r>
              <a:rPr lang="ja-JP" altLang="en-US" sz="1000" dirty="0">
                <a:latin typeface="+mn-ea"/>
              </a:rPr>
              <a:t>・睡眠不足は、体の成長を妨げるだけでなく、疲労の回復を遅らせ、倦怠感を残すことで日中の活動に支障をきたします。また、免疫力が低下し、かぜをひきやすくなるなど、体調面にも悪影響を及ぼします。だからこそ、大切なイベントを控えている時ほど、寝る時間を大切にして、睡眠を十分に確保することが重要です。</a:t>
            </a:r>
          </a:p>
          <a:p>
            <a:r>
              <a:rPr lang="ja-JP" altLang="en-US" sz="1000" dirty="0">
                <a:latin typeface="+mn-ea"/>
              </a:rPr>
              <a:t>・睡眠不足が続いていると食欲が増すホルモン（グレリン）が増えて満腹感を感じさせるホルモンが減ることがわかっています。このため睡眠不足になると太りやすくなります。</a:t>
            </a:r>
          </a:p>
          <a:p>
            <a:pPr algn="l"/>
            <a:r>
              <a:rPr lang="ja-JP" altLang="en-US" sz="1000" dirty="0">
                <a:latin typeface="+mn-ea"/>
              </a:rPr>
              <a:t>・食べすぎは肥満ともつながっていますが、体内のホルモン分泌や体温・血圧の調節など、身体の様々な機能に大きな影響を及ぼすことが知られています。</a:t>
            </a:r>
          </a:p>
          <a:p>
            <a:pPr algn="l"/>
            <a:r>
              <a:rPr lang="ja-JP" altLang="en-US" sz="1000" dirty="0">
                <a:latin typeface="+mn-ea"/>
              </a:rPr>
              <a:t>・私たちの体の中には「体内時計（たいないどけい）」という、時間を感じるしくみがあります。これは脳が体のいろんな部分に「今は朝だよ」「そろそろ寝る時間だよ」と指令を出しています。夜型の生活で体内時計が乱れている人は、夜遅くに食事をとることで、生活習慣病の原因になる可能性があると考えられています。</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0" name="四角形 166"/>
          <p:cNvSpPr>
            <a:spLocks noGrp="1" noRot="1" noChangeAspect="1"/>
          </p:cNvSpPr>
          <p:nvPr>
            <p:ph type="sldImg" idx="2"/>
          </p:nvPr>
        </p:nvSpPr>
        <p:spPr>
          <a:xfrm>
            <a:off x="92075" y="746125"/>
            <a:ext cx="6623050" cy="3725863"/>
          </a:xfrm>
          <a:prstGeom prst="rect">
            <a:avLst/>
          </a:prstGeom>
        </p:spPr>
        <p:txBody>
          <a:bodyPr lIns="91429" tIns="45715" rIns="91429" bIns="45715"/>
          <a:lstStyle/>
          <a:p>
            <a:endParaRPr kumimoji="1" lang="ja-JP" altLang="en-US"/>
          </a:p>
        </p:txBody>
      </p:sp>
      <p:sp>
        <p:nvSpPr>
          <p:cNvPr id="1151" name="四角形 167"/>
          <p:cNvSpPr>
            <a:spLocks noGrp="1"/>
          </p:cNvSpPr>
          <p:nvPr>
            <p:ph type="body" sz="quarter" idx="3"/>
          </p:nvPr>
        </p:nvSpPr>
        <p:spPr>
          <a:xfrm>
            <a:off x="680720" y="4721186"/>
            <a:ext cx="5445760" cy="4472702"/>
          </a:xfrm>
          <a:prstGeom prst="rect">
            <a:avLst/>
          </a:prstGeom>
        </p:spPr>
        <p:txBody>
          <a:bodyPr lIns="91429" tIns="45715" rIns="91429" bIns="45715"/>
          <a:lstStyle/>
          <a:p>
            <a:pPr algn="l"/>
            <a:r>
              <a:rPr kumimoji="1" lang="ja-JP" altLang="en-US" dirty="0">
                <a:latin typeface="UD デジタル 教科書体 N"/>
                <a:ea typeface="UD デジタル 教科書体 N"/>
              </a:rPr>
              <a:t>　</a:t>
            </a:r>
            <a:r>
              <a:rPr lang="ja-JP" altLang="en-US" sz="1000" dirty="0">
                <a:latin typeface="+mn-ea"/>
              </a:rPr>
              <a:t>先ほどから出てきている体内時計が作るリズムを「概日リズム（がいじつリズム）」といい、約24時間のサイクルで体の動きをコントロールしています。例えば、朝になると目が覚める、昼は集中力が高まる、夜になると眠くなるのは全部、体内時計が作るリズム（概日リズム）のおかげです。また、概日リズムは睡眠だけでなく、体温やホルモン分泌、血圧、代謝などにも深く関わっています。</a:t>
            </a:r>
          </a:p>
          <a:p>
            <a:pPr algn="l"/>
            <a:r>
              <a:rPr lang="ja-JP" altLang="en-US" sz="1000" dirty="0">
                <a:latin typeface="+mn-ea"/>
              </a:rPr>
              <a:t>　概日リズムが乱れると、このような症状が現れます。</a:t>
            </a:r>
          </a:p>
          <a:p>
            <a:endParaRPr lang="ja-JP" altLang="en-US" dirty="0">
              <a:latin typeface="UD デジタル 教科書体 N"/>
              <a:ea typeface="UD デジタル 教科書体 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3" name="四角形 184"/>
          <p:cNvSpPr>
            <a:spLocks noGrp="1" noRot="1" noChangeAspect="1"/>
          </p:cNvSpPr>
          <p:nvPr>
            <p:ph type="sldImg" idx="2"/>
          </p:nvPr>
        </p:nvSpPr>
        <p:spPr>
          <a:xfrm>
            <a:off x="92075" y="746125"/>
            <a:ext cx="6623050" cy="3725863"/>
          </a:xfrm>
          <a:prstGeom prst="rect">
            <a:avLst/>
          </a:prstGeom>
        </p:spPr>
        <p:txBody>
          <a:bodyPr lIns="91429" tIns="45715" rIns="91429" bIns="45715"/>
          <a:lstStyle/>
          <a:p>
            <a:endParaRPr kumimoji="1" lang="ja-JP" altLang="en-US"/>
          </a:p>
        </p:txBody>
      </p:sp>
      <p:sp>
        <p:nvSpPr>
          <p:cNvPr id="1164" name="四角形 185"/>
          <p:cNvSpPr>
            <a:spLocks noGrp="1"/>
          </p:cNvSpPr>
          <p:nvPr>
            <p:ph type="body" sz="quarter" idx="3"/>
          </p:nvPr>
        </p:nvSpPr>
        <p:spPr>
          <a:xfrm>
            <a:off x="680720" y="4721186"/>
            <a:ext cx="5445760" cy="4472702"/>
          </a:xfrm>
          <a:prstGeom prst="rect">
            <a:avLst/>
          </a:prstGeom>
        </p:spPr>
        <p:txBody>
          <a:bodyPr lIns="91429" tIns="45715" rIns="91429" bIns="45715"/>
          <a:lstStyle/>
          <a:p>
            <a:r>
              <a:rPr kumimoji="1" lang="ja-JP" altLang="en-US" sz="1000" dirty="0">
                <a:latin typeface="UD デジタル 教科書体 N"/>
                <a:ea typeface="UD デジタル 教科書体 N"/>
              </a:rPr>
              <a:t>　</a:t>
            </a:r>
            <a:r>
              <a:rPr lang="ja-JP" altLang="en-US" sz="1000" dirty="0">
                <a:latin typeface="+mn-ea"/>
              </a:rPr>
              <a:t>概日リズムを整えるためには朝に太陽の光を浴びることが大切です。朝から「まぶしいな～」と思いますが、朝の歯みがき時に窓の方を向いて磨くことから始めてみるのもいいですね。</a:t>
            </a:r>
            <a:endParaRPr lang="en-US" altLang="ja-JP" sz="1000" dirty="0">
              <a:latin typeface="+mn-ea"/>
            </a:endParaRPr>
          </a:p>
          <a:p>
            <a:r>
              <a:rPr lang="ja-JP" altLang="en-US" sz="1000" dirty="0">
                <a:latin typeface="+mn-ea"/>
              </a:rPr>
              <a:t>　メラトニンというホルモンは、眠気を起こしてくれる働きがあります。しかし、このメラトニンは、スマホやタブレット、テレビの画面などの光を浴びると分泌が止まってしまうという性質があります。そのため、夜にスマホやタブレットをずっと見ていると、メラトニンが出にくくなり、眠気がなくなってしまうのです。眠くなってきたのに、画面の光を浴び続けていると、眠るタイミングを逃してしまうことになります。</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9" name="四角形 229"/>
          <p:cNvSpPr>
            <a:spLocks noGrp="1" noRot="1" noChangeAspect="1"/>
          </p:cNvSpPr>
          <p:nvPr>
            <p:ph type="sldImg" idx="2"/>
          </p:nvPr>
        </p:nvSpPr>
        <p:spPr>
          <a:xfrm>
            <a:off x="92075" y="746125"/>
            <a:ext cx="6623050" cy="3725863"/>
          </a:xfrm>
          <a:prstGeom prst="rect">
            <a:avLst/>
          </a:prstGeom>
        </p:spPr>
        <p:txBody>
          <a:bodyPr lIns="91429" tIns="45715" rIns="91429" bIns="45715"/>
          <a:lstStyle/>
          <a:p>
            <a:endParaRPr kumimoji="1" lang="ja-JP" altLang="en-US"/>
          </a:p>
        </p:txBody>
      </p:sp>
      <p:sp>
        <p:nvSpPr>
          <p:cNvPr id="1180" name="四角形 230"/>
          <p:cNvSpPr>
            <a:spLocks noGrp="1"/>
          </p:cNvSpPr>
          <p:nvPr>
            <p:ph type="body" sz="quarter" idx="3"/>
          </p:nvPr>
        </p:nvSpPr>
        <p:spPr>
          <a:xfrm>
            <a:off x="680720" y="4721186"/>
            <a:ext cx="5445760" cy="4472702"/>
          </a:xfrm>
          <a:prstGeom prst="rect">
            <a:avLst/>
          </a:prstGeom>
        </p:spPr>
        <p:txBody>
          <a:bodyPr lIns="91429" tIns="45715" rIns="91429" bIns="45715"/>
          <a:lstStyle/>
          <a:p>
            <a:pPr algn="l"/>
            <a:r>
              <a:rPr lang="ja-JP" altLang="en-US" sz="1000" dirty="0">
                <a:latin typeface="+mn-ea"/>
                <a:cs typeface="+mn-lt"/>
              </a:rPr>
              <a:t>　ソーシャル・ジェットラグ（社会的時差ボケ）という言葉があります。初めてこの言葉を聞く人もいるかもしれません。しかし、みなさんも経験があると思います。</a:t>
            </a:r>
          </a:p>
          <a:p>
            <a:pPr algn="l"/>
            <a:r>
              <a:rPr lang="ja-JP" altLang="en-US" sz="1000" dirty="0">
                <a:latin typeface="+mn-ea"/>
                <a:cs typeface="+mn-lt"/>
              </a:rPr>
              <a:t>　平日は学校の時間に合わせて早起きしていると思います。しかし、休日は夜更かしをしたり、朝寝坊をしたりすると体内時計がずれてしまいます。</a:t>
            </a:r>
            <a:r>
              <a:rPr lang="ja-JP" altLang="en-US" sz="1000" dirty="0">
                <a:latin typeface="+mn-ea"/>
              </a:rPr>
              <a:t>学校の時間に合わせて早起きしなければいけないのに、夜ふかししてると、まるで「時差ボケ」みたいな状態になる。これを「ソーシャル・ジェットラグ」といいます。つまり、体のリズムと社会の時間がズレてしまい、朝がつらくなったり、集中できなくなったりします。</a:t>
            </a:r>
            <a:endParaRPr lang="ja-JP" altLang="en-US" sz="1000" dirty="0">
              <a:latin typeface="+mn-ea"/>
              <a:cs typeface="+mn-lt"/>
            </a:endParaRPr>
          </a:p>
          <a:p>
            <a:pPr algn="l"/>
            <a:r>
              <a:rPr lang="ja-JP" altLang="en-US" sz="1000" dirty="0">
                <a:latin typeface="+mn-ea"/>
                <a:cs typeface="+mn-lt"/>
              </a:rPr>
              <a:t>　【例えば…】</a:t>
            </a:r>
          </a:p>
          <a:p>
            <a:pPr algn="l"/>
            <a:r>
              <a:rPr lang="ja-JP" altLang="en-US" sz="1000" dirty="0">
                <a:latin typeface="+mn-ea"/>
                <a:cs typeface="+mn-lt"/>
              </a:rPr>
              <a:t>・平日は学校や仕事のために朝6時半に起きる </a:t>
            </a:r>
            <a:endParaRPr sz="1000" dirty="0">
              <a:latin typeface="+mn-ea"/>
              <a:cs typeface="+mn-lt"/>
            </a:endParaRPr>
          </a:p>
          <a:p>
            <a:pPr algn="l"/>
            <a:r>
              <a:rPr lang="ja-JP" altLang="en-US" sz="1000" dirty="0">
                <a:latin typeface="+mn-ea"/>
                <a:cs typeface="+mn-lt"/>
              </a:rPr>
              <a:t>・休日は昼近くまで寝てしまう </a:t>
            </a:r>
            <a:endParaRPr sz="1000" dirty="0">
              <a:latin typeface="+mn-ea"/>
              <a:cs typeface="+mn-lt"/>
            </a:endParaRPr>
          </a:p>
          <a:p>
            <a:pPr algn="l"/>
            <a:r>
              <a:rPr lang="ja-JP" altLang="en-US" sz="1000" dirty="0">
                <a:latin typeface="+mn-ea"/>
                <a:cs typeface="+mn-lt"/>
              </a:rPr>
              <a:t>　</a:t>
            </a:r>
            <a:endParaRPr lang="en-US" altLang="ja-JP" sz="1000" dirty="0">
              <a:latin typeface="+mn-ea"/>
              <a:cs typeface="+mn-lt"/>
            </a:endParaRPr>
          </a:p>
          <a:p>
            <a:pPr algn="l"/>
            <a:r>
              <a:rPr lang="ja-JP" altLang="en-US" sz="1000" dirty="0">
                <a:latin typeface="+mn-ea"/>
                <a:cs typeface="+mn-lt"/>
              </a:rPr>
              <a:t>　このように起きる時間や寝る時間が大きく変わると、体はまるで「海外旅行で時差ぼけになった」ような状態になります。</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6" name="四角形 143"/>
          <p:cNvSpPr>
            <a:spLocks noGrp="1" noRot="1" noChangeAspect="1"/>
          </p:cNvSpPr>
          <p:nvPr>
            <p:ph type="sldImg" idx="2"/>
          </p:nvPr>
        </p:nvSpPr>
        <p:spPr>
          <a:xfrm>
            <a:off x="92075" y="746125"/>
            <a:ext cx="6623050" cy="3725863"/>
          </a:xfrm>
          <a:prstGeom prst="rect">
            <a:avLst/>
          </a:prstGeom>
        </p:spPr>
        <p:txBody>
          <a:bodyPr lIns="91429" tIns="45715" rIns="91429" bIns="45715"/>
          <a:lstStyle/>
          <a:p>
            <a:endParaRPr kumimoji="1" lang="ja-JP" altLang="en-US"/>
          </a:p>
        </p:txBody>
      </p:sp>
      <p:sp>
        <p:nvSpPr>
          <p:cNvPr id="1197" name="四角形 144"/>
          <p:cNvSpPr>
            <a:spLocks noGrp="1"/>
          </p:cNvSpPr>
          <p:nvPr>
            <p:ph type="body" sz="quarter" idx="3"/>
          </p:nvPr>
        </p:nvSpPr>
        <p:spPr>
          <a:xfrm>
            <a:off x="680720" y="4721186"/>
            <a:ext cx="5445760" cy="4472702"/>
          </a:xfrm>
          <a:prstGeom prst="rect">
            <a:avLst/>
          </a:prstGeom>
        </p:spPr>
        <p:txBody>
          <a:bodyPr lIns="91429" tIns="45715" rIns="91429" bIns="45715"/>
          <a:lstStyle/>
          <a:p>
            <a:r>
              <a:rPr lang="en-US" altLang="ja-JP" sz="1000" dirty="0">
                <a:latin typeface="+mn-ea"/>
              </a:rPr>
              <a:t>【</a:t>
            </a:r>
            <a:r>
              <a:rPr lang="ja-JP" altLang="en-US" sz="1000" dirty="0">
                <a:latin typeface="+mn-ea"/>
              </a:rPr>
              <a:t>成長</a:t>
            </a:r>
            <a:r>
              <a:rPr lang="en-US" altLang="ja-JP" sz="1000" dirty="0">
                <a:latin typeface="+mn-ea"/>
              </a:rPr>
              <a:t>】</a:t>
            </a:r>
            <a:r>
              <a:rPr lang="ja-JP" altLang="en-US" sz="1000" dirty="0">
                <a:latin typeface="+mn-ea"/>
              </a:rPr>
              <a:t>・・・成長ホルモンが分泌され、身長が伸びたり、筋肉や骨が強くなったりします。ホルモンが分泌されるゴールデンタイムは、以前は午後10時から午前2時までと言われていましたが、現在の医学的見解では、成長ホルモンが最も分泌されやすいのは特に最初の深い眠りの間に多く分泌されるようです。時間帯としては「眠り始めてから９０分」と言われ、何よりもこの時間帯が重要であると言われています。寝ついてから最初の数時間の間に深い眠りを確保することが、成長ホルモンの効果的な分泌にとって大切です。どうしても早く眠れない日もあると思います。普段から眠りの質を上げてゆっくり休むことが大切です。</a:t>
            </a:r>
            <a:endParaRPr lang="en-US" sz="1000" dirty="0">
              <a:solidFill>
                <a:srgbClr val="000000"/>
              </a:solidFill>
              <a:latin typeface="+mn-ea"/>
              <a:cs typeface="游ゴシック体 Light"/>
              <a:sym typeface="游ゴシック体 Light"/>
            </a:endParaRPr>
          </a:p>
          <a:p>
            <a:r>
              <a:rPr lang="en-US" altLang="ja-JP" sz="1000" dirty="0">
                <a:latin typeface="+mn-ea"/>
              </a:rPr>
              <a:t>【</a:t>
            </a:r>
            <a:r>
              <a:rPr lang="ja-JP" altLang="en-US" sz="1000" dirty="0">
                <a:latin typeface="+mn-ea"/>
              </a:rPr>
              <a:t>修復</a:t>
            </a:r>
            <a:r>
              <a:rPr lang="en-US" altLang="ja-JP" sz="1000" dirty="0">
                <a:latin typeface="+mn-ea"/>
              </a:rPr>
              <a:t>】</a:t>
            </a:r>
            <a:r>
              <a:rPr lang="ja-JP" altLang="en-US" sz="1000" dirty="0">
                <a:latin typeface="+mn-ea"/>
              </a:rPr>
              <a:t>・・・みなさんは寝不足で体が疲れているなという経験はありませんか？睡眠不足になると筋肉、皮膚、内臓など、日中の疲れを回復させることができません。目には見えませんが体の中で修理や工事が行われています。睡眠をとらなければ筋肉など回復ができず次の日に疲労が残ってしまいます。</a:t>
            </a:r>
            <a:endParaRPr lang="en-US" altLang="ja-JP" sz="1000" dirty="0">
              <a:latin typeface="+mn-ea"/>
            </a:endParaRPr>
          </a:p>
          <a:p>
            <a:r>
              <a:rPr lang="en-US" altLang="ja-JP" sz="1000" dirty="0">
                <a:latin typeface="+mn-ea"/>
              </a:rPr>
              <a:t>【</a:t>
            </a:r>
            <a:r>
              <a:rPr lang="ja-JP" altLang="en-US" sz="1000" dirty="0">
                <a:latin typeface="+mn-ea"/>
              </a:rPr>
              <a:t>整理</a:t>
            </a:r>
            <a:r>
              <a:rPr lang="en-US" altLang="ja-JP" sz="1000" dirty="0">
                <a:latin typeface="+mn-ea"/>
              </a:rPr>
              <a:t>】</a:t>
            </a:r>
            <a:r>
              <a:rPr lang="ja-JP" altLang="en-US" sz="1000" dirty="0">
                <a:latin typeface="+mn-ea"/>
              </a:rPr>
              <a:t>・・・睡眠には、レム睡眠とノンレム睡眠という2つの種類があります。寝ている間、この2つの眠りが交互にくり返されています。最初に出てくるのは、脳をしっかり休ませる深い眠りの“ノンレム睡眠”という深い眠り。そのあとに、記憶の整理・定着を行うのが“レム睡眠”という浅い眠り。レム睡眠のとき、脳は記憶の整理や定着をしてくれるので、勉強したことをしっかり覚えるためには、しっかり眠ることがとても大切です。テスト前に睡眠をとらずに朝まで勉強するよりも、しっかり睡眠をとって脳を休ませたほうが、勉強した内容が忘れにくくなるという調査結果もあります。しっかり寝て本番で自分の力を発揮してほしいです。</a:t>
            </a:r>
            <a:endParaRPr sz="1000" dirty="0">
              <a:latin typeface="+mn-ea"/>
            </a:endParaRPr>
          </a:p>
          <a:p>
            <a:pPr algn="l"/>
            <a:r>
              <a:rPr lang="en-US" altLang="ja-JP" sz="1000" dirty="0">
                <a:latin typeface="+mn-ea"/>
              </a:rPr>
              <a:t>【</a:t>
            </a:r>
            <a:r>
              <a:rPr lang="ja-JP" altLang="en-US" sz="1000" dirty="0">
                <a:latin typeface="+mn-ea"/>
              </a:rPr>
              <a:t>強化</a:t>
            </a:r>
            <a:r>
              <a:rPr lang="en-US" altLang="ja-JP" sz="1000" dirty="0">
                <a:latin typeface="+mn-ea"/>
              </a:rPr>
              <a:t>】</a:t>
            </a:r>
            <a:r>
              <a:rPr lang="ja-JP" altLang="en-US" sz="1000" dirty="0">
                <a:latin typeface="+mn-ea"/>
              </a:rPr>
              <a:t>・・・睡眠をしっかりとると、体の中でウイルスや細菌と戦う“免疫細胞”が元気になります。そのおかげで、かぜをひきにくくなったり、けがの回復が早くなったりします。かぜをひいたときは、たくさん寝て免疫細胞を元気にしてあげましょう。それから、睡眠には“ホルモンのリズム”を整える働きもあります。思春期はホルモンの変化が激しい時期なので、睡眠をしっかりとることで、心と体の安定につながります。成長期の今こそ、睡眠はとても大切です。</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2" name="四角形 190"/>
          <p:cNvSpPr>
            <a:spLocks noGrp="1" noRot="1" noChangeAspect="1"/>
          </p:cNvSpPr>
          <p:nvPr>
            <p:ph type="sldImg" idx="2"/>
          </p:nvPr>
        </p:nvSpPr>
        <p:spPr>
          <a:xfrm>
            <a:off x="92075" y="746125"/>
            <a:ext cx="6623050" cy="3725863"/>
          </a:xfrm>
          <a:prstGeom prst="rect">
            <a:avLst/>
          </a:prstGeom>
        </p:spPr>
        <p:txBody>
          <a:bodyPr lIns="91429" tIns="45715" rIns="91429" bIns="45715"/>
          <a:lstStyle/>
          <a:p>
            <a:endParaRPr kumimoji="1" lang="ja-JP" altLang="en-US"/>
          </a:p>
        </p:txBody>
      </p:sp>
      <p:sp>
        <p:nvSpPr>
          <p:cNvPr id="1213" name="四角形 191"/>
          <p:cNvSpPr>
            <a:spLocks noGrp="1"/>
          </p:cNvSpPr>
          <p:nvPr>
            <p:ph type="body" sz="quarter" idx="3"/>
          </p:nvPr>
        </p:nvSpPr>
        <p:spPr>
          <a:xfrm>
            <a:off x="680720" y="4721186"/>
            <a:ext cx="5445760" cy="4472702"/>
          </a:xfrm>
          <a:prstGeom prst="rect">
            <a:avLst/>
          </a:prstGeom>
        </p:spPr>
        <p:txBody>
          <a:bodyPr lIns="91429" tIns="45715" rIns="91429" bIns="45715"/>
          <a:lstStyle/>
          <a:p>
            <a:r>
              <a:rPr lang="ja-JP" altLang="en-US" sz="1000" dirty="0">
                <a:latin typeface="+mn-ea"/>
              </a:rPr>
              <a:t>　最後にまとめです。よく眠ることは未来の自分を守ることにつながります。睡眠は心と体のメンテナンスで心と体を元気にする大切な時間です。</a:t>
            </a:r>
          </a:p>
          <a:p>
            <a:pPr algn="l"/>
            <a:r>
              <a:rPr lang="ja-JP" altLang="en-US" sz="1000" dirty="0">
                <a:latin typeface="+mn-ea"/>
              </a:rPr>
              <a:t>　しかし、寝室でずっと眠れないまま過ごしていると、「寝室＝眠れない場所」というイメージがついてしまい、ますます眠れなくなることがあります。そんなときは、いったん寝室を出て、リビングなどで静かに過ごしましょう。眠くなったら寝室に戻ると、自然に眠りやすく</a:t>
            </a:r>
            <a:r>
              <a:rPr lang="ja-JP" altLang="en-US" sz="1000">
                <a:latin typeface="+mn-ea"/>
              </a:rPr>
              <a:t>なります。また</a:t>
            </a:r>
            <a:r>
              <a:rPr lang="ja-JP" altLang="en-US" sz="1000" dirty="0">
                <a:latin typeface="+mn-ea"/>
              </a:rPr>
              <a:t>、寝室の環境もとても大切です。室温は１８℃より低くならないように調整すると快適に眠れます。さらに、寝る１～２時間前にお風呂に入って体を温めると、そのあと体温が下がるタイミングで眠りにつきやすくなります。</a:t>
            </a:r>
            <a:endParaRPr sz="1000" dirty="0">
              <a:latin typeface="+mn-ea"/>
            </a:endParaRPr>
          </a:p>
          <a:p>
            <a:endParaRPr kumimoji="1" lang="ja-JP" altLang="en-US" dirty="0">
              <a:latin typeface="UD デジタル 教科書体 N"/>
              <a:ea typeface="UD デジタル 教科書体 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31" name="Title 1"/>
          <p:cNvSpPr>
            <a:spLocks noGrp="1"/>
          </p:cNvSpPr>
          <p:nvPr>
            <p:ph type="ctrTitle"/>
          </p:nvPr>
        </p:nvSpPr>
        <p:spPr>
          <a:xfrm>
            <a:off x="685800" y="2130425"/>
            <a:ext cx="7772400" cy="1470025"/>
          </a:xfrm>
        </p:spPr>
        <p:txBody>
          <a:bodyPr/>
          <a:lstStyle/>
          <a:p>
            <a:r>
              <a:rPr lang="en-US"/>
              <a:t>Click to edit Master title style</a:t>
            </a:r>
          </a:p>
        </p:txBody>
      </p:sp>
      <p:sp>
        <p:nvSpPr>
          <p:cNvPr id="1032"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033" name="Date Placeholder 3"/>
          <p:cNvSpPr>
            <a:spLocks noGrp="1"/>
          </p:cNvSpPr>
          <p:nvPr>
            <p:ph type="dt" sz="half" idx="10"/>
          </p:nvPr>
        </p:nvSpPr>
        <p:spPr/>
        <p:txBody>
          <a:bodyPr/>
          <a:lstStyle/>
          <a:p>
            <a:fld id="{1D8BD707-D9CF-40AE-B4C6-C98DA3205C09}" type="datetimeFigureOut">
              <a:rPr lang="en-US" smtClean="0"/>
              <a:pPr/>
              <a:t>3/26/2026</a:t>
            </a:fld>
            <a:endParaRPr lang="en-US"/>
          </a:p>
        </p:txBody>
      </p:sp>
      <p:sp>
        <p:nvSpPr>
          <p:cNvPr id="1034" name="Footer Placeholder 4"/>
          <p:cNvSpPr>
            <a:spLocks noGrp="1"/>
          </p:cNvSpPr>
          <p:nvPr>
            <p:ph type="ftr" sz="quarter" idx="11"/>
          </p:nvPr>
        </p:nvSpPr>
        <p:spPr/>
        <p:txBody>
          <a:bodyPr/>
          <a:lstStyle/>
          <a:p>
            <a:endParaRPr lang="en-US"/>
          </a:p>
        </p:txBody>
      </p:sp>
      <p:sp>
        <p:nvSpPr>
          <p:cNvPr id="1035"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88" name="Title 1"/>
          <p:cNvSpPr>
            <a:spLocks noGrp="1"/>
          </p:cNvSpPr>
          <p:nvPr>
            <p:ph type="title"/>
          </p:nvPr>
        </p:nvSpPr>
        <p:spPr/>
        <p:txBody>
          <a:bodyPr/>
          <a:lstStyle/>
          <a:p>
            <a:r>
              <a:rPr lang="en-US"/>
              <a:t>Click to edit Master title style</a:t>
            </a:r>
          </a:p>
        </p:txBody>
      </p:sp>
      <p:sp>
        <p:nvSpPr>
          <p:cNvPr id="1089"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0" name="Date Placeholder 3"/>
          <p:cNvSpPr>
            <a:spLocks noGrp="1"/>
          </p:cNvSpPr>
          <p:nvPr>
            <p:ph type="dt" sz="half" idx="10"/>
          </p:nvPr>
        </p:nvSpPr>
        <p:spPr/>
        <p:txBody>
          <a:bodyPr/>
          <a:lstStyle/>
          <a:p>
            <a:fld id="{1D8BD707-D9CF-40AE-B4C6-C98DA3205C09}" type="datetimeFigureOut">
              <a:rPr lang="en-US" smtClean="0"/>
              <a:pPr/>
              <a:t>3/26/2026</a:t>
            </a:fld>
            <a:endParaRPr lang="en-US"/>
          </a:p>
        </p:txBody>
      </p:sp>
      <p:sp>
        <p:nvSpPr>
          <p:cNvPr id="1091" name="Footer Placeholder 4"/>
          <p:cNvSpPr>
            <a:spLocks noGrp="1"/>
          </p:cNvSpPr>
          <p:nvPr>
            <p:ph type="ftr" sz="quarter" idx="11"/>
          </p:nvPr>
        </p:nvSpPr>
        <p:spPr/>
        <p:txBody>
          <a:bodyPr/>
          <a:lstStyle/>
          <a:p>
            <a:endParaRPr lang="en-US"/>
          </a:p>
        </p:txBody>
      </p:sp>
      <p:sp>
        <p:nvSpPr>
          <p:cNvPr id="1092"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094"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1095"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6" name="Date Placeholder 3"/>
          <p:cNvSpPr>
            <a:spLocks noGrp="1"/>
          </p:cNvSpPr>
          <p:nvPr>
            <p:ph type="dt" sz="half" idx="10"/>
          </p:nvPr>
        </p:nvSpPr>
        <p:spPr/>
        <p:txBody>
          <a:bodyPr/>
          <a:lstStyle/>
          <a:p>
            <a:fld id="{1D8BD707-D9CF-40AE-B4C6-C98DA3205C09}" type="datetimeFigureOut">
              <a:rPr lang="en-US" smtClean="0"/>
              <a:pPr/>
              <a:t>3/26/2026</a:t>
            </a:fld>
            <a:endParaRPr lang="en-US"/>
          </a:p>
        </p:txBody>
      </p:sp>
      <p:sp>
        <p:nvSpPr>
          <p:cNvPr id="1097" name="Footer Placeholder 4"/>
          <p:cNvSpPr>
            <a:spLocks noGrp="1"/>
          </p:cNvSpPr>
          <p:nvPr>
            <p:ph type="ftr" sz="quarter" idx="11"/>
          </p:nvPr>
        </p:nvSpPr>
        <p:spPr/>
        <p:txBody>
          <a:bodyPr/>
          <a:lstStyle/>
          <a:p>
            <a:endParaRPr lang="en-US"/>
          </a:p>
        </p:txBody>
      </p:sp>
      <p:sp>
        <p:nvSpPr>
          <p:cNvPr id="1098"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37" name="Title 1"/>
          <p:cNvSpPr>
            <a:spLocks noGrp="1"/>
          </p:cNvSpPr>
          <p:nvPr>
            <p:ph type="title"/>
          </p:nvPr>
        </p:nvSpPr>
        <p:spPr/>
        <p:txBody>
          <a:bodyPr/>
          <a:lstStyle/>
          <a:p>
            <a:r>
              <a:rPr lang="en-US"/>
              <a:t>Click to edit Master title style</a:t>
            </a:r>
          </a:p>
        </p:txBody>
      </p:sp>
      <p:sp>
        <p:nvSpPr>
          <p:cNvPr id="1038"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9" name="Date Placeholder 3"/>
          <p:cNvSpPr>
            <a:spLocks noGrp="1"/>
          </p:cNvSpPr>
          <p:nvPr>
            <p:ph type="dt" sz="half" idx="10"/>
          </p:nvPr>
        </p:nvSpPr>
        <p:spPr/>
        <p:txBody>
          <a:bodyPr/>
          <a:lstStyle/>
          <a:p>
            <a:fld id="{1D8BD707-D9CF-40AE-B4C6-C98DA3205C09}" type="datetimeFigureOut">
              <a:rPr lang="en-US" smtClean="0"/>
              <a:pPr/>
              <a:t>3/26/2026</a:t>
            </a:fld>
            <a:endParaRPr lang="en-US"/>
          </a:p>
        </p:txBody>
      </p:sp>
      <p:sp>
        <p:nvSpPr>
          <p:cNvPr id="1040" name="Footer Placeholder 4"/>
          <p:cNvSpPr>
            <a:spLocks noGrp="1"/>
          </p:cNvSpPr>
          <p:nvPr>
            <p:ph type="ftr" sz="quarter" idx="11"/>
          </p:nvPr>
        </p:nvSpPr>
        <p:spPr/>
        <p:txBody>
          <a:bodyPr/>
          <a:lstStyle/>
          <a:p>
            <a:endParaRPr lang="en-US"/>
          </a:p>
        </p:txBody>
      </p:sp>
      <p:sp>
        <p:nvSpPr>
          <p:cNvPr id="1041"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43"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1044"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045" name="Date Placeholder 3"/>
          <p:cNvSpPr>
            <a:spLocks noGrp="1"/>
          </p:cNvSpPr>
          <p:nvPr>
            <p:ph type="dt" sz="half" idx="10"/>
          </p:nvPr>
        </p:nvSpPr>
        <p:spPr/>
        <p:txBody>
          <a:bodyPr/>
          <a:lstStyle/>
          <a:p>
            <a:fld id="{1D8BD707-D9CF-40AE-B4C6-C98DA3205C09}" type="datetimeFigureOut">
              <a:rPr lang="en-US" smtClean="0"/>
              <a:pPr/>
              <a:t>3/26/2026</a:t>
            </a:fld>
            <a:endParaRPr lang="en-US"/>
          </a:p>
        </p:txBody>
      </p:sp>
      <p:sp>
        <p:nvSpPr>
          <p:cNvPr id="1046" name="Footer Placeholder 4"/>
          <p:cNvSpPr>
            <a:spLocks noGrp="1"/>
          </p:cNvSpPr>
          <p:nvPr>
            <p:ph type="ftr" sz="quarter" idx="11"/>
          </p:nvPr>
        </p:nvSpPr>
        <p:spPr/>
        <p:txBody>
          <a:bodyPr/>
          <a:lstStyle/>
          <a:p>
            <a:endParaRPr lang="en-US"/>
          </a:p>
        </p:txBody>
      </p:sp>
      <p:sp>
        <p:nvSpPr>
          <p:cNvPr id="1047"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49" name="Title 1"/>
          <p:cNvSpPr>
            <a:spLocks noGrp="1"/>
          </p:cNvSpPr>
          <p:nvPr>
            <p:ph type="title"/>
          </p:nvPr>
        </p:nvSpPr>
        <p:spPr/>
        <p:txBody>
          <a:bodyPr/>
          <a:lstStyle/>
          <a:p>
            <a:r>
              <a:rPr lang="en-US"/>
              <a:t>Click to edit Master title style</a:t>
            </a:r>
          </a:p>
        </p:txBody>
      </p:sp>
      <p:sp>
        <p:nvSpPr>
          <p:cNvPr id="1050"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1"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2" name="Date Placeholder 4"/>
          <p:cNvSpPr>
            <a:spLocks noGrp="1"/>
          </p:cNvSpPr>
          <p:nvPr>
            <p:ph type="dt" sz="half" idx="10"/>
          </p:nvPr>
        </p:nvSpPr>
        <p:spPr/>
        <p:txBody>
          <a:bodyPr/>
          <a:lstStyle/>
          <a:p>
            <a:fld id="{1D8BD707-D9CF-40AE-B4C6-C98DA3205C09}" type="datetimeFigureOut">
              <a:rPr lang="en-US" smtClean="0"/>
              <a:pPr/>
              <a:t>3/26/2026</a:t>
            </a:fld>
            <a:endParaRPr lang="en-US"/>
          </a:p>
        </p:txBody>
      </p:sp>
      <p:sp>
        <p:nvSpPr>
          <p:cNvPr id="1053" name="Footer Placeholder 5"/>
          <p:cNvSpPr>
            <a:spLocks noGrp="1"/>
          </p:cNvSpPr>
          <p:nvPr>
            <p:ph type="ftr" sz="quarter" idx="11"/>
          </p:nvPr>
        </p:nvSpPr>
        <p:spPr/>
        <p:txBody>
          <a:bodyPr/>
          <a:lstStyle/>
          <a:p>
            <a:endParaRPr lang="en-US"/>
          </a:p>
        </p:txBody>
      </p:sp>
      <p:sp>
        <p:nvSpPr>
          <p:cNvPr id="1054"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56" name="Title 1"/>
          <p:cNvSpPr>
            <a:spLocks noGrp="1"/>
          </p:cNvSpPr>
          <p:nvPr>
            <p:ph type="title"/>
          </p:nvPr>
        </p:nvSpPr>
        <p:spPr/>
        <p:txBody>
          <a:bodyPr/>
          <a:lstStyle>
            <a:lvl1pPr>
              <a:defRPr/>
            </a:lvl1pPr>
          </a:lstStyle>
          <a:p>
            <a:r>
              <a:rPr lang="en-US"/>
              <a:t>Click to edit Master title style</a:t>
            </a:r>
          </a:p>
        </p:txBody>
      </p:sp>
      <p:sp>
        <p:nvSpPr>
          <p:cNvPr id="1057"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58"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9"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60"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61" name="Date Placeholder 6"/>
          <p:cNvSpPr>
            <a:spLocks noGrp="1"/>
          </p:cNvSpPr>
          <p:nvPr>
            <p:ph type="dt" sz="half" idx="10"/>
          </p:nvPr>
        </p:nvSpPr>
        <p:spPr/>
        <p:txBody>
          <a:bodyPr/>
          <a:lstStyle/>
          <a:p>
            <a:fld id="{1D8BD707-D9CF-40AE-B4C6-C98DA3205C09}" type="datetimeFigureOut">
              <a:rPr lang="en-US" smtClean="0"/>
              <a:pPr/>
              <a:t>3/26/2026</a:t>
            </a:fld>
            <a:endParaRPr lang="en-US"/>
          </a:p>
        </p:txBody>
      </p:sp>
      <p:sp>
        <p:nvSpPr>
          <p:cNvPr id="1062" name="Footer Placeholder 7"/>
          <p:cNvSpPr>
            <a:spLocks noGrp="1"/>
          </p:cNvSpPr>
          <p:nvPr>
            <p:ph type="ftr" sz="quarter" idx="11"/>
          </p:nvPr>
        </p:nvSpPr>
        <p:spPr/>
        <p:txBody>
          <a:bodyPr/>
          <a:lstStyle/>
          <a:p>
            <a:endParaRPr lang="en-US"/>
          </a:p>
        </p:txBody>
      </p:sp>
      <p:sp>
        <p:nvSpPr>
          <p:cNvPr id="1063"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65" name="Title 1"/>
          <p:cNvSpPr>
            <a:spLocks noGrp="1"/>
          </p:cNvSpPr>
          <p:nvPr>
            <p:ph type="title"/>
          </p:nvPr>
        </p:nvSpPr>
        <p:spPr/>
        <p:txBody>
          <a:bodyPr/>
          <a:lstStyle/>
          <a:p>
            <a:r>
              <a:rPr lang="en-US"/>
              <a:t>Click to edit Master title style</a:t>
            </a:r>
          </a:p>
        </p:txBody>
      </p:sp>
      <p:sp>
        <p:nvSpPr>
          <p:cNvPr id="1066" name="Date Placeholder 2"/>
          <p:cNvSpPr>
            <a:spLocks noGrp="1"/>
          </p:cNvSpPr>
          <p:nvPr>
            <p:ph type="dt" sz="half" idx="10"/>
          </p:nvPr>
        </p:nvSpPr>
        <p:spPr/>
        <p:txBody>
          <a:bodyPr/>
          <a:lstStyle/>
          <a:p>
            <a:fld id="{1D8BD707-D9CF-40AE-B4C6-C98DA3205C09}" type="datetimeFigureOut">
              <a:rPr lang="en-US" smtClean="0"/>
              <a:pPr/>
              <a:t>3/26/2026</a:t>
            </a:fld>
            <a:endParaRPr lang="en-US"/>
          </a:p>
        </p:txBody>
      </p:sp>
      <p:sp>
        <p:nvSpPr>
          <p:cNvPr id="1067" name="Footer Placeholder 3"/>
          <p:cNvSpPr>
            <a:spLocks noGrp="1"/>
          </p:cNvSpPr>
          <p:nvPr>
            <p:ph type="ftr" sz="quarter" idx="11"/>
          </p:nvPr>
        </p:nvSpPr>
        <p:spPr/>
        <p:txBody>
          <a:bodyPr/>
          <a:lstStyle/>
          <a:p>
            <a:endParaRPr lang="en-US"/>
          </a:p>
        </p:txBody>
      </p:sp>
      <p:sp>
        <p:nvSpPr>
          <p:cNvPr id="1068"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70" name="Date Placeholder 1"/>
          <p:cNvSpPr>
            <a:spLocks noGrp="1"/>
          </p:cNvSpPr>
          <p:nvPr>
            <p:ph type="dt" sz="half" idx="10"/>
          </p:nvPr>
        </p:nvSpPr>
        <p:spPr/>
        <p:txBody>
          <a:bodyPr/>
          <a:lstStyle/>
          <a:p>
            <a:fld id="{1D8BD707-D9CF-40AE-B4C6-C98DA3205C09}" type="datetimeFigureOut">
              <a:rPr lang="en-US" smtClean="0"/>
              <a:pPr/>
              <a:t>3/26/2026</a:t>
            </a:fld>
            <a:endParaRPr lang="en-US"/>
          </a:p>
        </p:txBody>
      </p:sp>
      <p:sp>
        <p:nvSpPr>
          <p:cNvPr id="1071" name="Footer Placeholder 2"/>
          <p:cNvSpPr>
            <a:spLocks noGrp="1"/>
          </p:cNvSpPr>
          <p:nvPr>
            <p:ph type="ftr" sz="quarter" idx="11"/>
          </p:nvPr>
        </p:nvSpPr>
        <p:spPr/>
        <p:txBody>
          <a:bodyPr/>
          <a:lstStyle/>
          <a:p>
            <a:endParaRPr lang="en-US"/>
          </a:p>
        </p:txBody>
      </p:sp>
      <p:sp>
        <p:nvSpPr>
          <p:cNvPr id="1072"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74"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1075"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76"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77" name="Date Placeholder 4"/>
          <p:cNvSpPr>
            <a:spLocks noGrp="1"/>
          </p:cNvSpPr>
          <p:nvPr>
            <p:ph type="dt" sz="half" idx="10"/>
          </p:nvPr>
        </p:nvSpPr>
        <p:spPr/>
        <p:txBody>
          <a:bodyPr/>
          <a:lstStyle/>
          <a:p>
            <a:fld id="{1D8BD707-D9CF-40AE-B4C6-C98DA3205C09}" type="datetimeFigureOut">
              <a:rPr lang="en-US" smtClean="0"/>
              <a:pPr/>
              <a:t>3/26/2026</a:t>
            </a:fld>
            <a:endParaRPr lang="en-US"/>
          </a:p>
        </p:txBody>
      </p:sp>
      <p:sp>
        <p:nvSpPr>
          <p:cNvPr id="1078" name="Footer Placeholder 5"/>
          <p:cNvSpPr>
            <a:spLocks noGrp="1"/>
          </p:cNvSpPr>
          <p:nvPr>
            <p:ph type="ftr" sz="quarter" idx="11"/>
          </p:nvPr>
        </p:nvSpPr>
        <p:spPr/>
        <p:txBody>
          <a:bodyPr/>
          <a:lstStyle/>
          <a:p>
            <a:endParaRPr lang="en-US"/>
          </a:p>
        </p:txBody>
      </p:sp>
      <p:sp>
        <p:nvSpPr>
          <p:cNvPr id="1079"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81"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1082"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83"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84" name="Date Placeholder 4"/>
          <p:cNvSpPr>
            <a:spLocks noGrp="1"/>
          </p:cNvSpPr>
          <p:nvPr>
            <p:ph type="dt" sz="half" idx="10"/>
          </p:nvPr>
        </p:nvSpPr>
        <p:spPr/>
        <p:txBody>
          <a:bodyPr/>
          <a:lstStyle/>
          <a:p>
            <a:fld id="{1D8BD707-D9CF-40AE-B4C6-C98DA3205C09}" type="datetimeFigureOut">
              <a:rPr lang="en-US" smtClean="0"/>
              <a:pPr/>
              <a:t>3/26/2026</a:t>
            </a:fld>
            <a:endParaRPr lang="en-US"/>
          </a:p>
        </p:txBody>
      </p:sp>
      <p:sp>
        <p:nvSpPr>
          <p:cNvPr id="1085" name="Footer Placeholder 5"/>
          <p:cNvSpPr>
            <a:spLocks noGrp="1"/>
          </p:cNvSpPr>
          <p:nvPr>
            <p:ph type="ftr" sz="quarter" idx="11"/>
          </p:nvPr>
        </p:nvSpPr>
        <p:spPr/>
        <p:txBody>
          <a:bodyPr/>
          <a:lstStyle/>
          <a:p>
            <a:endParaRPr lang="en-US"/>
          </a:p>
        </p:txBody>
      </p:sp>
      <p:sp>
        <p:nvSpPr>
          <p:cNvPr id="1086"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5"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1026"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7"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3/26/2026</a:t>
            </a:fld>
            <a:endParaRPr lang="en-US"/>
          </a:p>
        </p:txBody>
      </p:sp>
      <p:sp>
        <p:nvSpPr>
          <p:cNvPr id="1028"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029"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chart" Target="../charts/char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emf"/></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F082864E-1C38-747C-E3B7-CA4D90EEE801}"/>
              </a:ext>
            </a:extLst>
          </p:cNvPr>
          <p:cNvSpPr/>
          <p:nvPr/>
        </p:nvSpPr>
        <p:spPr>
          <a:xfrm>
            <a:off x="266726" y="133350"/>
            <a:ext cx="8604370" cy="1126478"/>
          </a:xfrm>
          <a:prstGeom prst="roundRect">
            <a:avLst>
              <a:gd name="adj" fmla="val 5698"/>
            </a:avLst>
          </a:prstGeom>
          <a:solidFill>
            <a:srgbClr val="FEFFC9"/>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7" name="四角形 12"/>
          <p:cNvSpPr>
            <a:spLocks noGrp="1"/>
          </p:cNvSpPr>
          <p:nvPr>
            <p:ph type="title"/>
          </p:nvPr>
        </p:nvSpPr>
        <p:spPr>
          <a:xfrm>
            <a:off x="641496" y="1153158"/>
            <a:ext cx="8229600" cy="745592"/>
          </a:xfrm>
          <a:prstGeom prst="rect">
            <a:avLst/>
          </a:prstGeom>
        </p:spPr>
        <p:txBody>
          <a:bodyPr>
            <a:normAutofit/>
          </a:bodyPr>
          <a:lstStyle/>
          <a:p>
            <a:r>
              <a:rPr lang="ja-JP" altLang="en-US" sz="2800" dirty="0">
                <a:latin typeface="HGS創英角ﾎﾟｯﾌﾟ体"/>
                <a:ea typeface="HGS創英角ﾎﾟｯﾌﾟ体"/>
              </a:rPr>
              <a:t>みんなは毎日何時間寝てる？</a:t>
            </a:r>
            <a:endParaRPr kumimoji="1" lang="ja-JP" altLang="en-US" sz="4000" dirty="0">
              <a:latin typeface="HGS創英角ﾎﾟｯﾌﾟ体"/>
              <a:ea typeface="HGS創英角ﾎﾟｯﾌﾟ体"/>
            </a:endParaRPr>
          </a:p>
        </p:txBody>
      </p:sp>
      <p:grpSp>
        <p:nvGrpSpPr>
          <p:cNvPr id="1108" name="グループ 202"/>
          <p:cNvGrpSpPr/>
          <p:nvPr/>
        </p:nvGrpSpPr>
        <p:grpSpPr>
          <a:xfrm>
            <a:off x="1981200" y="1883720"/>
            <a:ext cx="6031874" cy="2862600"/>
            <a:chOff x="1969126" y="1057582"/>
            <a:chExt cx="6202874" cy="3046498"/>
          </a:xfrm>
        </p:grpSpPr>
        <p:graphicFrame>
          <p:nvGraphicFramePr>
            <p:cNvPr id="1109" name="グラフ 53"/>
            <p:cNvGraphicFramePr/>
            <p:nvPr/>
          </p:nvGraphicFramePr>
          <p:xfrm>
            <a:off x="5119975" y="1059582"/>
            <a:ext cx="3052025" cy="304449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10" name="グラフ 54"/>
            <p:cNvGraphicFramePr/>
            <p:nvPr/>
          </p:nvGraphicFramePr>
          <p:xfrm>
            <a:off x="1969126" y="1057582"/>
            <a:ext cx="3150849" cy="3041985"/>
          </p:xfrm>
          <a:graphic>
            <a:graphicData uri="http://schemas.openxmlformats.org/drawingml/2006/chart">
              <c:chart xmlns:c="http://schemas.openxmlformats.org/drawingml/2006/chart" xmlns:r="http://schemas.openxmlformats.org/officeDocument/2006/relationships" r:id="rId4"/>
            </a:graphicData>
          </a:graphic>
        </p:graphicFrame>
      </p:grpSp>
      <p:sp>
        <p:nvSpPr>
          <p:cNvPr id="1111" name="テキスト 77"/>
          <p:cNvSpPr txBox="1"/>
          <p:nvPr/>
        </p:nvSpPr>
        <p:spPr>
          <a:xfrm>
            <a:off x="4419600" y="4889584"/>
            <a:ext cx="4802879" cy="253916"/>
          </a:xfrm>
          <a:prstGeom prst="rect">
            <a:avLst/>
          </a:prstGeom>
        </p:spPr>
        <p:txBody>
          <a:bodyPr wrap="square">
            <a:spAutoFit/>
          </a:bodyPr>
          <a:lstStyle/>
          <a:p>
            <a:pPr algn="just">
              <a:defRPr lang="ja-JP" altLang="en-US"/>
            </a:pPr>
            <a:r>
              <a:rPr lang="ja-JP" altLang="en-US" sz="1000" dirty="0">
                <a:latin typeface="UD デジタル 教科書体 N"/>
                <a:ea typeface="UD デジタル 教科書体 N"/>
              </a:rPr>
              <a:t>　</a:t>
            </a:r>
            <a:r>
              <a:rPr lang="ja-JP" altLang="en-US" sz="1050" dirty="0">
                <a:latin typeface="UD デジタル 教科書体 N"/>
                <a:ea typeface="UD デジタル 教科書体 N"/>
              </a:rPr>
              <a:t>出典：令和６年度 児童生徒の健康・体力（青森県教育庁スポーツ健康課）</a:t>
            </a:r>
            <a:r>
              <a:rPr lang="ja-JP" altLang="en-US" sz="1000" dirty="0">
                <a:latin typeface="UD デジタル 教科書体 N"/>
                <a:ea typeface="UD デジタル 教科書体 N"/>
              </a:rPr>
              <a:t> </a:t>
            </a:r>
            <a:endParaRPr lang="ja-JP" altLang="en-US" sz="1000" dirty="0"/>
          </a:p>
        </p:txBody>
      </p:sp>
      <p:sp>
        <p:nvSpPr>
          <p:cNvPr id="1112" name="テキスト 214"/>
          <p:cNvSpPr txBox="1"/>
          <p:nvPr/>
        </p:nvSpPr>
        <p:spPr>
          <a:xfrm>
            <a:off x="335966" y="1382566"/>
            <a:ext cx="1440000" cy="368439"/>
          </a:xfrm>
          <a:prstGeom prst="rect">
            <a:avLst/>
          </a:prstGeom>
        </p:spPr>
        <p:txBody>
          <a:bodyPr>
            <a:spAutoFit/>
          </a:bodyPr>
          <a:lstStyle/>
          <a:p>
            <a:pPr>
              <a:defRPr lang="ja-JP" altLang="en-US"/>
            </a:pPr>
            <a:r>
              <a:rPr lang="ja-JP" altLang="en-US" dirty="0">
                <a:latin typeface="UD デジタル 教科書体 N"/>
                <a:ea typeface="UD デジタル 教科書体 N"/>
              </a:rPr>
              <a:t>①はじめに</a:t>
            </a:r>
          </a:p>
        </p:txBody>
      </p:sp>
      <p:pic>
        <p:nvPicPr>
          <p:cNvPr id="1113" name="図 257"/>
          <p:cNvPicPr>
            <a:picLocks noChangeAspect="1"/>
          </p:cNvPicPr>
          <p:nvPr/>
        </p:nvPicPr>
        <p:blipFill>
          <a:blip r:embed="rId5"/>
          <a:srcRect l="20313" t="26216" r="21785" b="26862"/>
          <a:stretch>
            <a:fillRect/>
          </a:stretch>
        </p:blipFill>
        <p:spPr>
          <a:xfrm>
            <a:off x="395944" y="3139013"/>
            <a:ext cx="1365351" cy="1565455"/>
          </a:xfrm>
          <a:prstGeom prst="rect">
            <a:avLst/>
          </a:prstGeom>
        </p:spPr>
      </p:pic>
      <p:sp>
        <p:nvSpPr>
          <p:cNvPr id="1114" name="図形 258"/>
          <p:cNvSpPr/>
          <p:nvPr/>
        </p:nvSpPr>
        <p:spPr>
          <a:xfrm>
            <a:off x="266726" y="1720275"/>
            <a:ext cx="1509240" cy="1296000"/>
          </a:xfrm>
          <a:prstGeom prst="wedgeRoundRectCallout">
            <a:avLst/>
          </a:prstGeom>
        </p:spPr>
        <p:style>
          <a:lnRef idx="2">
            <a:schemeClr val="dk1"/>
          </a:lnRef>
          <a:fillRef idx="1">
            <a:schemeClr val="lt1"/>
          </a:fillRef>
          <a:effectRef idx="0">
            <a:schemeClr val="dk1"/>
          </a:effectRef>
          <a:fontRef idx="minor">
            <a:schemeClr val="dk1"/>
          </a:fontRef>
        </p:style>
        <p:txBody>
          <a:bodyPr anchor="ctr"/>
          <a:lstStyle/>
          <a:p>
            <a:pPr algn="just">
              <a:defRPr lang="ja-JP" altLang="en-US"/>
            </a:pPr>
            <a:r>
              <a:rPr lang="ja-JP" altLang="en-US" sz="1100">
                <a:latin typeface="UD デジタル 教科書体 N"/>
                <a:ea typeface="UD デジタル 教科書体 N"/>
              </a:rPr>
              <a:t>　中学生の理想的な睡眠時間は「８～１０時間」と言われているよ！！みんなはどうかな？</a:t>
            </a:r>
          </a:p>
        </p:txBody>
      </p:sp>
      <p:sp>
        <p:nvSpPr>
          <p:cNvPr id="2" name="TextBox 5">
            <a:extLst>
              <a:ext uri="{FF2B5EF4-FFF2-40B4-BE49-F238E27FC236}">
                <a16:creationId xmlns:a16="http://schemas.microsoft.com/office/drawing/2014/main" id="{17F2C610-9014-3B16-D01C-276B080BCD67}"/>
              </a:ext>
            </a:extLst>
          </p:cNvPr>
          <p:cNvSpPr txBox="1"/>
          <p:nvPr/>
        </p:nvSpPr>
        <p:spPr>
          <a:xfrm>
            <a:off x="832065" y="164335"/>
            <a:ext cx="7479869" cy="1070486"/>
          </a:xfrm>
          <a:prstGeom prst="rect">
            <a:avLst/>
          </a:prstGeom>
        </p:spPr>
        <p:txBody>
          <a:bodyPr wrap="square" lIns="0" tIns="0" rIns="0" bIns="0" rtlCol="0" anchor="t">
            <a:spAutoFit/>
          </a:bodyPr>
          <a:lstStyle/>
          <a:p>
            <a:pPr algn="ctr">
              <a:lnSpc>
                <a:spcPts val="4468"/>
              </a:lnSpc>
            </a:pPr>
            <a:r>
              <a:rPr lang="ja-JP" altLang="en-US" sz="3600" dirty="0">
                <a:latin typeface="HGS創英角ﾎﾟｯﾌﾟ体"/>
                <a:ea typeface="HGS創英角ﾎﾟｯﾌﾟ体"/>
              </a:rPr>
              <a:t>眠らないととどうなるの？</a:t>
            </a:r>
            <a:endParaRPr lang="en-US" sz="4000" spc="6" dirty="0">
              <a:solidFill>
                <a:srgbClr val="000000"/>
              </a:solidFill>
              <a:latin typeface="HGS創英角ﾎﾟｯﾌﾟ体"/>
              <a:ea typeface="HGS創英角ﾎﾟｯﾌﾟ体"/>
              <a:cs typeface="游ゴシック体"/>
              <a:sym typeface="游ゴシック体"/>
            </a:endParaRPr>
          </a:p>
          <a:p>
            <a:pPr algn="ctr">
              <a:lnSpc>
                <a:spcPts val="4468"/>
              </a:lnSpc>
            </a:pPr>
            <a:r>
              <a:rPr lang="ja-JP" altLang="en-US" sz="2000" dirty="0">
                <a:latin typeface="HGS創英角ﾎﾟｯﾌﾟ体"/>
                <a:ea typeface="HGS創英角ﾎﾟｯﾌﾟ体"/>
              </a:rPr>
              <a:t>〜睡眠とカラダのひみつ 〜</a:t>
            </a:r>
            <a:endParaRPr sz="1400" dirty="0">
              <a:latin typeface="HGS創英角ﾎﾟｯﾌﾟ体"/>
              <a:ea typeface="HGS創英角ﾎﾟｯﾌﾟ体"/>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07"/>
                                        </p:tgtEl>
                                        <p:attrNameLst>
                                          <p:attrName>style.visibility</p:attrName>
                                        </p:attrNameLst>
                                      </p:cBhvr>
                                      <p:to>
                                        <p:strVal val="visible"/>
                                      </p:to>
                                    </p:set>
                                    <p:animEffect transition="in" filter="fade">
                                      <p:cBhvr>
                                        <p:cTn id="7" dur="500"/>
                                        <p:tgtEl>
                                          <p:spTgt spid="110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08"/>
                                        </p:tgtEl>
                                        <p:attrNameLst>
                                          <p:attrName>style.visibility</p:attrName>
                                        </p:attrNameLst>
                                      </p:cBhvr>
                                      <p:to>
                                        <p:strVal val="visible"/>
                                      </p:to>
                                    </p:set>
                                    <p:animEffect transition="in" filter="fade">
                                      <p:cBhvr>
                                        <p:cTn id="12" dur="500"/>
                                        <p:tgtEl>
                                          <p:spTgt spid="110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13"/>
                                        </p:tgtEl>
                                        <p:attrNameLst>
                                          <p:attrName>style.visibility</p:attrName>
                                        </p:attrNameLst>
                                      </p:cBhvr>
                                      <p:to>
                                        <p:strVal val="visible"/>
                                      </p:to>
                                    </p:set>
                                    <p:animEffect transition="in" filter="fade">
                                      <p:cBhvr>
                                        <p:cTn id="21" dur="1000"/>
                                        <p:tgtEl>
                                          <p:spTgt spid="1113"/>
                                        </p:tgtEl>
                                      </p:cBhvr>
                                    </p:animEffect>
                                    <p:anim calcmode="lin" valueType="num">
                                      <p:cBhvr>
                                        <p:cTn id="22" dur="1000" fill="hold"/>
                                        <p:tgtEl>
                                          <p:spTgt spid="1113"/>
                                        </p:tgtEl>
                                        <p:attrNameLst>
                                          <p:attrName>ppt_x</p:attrName>
                                        </p:attrNameLst>
                                      </p:cBhvr>
                                      <p:tavLst>
                                        <p:tav tm="0">
                                          <p:val>
                                            <p:strVal val="#ppt_x"/>
                                          </p:val>
                                        </p:tav>
                                        <p:tav tm="100000">
                                          <p:val>
                                            <p:strVal val="#ppt_x"/>
                                          </p:val>
                                        </p:tav>
                                      </p:tavLst>
                                    </p:anim>
                                    <p:anim calcmode="lin" valueType="num">
                                      <p:cBhvr>
                                        <p:cTn id="23" dur="1000" fill="hold"/>
                                        <p:tgtEl>
                                          <p:spTgt spid="11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14"/>
                                        </p:tgtEl>
                                        <p:attrNameLst>
                                          <p:attrName>style.visibility</p:attrName>
                                        </p:attrNameLst>
                                      </p:cBhvr>
                                      <p:to>
                                        <p:strVal val="visible"/>
                                      </p:to>
                                    </p:set>
                                    <p:animEffect transition="in" filter="fade">
                                      <p:cBhvr>
                                        <p:cTn id="28" dur="1000"/>
                                        <p:tgtEl>
                                          <p:spTgt spid="1114"/>
                                        </p:tgtEl>
                                      </p:cBhvr>
                                    </p:animEffect>
                                    <p:anim calcmode="lin" valueType="num">
                                      <p:cBhvr>
                                        <p:cTn id="29" dur="1000" fill="hold"/>
                                        <p:tgtEl>
                                          <p:spTgt spid="1114"/>
                                        </p:tgtEl>
                                        <p:attrNameLst>
                                          <p:attrName>ppt_x</p:attrName>
                                        </p:attrNameLst>
                                      </p:cBhvr>
                                      <p:tavLst>
                                        <p:tav tm="0">
                                          <p:val>
                                            <p:strVal val="#ppt_x"/>
                                          </p:val>
                                        </p:tav>
                                        <p:tav tm="100000">
                                          <p:val>
                                            <p:strVal val="#ppt_x"/>
                                          </p:val>
                                        </p:tav>
                                      </p:tavLst>
                                    </p:anim>
                                    <p:anim calcmode="lin" valueType="num">
                                      <p:cBhvr>
                                        <p:cTn id="30" dur="1000" fill="hold"/>
                                        <p:tgtEl>
                                          <p:spTgt spid="11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7" grpId="0" animBg="1" autoUpdateAnimBg="0"/>
      <p:bldP spid="1111" grpId="0" animBg="1" autoUpdateAnimBg="0"/>
      <p:bldP spid="1114" grpId="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0" name="Group 2"/>
          <p:cNvGrpSpPr>
            <a:grpSpLocks noChangeAspect="1"/>
          </p:cNvGrpSpPr>
          <p:nvPr/>
        </p:nvGrpSpPr>
        <p:grpSpPr>
          <a:xfrm>
            <a:off x="3048" y="0"/>
            <a:ext cx="9137904" cy="5140442"/>
            <a:chOff x="0" y="0"/>
            <a:chExt cx="9137904" cy="5140452"/>
          </a:xfrm>
        </p:grpSpPr>
        <p:sp>
          <p:nvSpPr>
            <p:cNvPr id="1121" name="Freeform 3"/>
            <p:cNvSpPr/>
            <p:nvPr/>
          </p:nvSpPr>
          <p:spPr>
            <a:xfrm>
              <a:off x="0" y="0"/>
              <a:ext cx="9137904" cy="5140452"/>
            </a:xfrm>
            <a:custGeom>
              <a:avLst/>
              <a:gdLst/>
              <a:ahLst/>
              <a:cxnLst/>
              <a:rect l="l" t="t" r="r" b="b"/>
              <a:pathLst>
                <a:path w="9137904" h="5140452">
                  <a:moveTo>
                    <a:pt x="0" y="0"/>
                  </a:moveTo>
                  <a:lnTo>
                    <a:pt x="0" y="5140452"/>
                  </a:lnTo>
                  <a:lnTo>
                    <a:pt x="9137904" y="5140452"/>
                  </a:lnTo>
                  <a:lnTo>
                    <a:pt x="9137904" y="0"/>
                  </a:lnTo>
                  <a:close/>
                </a:path>
              </a:pathLst>
            </a:custGeom>
            <a:solidFill>
              <a:srgbClr val="FFFFFF"/>
            </a:solidFill>
          </p:spPr>
          <p:txBody>
            <a:bodyPr/>
            <a:lstStyle/>
            <a:p>
              <a:endParaRPr lang="ja-JP" altLang="en-US"/>
            </a:p>
          </p:txBody>
        </p:sp>
      </p:grpSp>
      <p:sp>
        <p:nvSpPr>
          <p:cNvPr id="1122" name="Freeform 4"/>
          <p:cNvSpPr/>
          <p:nvPr/>
        </p:nvSpPr>
        <p:spPr>
          <a:xfrm>
            <a:off x="7592369" y="267750"/>
            <a:ext cx="1227631" cy="1165030"/>
          </a:xfrm>
          <a:custGeom>
            <a:avLst/>
            <a:gdLst/>
            <a:ahLst/>
            <a:cxnLst/>
            <a:rect l="l" t="t" r="r" b="b"/>
            <a:pathLst>
              <a:path w="3055620" h="3047990">
                <a:moveTo>
                  <a:pt x="0" y="0"/>
                </a:moveTo>
                <a:lnTo>
                  <a:pt x="3055620" y="0"/>
                </a:lnTo>
                <a:lnTo>
                  <a:pt x="3055620" y="3047990"/>
                </a:lnTo>
                <a:lnTo>
                  <a:pt x="0" y="3047990"/>
                </a:lnTo>
                <a:lnTo>
                  <a:pt x="0" y="0"/>
                </a:lnTo>
                <a:close/>
              </a:path>
            </a:pathLst>
          </a:custGeom>
          <a:blipFill>
            <a:blip r:embed="rId3"/>
            <a:stretch>
              <a:fillRect/>
            </a:stretch>
          </a:blipFill>
        </p:spPr>
        <p:txBody>
          <a:bodyPr/>
          <a:lstStyle/>
          <a:p>
            <a:endParaRPr lang="ja-JP" altLang="en-US"/>
          </a:p>
        </p:txBody>
      </p:sp>
      <p:sp>
        <p:nvSpPr>
          <p:cNvPr id="1123" name="TextBox 5"/>
          <p:cNvSpPr txBox="1"/>
          <p:nvPr/>
        </p:nvSpPr>
        <p:spPr>
          <a:xfrm>
            <a:off x="828000" y="562549"/>
            <a:ext cx="6988940" cy="641201"/>
          </a:xfrm>
          <a:prstGeom prst="rect">
            <a:avLst/>
          </a:prstGeom>
        </p:spPr>
        <p:txBody>
          <a:bodyPr lIns="0" tIns="0" rIns="0" bIns="0" rtlCol="0" anchor="t">
            <a:spAutoFit/>
          </a:bodyPr>
          <a:lstStyle/>
          <a:p>
            <a:pPr algn="l">
              <a:lnSpc>
                <a:spcPts val="5023"/>
              </a:lnSpc>
            </a:pPr>
            <a:r>
              <a:rPr lang="en-US" sz="3588" spc="10">
                <a:solidFill>
                  <a:srgbClr val="000000"/>
                </a:solidFill>
                <a:latin typeface="HGS創英角ﾎﾟｯﾌﾟ体"/>
                <a:ea typeface="HGS創英角ﾎﾟｯﾌﾟ体"/>
                <a:cs typeface="Arimo"/>
                <a:sym typeface="Arimo"/>
              </a:rPr>
              <a:t>睡眠不足になると、どうなるの？</a:t>
            </a:r>
            <a:endParaRPr>
              <a:latin typeface="HGS創英角ﾎﾟｯﾌﾟ体"/>
              <a:ea typeface="HGS創英角ﾎﾟｯﾌﾟ体"/>
            </a:endParaRPr>
          </a:p>
        </p:txBody>
      </p:sp>
      <p:sp>
        <p:nvSpPr>
          <p:cNvPr id="1124" name="テキスト 219"/>
          <p:cNvSpPr txBox="1"/>
          <p:nvPr/>
        </p:nvSpPr>
        <p:spPr>
          <a:xfrm>
            <a:off x="320337" y="123750"/>
            <a:ext cx="4251277" cy="368439"/>
          </a:xfrm>
          <a:prstGeom prst="rect">
            <a:avLst/>
          </a:prstGeom>
        </p:spPr>
        <p:txBody>
          <a:bodyPr wrap="square">
            <a:spAutoFit/>
          </a:bodyPr>
          <a:lstStyle/>
          <a:p>
            <a:pPr>
              <a:defRPr lang="ja-JP" altLang="en-US"/>
            </a:pPr>
            <a:r>
              <a:rPr lang="ja-JP" altLang="en-US">
                <a:latin typeface="UD デジタル 教科書体 N"/>
                <a:ea typeface="UD デジタル 教科書体 N"/>
              </a:rPr>
              <a:t>②睡眠不足になると、どうなる？</a:t>
            </a:r>
          </a:p>
        </p:txBody>
      </p:sp>
      <p:sp>
        <p:nvSpPr>
          <p:cNvPr id="1125" name="TextBox 252"/>
          <p:cNvSpPr txBox="1"/>
          <p:nvPr/>
        </p:nvSpPr>
        <p:spPr>
          <a:xfrm>
            <a:off x="326304" y="1203750"/>
            <a:ext cx="8569391" cy="2585323"/>
          </a:xfrm>
          <a:prstGeom prst="rect">
            <a:avLst/>
          </a:prstGeom>
        </p:spPr>
        <p:txBody>
          <a:bodyPr wrap="square" lIns="0" tIns="0" rIns="0" bIns="0" rtlCol="0" anchor="t">
            <a:spAutoFit/>
          </a:bodyPr>
          <a:lstStyle/>
          <a:p>
            <a:pPr algn="l">
              <a:lnSpc>
                <a:spcPct val="150000"/>
              </a:lnSpc>
              <a:spcBef>
                <a:spcPts val="0"/>
              </a:spcBef>
              <a:spcAft>
                <a:spcPts val="0"/>
              </a:spcAft>
            </a:pPr>
            <a:r>
              <a:rPr lang="en-US" sz="2800" spc="10" dirty="0">
                <a:solidFill>
                  <a:srgbClr val="000000"/>
                </a:solidFill>
                <a:latin typeface="UD デジタル 教科書体 N"/>
                <a:ea typeface="UD デジタル 教科書体 N"/>
                <a:cs typeface="UDデジタル教科書体NPL"/>
                <a:sym typeface="UDデジタル教科書体NPL"/>
              </a:rPr>
              <a:t>・</a:t>
            </a:r>
            <a:r>
              <a:rPr lang="en-US" sz="2800" spc="10" dirty="0" err="1">
                <a:solidFill>
                  <a:srgbClr val="000000"/>
                </a:solidFill>
                <a:latin typeface="UD デジタル 教科書体 N"/>
                <a:ea typeface="UD デジタル 教科書体 N"/>
                <a:cs typeface="UDデジタル教科書体NPL"/>
                <a:sym typeface="UDデジタル教科書体NPL"/>
              </a:rPr>
              <a:t>免疫力が下がり、かぜをひきやすくなる</a:t>
            </a:r>
            <a:endParaRPr lang="en-US" sz="2800" spc="10" dirty="0">
              <a:solidFill>
                <a:srgbClr val="000000"/>
              </a:solidFill>
              <a:latin typeface="UD デジタル 教科書体 N"/>
              <a:ea typeface="UD デジタル 教科書体 N"/>
              <a:cs typeface="UDデジタル教科書体NPL"/>
              <a:sym typeface="UDデジタル教科書体NPL"/>
            </a:endParaRPr>
          </a:p>
          <a:p>
            <a:pPr algn="l">
              <a:lnSpc>
                <a:spcPct val="150000"/>
              </a:lnSpc>
              <a:spcBef>
                <a:spcPts val="0"/>
              </a:spcBef>
              <a:spcAft>
                <a:spcPts val="0"/>
              </a:spcAft>
            </a:pPr>
            <a:r>
              <a:rPr lang="ja-JP" altLang="en-US" sz="2800" spc="10" dirty="0">
                <a:solidFill>
                  <a:srgbClr val="000000"/>
                </a:solidFill>
                <a:latin typeface="UD デジタル 教科書体 N"/>
                <a:ea typeface="UD デジタル 教科書体 N"/>
                <a:cs typeface="UDデジタル教科書体NPL"/>
                <a:sym typeface="UDデジタル教科書体NPL"/>
              </a:rPr>
              <a:t>・食べすぎ、肥満につながる</a:t>
            </a:r>
            <a:endParaRPr lang="en-US" sz="2800" spc="10" dirty="0">
              <a:solidFill>
                <a:srgbClr val="000000"/>
              </a:solidFill>
              <a:latin typeface="UD デジタル 教科書体 N"/>
              <a:ea typeface="UD デジタル 教科書体 N"/>
              <a:cs typeface="UDデジタル教科書体NPL"/>
              <a:sym typeface="UDデジタル教科書体NPL"/>
            </a:endParaRPr>
          </a:p>
          <a:p>
            <a:pPr algn="l">
              <a:lnSpc>
                <a:spcPct val="150000"/>
              </a:lnSpc>
              <a:spcBef>
                <a:spcPts val="0"/>
              </a:spcBef>
              <a:spcAft>
                <a:spcPts val="0"/>
              </a:spcAft>
            </a:pPr>
            <a:r>
              <a:rPr lang="ja-JP" altLang="en-US" sz="2800" spc="10" dirty="0">
                <a:solidFill>
                  <a:srgbClr val="000000"/>
                </a:solidFill>
                <a:latin typeface="UD デジタル 教科書体 N"/>
                <a:ea typeface="UD デジタル 教科書体 N"/>
                <a:cs typeface="UDデジタル教科書体NPL"/>
                <a:sym typeface="UDデジタル教科書体NPL"/>
              </a:rPr>
              <a:t>・生活習慣病</a:t>
            </a:r>
            <a:r>
              <a:rPr lang="ja-JP" altLang="en-US" sz="2000" spc="10" dirty="0">
                <a:solidFill>
                  <a:srgbClr val="000000"/>
                </a:solidFill>
                <a:latin typeface="UD デジタル 教科書体 N"/>
                <a:ea typeface="UD デジタル 教科書体 N"/>
                <a:cs typeface="UDデジタル教科書体NPL"/>
                <a:sym typeface="UDデジタル教科書体NPL"/>
              </a:rPr>
              <a:t>（糖尿病・高血圧など）</a:t>
            </a:r>
            <a:r>
              <a:rPr lang="ja-JP" altLang="en-US" sz="2800" spc="10" dirty="0">
                <a:solidFill>
                  <a:srgbClr val="000000"/>
                </a:solidFill>
                <a:latin typeface="UD デジタル 教科書体 N"/>
                <a:ea typeface="UD デジタル 教科書体 N"/>
                <a:cs typeface="UDデジタル教科書体NPL"/>
                <a:sym typeface="UDデジタル教科書体NPL"/>
              </a:rPr>
              <a:t>のリスクが高まる</a:t>
            </a:r>
          </a:p>
          <a:p>
            <a:pPr algn="l">
              <a:lnSpc>
                <a:spcPct val="150000"/>
              </a:lnSpc>
              <a:spcBef>
                <a:spcPts val="0"/>
              </a:spcBef>
              <a:spcAft>
                <a:spcPts val="0"/>
              </a:spcAft>
            </a:pPr>
            <a:r>
              <a:rPr lang="ja-JP" altLang="en-US" sz="2800" spc="10" dirty="0">
                <a:solidFill>
                  <a:srgbClr val="000000"/>
                </a:solidFill>
                <a:latin typeface="UD デジタル 教科書体 N"/>
                <a:ea typeface="UD デジタル 教科書体 N"/>
                <a:cs typeface="UDデジタル教科書体NPL"/>
                <a:sym typeface="UDデジタル教科書体NPL"/>
              </a:rPr>
              <a:t>・体内時計</a:t>
            </a:r>
            <a:r>
              <a:rPr lang="ja-JP" altLang="en-US" sz="2000" spc="10" dirty="0">
                <a:solidFill>
                  <a:srgbClr val="000000"/>
                </a:solidFill>
                <a:latin typeface="UD デジタル 教科書体 N"/>
                <a:ea typeface="UD デジタル 教科書体 N"/>
                <a:cs typeface="UDデジタル教科書体NPL"/>
                <a:sym typeface="UDデジタル教科書体NPL"/>
              </a:rPr>
              <a:t>（概日リズム）</a:t>
            </a:r>
            <a:r>
              <a:rPr lang="ja-JP" altLang="en-US" sz="2800" spc="10" dirty="0">
                <a:solidFill>
                  <a:srgbClr val="000000"/>
                </a:solidFill>
                <a:latin typeface="UD デジタル 教科書体 N"/>
                <a:ea typeface="UD デジタル 教科書体 N"/>
                <a:cs typeface="UDデジタル教科書体NPL"/>
                <a:sym typeface="UDデジタル教科書体NPL"/>
              </a:rPr>
              <a:t>が乱れて心身の不調につながる</a:t>
            </a:r>
            <a:endParaRPr dirty="0">
              <a:latin typeface="UD デジタル 教科書体 N"/>
              <a:ea typeface="UD デジタル 教科書体 N"/>
            </a:endParaRPr>
          </a:p>
        </p:txBody>
      </p:sp>
      <p:pic>
        <p:nvPicPr>
          <p:cNvPr id="1126" name="図 253"/>
          <p:cNvPicPr>
            <a:picLocks noChangeAspect="1"/>
          </p:cNvPicPr>
          <p:nvPr/>
        </p:nvPicPr>
        <p:blipFill>
          <a:blip r:embed="rId4"/>
          <a:stretch>
            <a:fillRect/>
          </a:stretch>
        </p:blipFill>
        <p:spPr>
          <a:xfrm>
            <a:off x="7380000" y="1203750"/>
            <a:ext cx="506214" cy="1227979"/>
          </a:xfrm>
          <a:prstGeom prst="rect">
            <a:avLst/>
          </a:prstGeom>
        </p:spPr>
      </p:pic>
      <p:sp>
        <p:nvSpPr>
          <p:cNvPr id="1127" name="Freeform 254"/>
          <p:cNvSpPr/>
          <p:nvPr/>
        </p:nvSpPr>
        <p:spPr>
          <a:xfrm>
            <a:off x="7667510" y="3651750"/>
            <a:ext cx="864490" cy="1065145"/>
          </a:xfrm>
          <a:custGeom>
            <a:avLst/>
            <a:gdLst/>
            <a:ahLst/>
            <a:cxnLst/>
            <a:rect l="l" t="t" r="r" b="b"/>
            <a:pathLst>
              <a:path w="1942425" h="2647257">
                <a:moveTo>
                  <a:pt x="0" y="0"/>
                </a:moveTo>
                <a:lnTo>
                  <a:pt x="1942425" y="0"/>
                </a:lnTo>
                <a:lnTo>
                  <a:pt x="1942425" y="2647257"/>
                </a:lnTo>
                <a:lnTo>
                  <a:pt x="0" y="2647257"/>
                </a:lnTo>
                <a:lnTo>
                  <a:pt x="0" y="0"/>
                </a:lnTo>
                <a:close/>
              </a:path>
            </a:pathLst>
          </a:custGeom>
          <a:blipFill>
            <a:blip r:embed="rId5"/>
            <a:stretch>
              <a:fillRect/>
            </a:stretch>
          </a:blipFill>
        </p:spPr>
        <p:txBody>
          <a:bodyPr/>
          <a:lstStyle/>
          <a:p>
            <a:endParaRPr lang="ja-JP" altLang="en-US"/>
          </a:p>
        </p:txBody>
      </p:sp>
      <p:sp>
        <p:nvSpPr>
          <p:cNvPr id="1128" name="テキスト 255"/>
          <p:cNvSpPr txBox="1"/>
          <p:nvPr/>
        </p:nvSpPr>
        <p:spPr>
          <a:xfrm>
            <a:off x="3276600" y="4857663"/>
            <a:ext cx="5943600" cy="261610"/>
          </a:xfrm>
          <a:prstGeom prst="rect">
            <a:avLst/>
          </a:prstGeom>
        </p:spPr>
        <p:txBody>
          <a:bodyPr wrap="square">
            <a:spAutoFit/>
          </a:bodyPr>
          <a:lstStyle/>
          <a:p>
            <a:pPr>
              <a:defRPr lang="ja-JP" altLang="en-US"/>
            </a:pPr>
            <a:r>
              <a:rPr lang="ja-JP" altLang="en-US" sz="1100" dirty="0">
                <a:latin typeface="UD デジタル 教科書体 N"/>
                <a:ea typeface="UD デジタル 教科書体 N"/>
                <a:sym typeface="Wingdings" panose="05000000000000000000" pitchFamily="2" charset="2"/>
              </a:rPr>
              <a:t>出典：</a:t>
            </a:r>
            <a:r>
              <a:rPr lang="ja-JP" altLang="en-US" sz="1100" dirty="0">
                <a:latin typeface="UD デジタル 教科書体 N"/>
                <a:ea typeface="UD デジタル 教科書体 N"/>
              </a:rPr>
              <a:t>「早寝早起き朝ごはん」中高生等向け普及啓発資料及び指導者用資料</a:t>
            </a:r>
            <a:r>
              <a:rPr lang="ja-JP" altLang="en-US" sz="1100" dirty="0">
                <a:latin typeface="UD デジタル 教科書体 N"/>
                <a:ea typeface="UD デジタル 教科書体 N"/>
                <a:sym typeface="Wingdings" panose="05000000000000000000" pitchFamily="2" charset="2"/>
              </a:rPr>
              <a:t>（</a:t>
            </a:r>
            <a:r>
              <a:rPr lang="ja-JP" altLang="en-US" sz="1100" b="0" dirty="0">
                <a:latin typeface="UD デジタル 教科書体 N"/>
                <a:ea typeface="UD デジタル 教科書体 N"/>
              </a:rPr>
              <a:t>文部科学省）</a:t>
            </a:r>
            <a:endParaRPr lang="ja-JP" altLang="en-US" sz="1100" dirty="0">
              <a:latin typeface="UD デジタル 教科書体 N"/>
              <a:ea typeface="UD デジタル 教科書体 N"/>
            </a:endParaRPr>
          </a:p>
        </p:txBody>
      </p:sp>
      <p:sp>
        <p:nvSpPr>
          <p:cNvPr id="1129" name="TextBox 256"/>
          <p:cNvSpPr txBox="1"/>
          <p:nvPr/>
        </p:nvSpPr>
        <p:spPr>
          <a:xfrm>
            <a:off x="1111060" y="3867750"/>
            <a:ext cx="6988940" cy="641201"/>
          </a:xfrm>
          <a:prstGeom prst="rect">
            <a:avLst/>
          </a:prstGeom>
        </p:spPr>
        <p:txBody>
          <a:bodyPr lIns="0" tIns="0" rIns="0" bIns="0" rtlCol="0" anchor="t">
            <a:spAutoFit/>
          </a:bodyPr>
          <a:lstStyle/>
          <a:p>
            <a:pPr algn="l">
              <a:lnSpc>
                <a:spcPts val="5023"/>
              </a:lnSpc>
            </a:pPr>
            <a:r>
              <a:rPr lang="en-US" sz="2800" spc="10">
                <a:solidFill>
                  <a:srgbClr val="000000"/>
                </a:solidFill>
                <a:latin typeface="HGS創英角ﾎﾟｯﾌﾟ体"/>
                <a:ea typeface="HGS創英角ﾎﾟｯﾌﾟ体"/>
                <a:cs typeface="Arimo"/>
                <a:sym typeface="Arimo"/>
              </a:rPr>
              <a:t>睡眠不足→食べすぎ→肥満→生活習慣病</a:t>
            </a:r>
            <a:endParaRPr>
              <a:latin typeface="HGS創英角ﾎﾟｯﾌﾟ体"/>
              <a:ea typeface="HGS創英角ﾎﾟｯﾌﾟ体"/>
            </a:endParaRPr>
          </a:p>
        </p:txBody>
      </p:sp>
      <p:sp>
        <p:nvSpPr>
          <p:cNvPr id="1130" name="テキスト 159"/>
          <p:cNvSpPr txBox="1"/>
          <p:nvPr/>
        </p:nvSpPr>
        <p:spPr>
          <a:xfrm>
            <a:off x="2286000" y="3204852"/>
            <a:ext cx="759312" cy="260717"/>
          </a:xfrm>
          <a:prstGeom prst="rect">
            <a:avLst/>
          </a:prstGeom>
        </p:spPr>
        <p:txBody>
          <a:bodyPr wrap="square">
            <a:spAutoFit/>
          </a:bodyPr>
          <a:lstStyle/>
          <a:p>
            <a:pPr>
              <a:defRPr lang="ja-JP" altLang="en-US"/>
            </a:pPr>
            <a:r>
              <a:rPr lang="ja-JP" altLang="en-US" sz="1100" dirty="0">
                <a:latin typeface="UD デジタル 教科書体 N"/>
                <a:ea typeface="UD デジタル 教科書体 N"/>
              </a:rPr>
              <a:t>がいじつ</a:t>
            </a:r>
            <a:endParaRPr lang="ja-JP" altLang="en-US" dirty="0">
              <a:latin typeface="UD デジタル 教科書体 N"/>
              <a:ea typeface="UD デジタル 教科書体 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23"/>
                                        </p:tgtEl>
                                        <p:attrNameLst>
                                          <p:attrName>style.visibility</p:attrName>
                                        </p:attrNameLst>
                                      </p:cBhvr>
                                      <p:to>
                                        <p:strVal val="visible"/>
                                      </p:to>
                                    </p:set>
                                    <p:animEffect transition="in" filter="fade">
                                      <p:cBhvr>
                                        <p:cTn id="7" dur="500"/>
                                        <p:tgtEl>
                                          <p:spTgt spid="11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22"/>
                                        </p:tgtEl>
                                        <p:attrNameLst>
                                          <p:attrName>style.visibility</p:attrName>
                                        </p:attrNameLst>
                                      </p:cBhvr>
                                      <p:to>
                                        <p:strVal val="visible"/>
                                      </p:to>
                                    </p:set>
                                    <p:animEffect transition="in" filter="fade">
                                      <p:cBhvr>
                                        <p:cTn id="12" dur="500"/>
                                        <p:tgtEl>
                                          <p:spTgt spid="11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25"/>
                                        </p:tgtEl>
                                        <p:attrNameLst>
                                          <p:attrName>style.visibility</p:attrName>
                                        </p:attrNameLst>
                                      </p:cBhvr>
                                      <p:to>
                                        <p:strVal val="visible"/>
                                      </p:to>
                                    </p:set>
                                    <p:animEffect transition="in" filter="fade">
                                      <p:cBhvr>
                                        <p:cTn id="17" dur="500"/>
                                        <p:tgtEl>
                                          <p:spTgt spid="11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26"/>
                                        </p:tgtEl>
                                        <p:attrNameLst>
                                          <p:attrName>style.visibility</p:attrName>
                                        </p:attrNameLst>
                                      </p:cBhvr>
                                      <p:to>
                                        <p:strVal val="visible"/>
                                      </p:to>
                                    </p:set>
                                    <p:animEffect transition="in" filter="fade">
                                      <p:cBhvr>
                                        <p:cTn id="22" dur="500"/>
                                        <p:tgtEl>
                                          <p:spTgt spid="112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27"/>
                                        </p:tgtEl>
                                        <p:attrNameLst>
                                          <p:attrName>style.visibility</p:attrName>
                                        </p:attrNameLst>
                                      </p:cBhvr>
                                      <p:to>
                                        <p:strVal val="visible"/>
                                      </p:to>
                                    </p:set>
                                    <p:animEffect transition="in" filter="fade">
                                      <p:cBhvr>
                                        <p:cTn id="25" dur="500"/>
                                        <p:tgtEl>
                                          <p:spTgt spid="112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29"/>
                                        </p:tgtEl>
                                        <p:attrNameLst>
                                          <p:attrName>style.visibility</p:attrName>
                                        </p:attrNameLst>
                                      </p:cBhvr>
                                      <p:to>
                                        <p:strVal val="visible"/>
                                      </p:to>
                                    </p:set>
                                    <p:animEffect transition="in" filter="fade">
                                      <p:cBhvr>
                                        <p:cTn id="30" dur="1000">
                                          <p:stCondLst>
                                            <p:cond delay="0"/>
                                          </p:stCondLst>
                                        </p:cTn>
                                        <p:tgtEl>
                                          <p:spTgt spid="112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30"/>
                                        </p:tgtEl>
                                        <p:attrNameLst>
                                          <p:attrName>style.visibility</p:attrName>
                                        </p:attrNameLst>
                                      </p:cBhvr>
                                      <p:to>
                                        <p:strVal val="visible"/>
                                      </p:to>
                                    </p:set>
                                    <p:animEffect transition="in" filter="fade">
                                      <p:cBhvr>
                                        <p:cTn id="35" dur="500"/>
                                        <p:tgtEl>
                                          <p:spTgt spid="1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2" grpId="0" animBg="1" autoUpdateAnimBg="0"/>
      <p:bldP spid="1123" grpId="0" animBg="1" autoUpdateAnimBg="0"/>
      <p:bldP spid="1125" grpId="0" animBg="1" autoUpdateAnimBg="0"/>
      <p:bldP spid="1127" grpId="0" animBg="1" autoUpdateAnimBg="0"/>
      <p:bldP spid="1129" grpId="0" animBg="1" autoUpdateAnimBg="0"/>
      <p:bldP spid="1130"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 name="テキスト 169"/>
          <p:cNvSpPr txBox="1"/>
          <p:nvPr/>
        </p:nvSpPr>
        <p:spPr>
          <a:xfrm>
            <a:off x="457200" y="759957"/>
            <a:ext cx="7787660" cy="1727785"/>
          </a:xfrm>
          <a:prstGeom prst="rect">
            <a:avLst/>
          </a:prstGeom>
        </p:spPr>
        <p:txBody>
          <a:bodyPr wrap="square">
            <a:spAutoFit/>
          </a:bodyPr>
          <a:lstStyle/>
          <a:p>
            <a:pPr>
              <a:defRPr lang="ja-JP" altLang="en-US"/>
            </a:pPr>
            <a:r>
              <a:rPr lang="ja-JP" altLang="en-US" sz="3200" dirty="0">
                <a:latin typeface="HGS創英角ﾎﾟｯﾌﾟ体"/>
                <a:ea typeface="HGS創英角ﾎﾟｯﾌﾟ体"/>
              </a:rPr>
              <a:t>概日リズムとは…？</a:t>
            </a:r>
            <a:endParaRPr lang="ja-JP" altLang="en-US" sz="2800" dirty="0">
              <a:latin typeface="HGS創英角ﾎﾟｯﾌﾟ体"/>
              <a:ea typeface="HGS創英角ﾎﾟｯﾌﾟ体"/>
            </a:endParaRPr>
          </a:p>
          <a:p>
            <a:pPr>
              <a:lnSpc>
                <a:spcPct val="100000"/>
              </a:lnSpc>
              <a:spcBef>
                <a:spcPts val="1100"/>
              </a:spcBef>
              <a:spcAft>
                <a:spcPts val="0"/>
              </a:spcAft>
              <a:defRPr lang="ja-JP" altLang="en-US"/>
            </a:pPr>
            <a:r>
              <a:rPr lang="ja-JP" altLang="en-US" sz="2800" dirty="0">
                <a:latin typeface="UD デジタル 教科書体 N"/>
                <a:ea typeface="UD デジタル 教科書体 N"/>
              </a:rPr>
              <a:t>→私たちの体の中にある「体内時計」がつくる</a:t>
            </a:r>
          </a:p>
          <a:p>
            <a:pPr>
              <a:lnSpc>
                <a:spcPct val="100000"/>
              </a:lnSpc>
              <a:spcBef>
                <a:spcPts val="1100"/>
              </a:spcBef>
              <a:spcAft>
                <a:spcPts val="0"/>
              </a:spcAft>
              <a:defRPr lang="ja-JP" altLang="en-US"/>
            </a:pPr>
            <a:r>
              <a:rPr lang="ja-JP" altLang="en-US" sz="2800" dirty="0">
                <a:latin typeface="UD デジタル 教科書体 N"/>
                <a:ea typeface="UD デジタル 教科書体 N"/>
              </a:rPr>
              <a:t>　約24時間のリズムのことです。</a:t>
            </a:r>
          </a:p>
        </p:txBody>
      </p:sp>
      <p:sp>
        <p:nvSpPr>
          <p:cNvPr id="1137" name="テキスト 205"/>
          <p:cNvSpPr txBox="1"/>
          <p:nvPr/>
        </p:nvSpPr>
        <p:spPr>
          <a:xfrm>
            <a:off x="461319" y="616109"/>
            <a:ext cx="1143510" cy="306884"/>
          </a:xfrm>
          <a:prstGeom prst="rect">
            <a:avLst/>
          </a:prstGeom>
        </p:spPr>
        <p:txBody>
          <a:bodyPr wrap="square">
            <a:spAutoFit/>
          </a:bodyPr>
          <a:lstStyle/>
          <a:p>
            <a:pPr>
              <a:defRPr lang="ja-JP" altLang="en-US"/>
            </a:pPr>
            <a:r>
              <a:rPr lang="ja-JP" altLang="en-US" sz="1400" dirty="0">
                <a:latin typeface="HGS創英角ﾎﾟｯﾌﾟ体"/>
                <a:ea typeface="HGS創英角ﾎﾟｯﾌﾟ体"/>
              </a:rPr>
              <a:t>がいじつ</a:t>
            </a:r>
            <a:endParaRPr lang="ja-JP" altLang="en-US" dirty="0">
              <a:latin typeface="HGS創英角ﾎﾟｯﾌﾟ体"/>
              <a:ea typeface="HGS創英角ﾎﾟｯﾌﾟ体"/>
            </a:endParaRPr>
          </a:p>
        </p:txBody>
      </p:sp>
      <p:sp>
        <p:nvSpPr>
          <p:cNvPr id="1138" name="テキスト 234"/>
          <p:cNvSpPr txBox="1"/>
          <p:nvPr/>
        </p:nvSpPr>
        <p:spPr>
          <a:xfrm>
            <a:off x="252000" y="187311"/>
            <a:ext cx="4251277" cy="368439"/>
          </a:xfrm>
          <a:prstGeom prst="rect">
            <a:avLst/>
          </a:prstGeom>
        </p:spPr>
        <p:txBody>
          <a:bodyPr wrap="square">
            <a:spAutoFit/>
          </a:bodyPr>
          <a:lstStyle/>
          <a:p>
            <a:pPr>
              <a:defRPr lang="ja-JP" altLang="en-US"/>
            </a:pPr>
            <a:r>
              <a:rPr lang="ja-JP" altLang="en-US">
                <a:latin typeface="UD デジタル 教科書体 N"/>
                <a:ea typeface="UD デジタル 教科書体 N"/>
              </a:rPr>
              <a:t>③概日リズムのしくみ</a:t>
            </a:r>
          </a:p>
        </p:txBody>
      </p:sp>
      <p:pic>
        <p:nvPicPr>
          <p:cNvPr id="1139" name="図 264"/>
          <p:cNvPicPr>
            <a:picLocks noChangeAspect="1"/>
          </p:cNvPicPr>
          <p:nvPr/>
        </p:nvPicPr>
        <p:blipFill>
          <a:blip r:embed="rId3"/>
          <a:stretch>
            <a:fillRect/>
          </a:stretch>
        </p:blipFill>
        <p:spPr>
          <a:xfrm>
            <a:off x="8100000" y="719302"/>
            <a:ext cx="679126" cy="1636448"/>
          </a:xfrm>
          <a:prstGeom prst="rect">
            <a:avLst/>
          </a:prstGeom>
        </p:spPr>
      </p:pic>
      <p:sp>
        <p:nvSpPr>
          <p:cNvPr id="1140" name="TextBox 160"/>
          <p:cNvSpPr txBox="1"/>
          <p:nvPr/>
        </p:nvSpPr>
        <p:spPr>
          <a:xfrm>
            <a:off x="-220286" y="2501814"/>
            <a:ext cx="7847954" cy="1000274"/>
          </a:xfrm>
          <a:prstGeom prst="rect">
            <a:avLst/>
          </a:prstGeom>
        </p:spPr>
        <p:txBody>
          <a:bodyPr wrap="square" lIns="0" tIns="0" rIns="0" bIns="0" rtlCol="0" anchor="t">
            <a:spAutoFit/>
          </a:bodyPr>
          <a:lstStyle/>
          <a:p>
            <a:pPr algn="just">
              <a:lnSpc>
                <a:spcPts val="7819"/>
              </a:lnSpc>
            </a:pPr>
            <a:r>
              <a:rPr lang="en-US" sz="3200" spc="13" dirty="0">
                <a:solidFill>
                  <a:srgbClr val="000000"/>
                </a:solidFill>
                <a:latin typeface="HGS創英角ﾎﾟｯﾌﾟ体"/>
                <a:ea typeface="HGS創英角ﾎﾟｯﾌﾟ体"/>
                <a:cs typeface="Arimo"/>
                <a:sym typeface="Arimo"/>
              </a:rPr>
              <a:t>　　</a:t>
            </a:r>
            <a:r>
              <a:rPr lang="en-US" sz="3200" spc="13" dirty="0" err="1">
                <a:solidFill>
                  <a:srgbClr val="000000"/>
                </a:solidFill>
                <a:latin typeface="HGS創英角ﾎﾟｯﾌﾟ体"/>
                <a:ea typeface="HGS創英角ﾎﾟｯﾌﾟ体"/>
                <a:cs typeface="Arimo"/>
                <a:sym typeface="Arimo"/>
              </a:rPr>
              <a:t>概日リズムが乱れるとどうなる</a:t>
            </a:r>
            <a:r>
              <a:rPr lang="en-US" sz="3200" spc="13" dirty="0">
                <a:solidFill>
                  <a:srgbClr val="000000"/>
                </a:solidFill>
                <a:latin typeface="HGS創英角ﾎﾟｯﾌﾟ体"/>
                <a:ea typeface="HGS創英角ﾎﾟｯﾌﾟ体"/>
                <a:cs typeface="Arimo"/>
                <a:sym typeface="Arimo"/>
              </a:rPr>
              <a:t>？ 　</a:t>
            </a:r>
            <a:endParaRPr dirty="0">
              <a:latin typeface="HGS創英角ﾎﾟｯﾌﾟ体"/>
              <a:ea typeface="HGS創英角ﾎﾟｯﾌﾟ体"/>
            </a:endParaRPr>
          </a:p>
        </p:txBody>
      </p:sp>
      <p:sp>
        <p:nvSpPr>
          <p:cNvPr id="1141" name="テキスト 161"/>
          <p:cNvSpPr txBox="1"/>
          <p:nvPr/>
        </p:nvSpPr>
        <p:spPr>
          <a:xfrm>
            <a:off x="542312" y="2610718"/>
            <a:ext cx="1143510" cy="306884"/>
          </a:xfrm>
          <a:prstGeom prst="rect">
            <a:avLst/>
          </a:prstGeom>
        </p:spPr>
        <p:txBody>
          <a:bodyPr wrap="square">
            <a:spAutoFit/>
          </a:bodyPr>
          <a:lstStyle/>
          <a:p>
            <a:pPr>
              <a:defRPr lang="ja-JP" altLang="en-US"/>
            </a:pPr>
            <a:r>
              <a:rPr lang="ja-JP" altLang="en-US" sz="1400" dirty="0">
                <a:latin typeface="HGS創英角ﾎﾟｯﾌﾟ体"/>
                <a:ea typeface="HGS創英角ﾎﾟｯﾌﾟ体"/>
              </a:rPr>
              <a:t>がいじつ</a:t>
            </a:r>
            <a:endParaRPr lang="ja-JP" altLang="en-US" dirty="0">
              <a:latin typeface="HGS創英角ﾎﾟｯﾌﾟ体"/>
              <a:ea typeface="HGS創英角ﾎﾟｯﾌﾟ体"/>
            </a:endParaRPr>
          </a:p>
        </p:txBody>
      </p:sp>
      <p:sp>
        <p:nvSpPr>
          <p:cNvPr id="1142" name="テキスト 162"/>
          <p:cNvSpPr txBox="1"/>
          <p:nvPr/>
        </p:nvSpPr>
        <p:spPr>
          <a:xfrm>
            <a:off x="548490" y="3272282"/>
            <a:ext cx="8139515" cy="1568768"/>
          </a:xfrm>
          <a:prstGeom prst="rect">
            <a:avLst/>
          </a:prstGeom>
        </p:spPr>
        <p:txBody>
          <a:bodyPr wrap="square">
            <a:spAutoFit/>
          </a:bodyPr>
          <a:lstStyle/>
          <a:p>
            <a:pPr>
              <a:defRPr lang="ja-JP" altLang="en-US"/>
            </a:pPr>
            <a:r>
              <a:rPr lang="ja-JP" altLang="en-US" sz="2400" dirty="0">
                <a:latin typeface="UD デジタル 教科書体 N"/>
                <a:ea typeface="UD デジタル 教科書体 N"/>
              </a:rPr>
              <a:t>・睡眠障害（不眠、過眠、昼夜逆転）</a:t>
            </a:r>
            <a:endParaRPr lang="ja-JP" altLang="en-US" sz="2400" dirty="0"/>
          </a:p>
          <a:p>
            <a:pPr>
              <a:defRPr lang="ja-JP" altLang="en-US"/>
            </a:pPr>
            <a:r>
              <a:rPr lang="ja-JP" altLang="en-US" sz="2400" dirty="0">
                <a:latin typeface="UD デジタル 教科書体 N"/>
                <a:ea typeface="UD デジタル 教科書体 N"/>
              </a:rPr>
              <a:t>・気分の不安定（うつ、不安）</a:t>
            </a:r>
            <a:endParaRPr lang="ja-JP" altLang="en-US" sz="2400" dirty="0"/>
          </a:p>
          <a:p>
            <a:pPr>
              <a:defRPr lang="ja-JP" altLang="en-US"/>
            </a:pPr>
            <a:r>
              <a:rPr lang="ja-JP" altLang="en-US" sz="2400" dirty="0">
                <a:latin typeface="UD デジタル 教科書体 N"/>
                <a:ea typeface="UD デジタル 教科書体 N"/>
              </a:rPr>
              <a:t>・集中力・記憶力の低下</a:t>
            </a:r>
            <a:endParaRPr lang="ja-JP" altLang="en-US" sz="2400" dirty="0"/>
          </a:p>
          <a:p>
            <a:pPr>
              <a:defRPr lang="ja-JP" altLang="en-US"/>
            </a:pPr>
            <a:r>
              <a:rPr lang="ja-JP" altLang="en-US" sz="2400" dirty="0">
                <a:latin typeface="UD デジタル 教科書体 N"/>
                <a:ea typeface="UD デジタル 教科書体 N"/>
              </a:rPr>
              <a:t>・生活習慣病（糖尿病、高血圧など）のリスク上昇</a:t>
            </a:r>
          </a:p>
        </p:txBody>
      </p:sp>
      <p:pic>
        <p:nvPicPr>
          <p:cNvPr id="1144" name="図 165"/>
          <p:cNvPicPr>
            <a:picLocks noChangeAspect="1"/>
          </p:cNvPicPr>
          <p:nvPr/>
        </p:nvPicPr>
        <p:blipFill>
          <a:blip r:embed="rId4"/>
          <a:stretch>
            <a:fillRect/>
          </a:stretch>
        </p:blipFill>
        <p:spPr>
          <a:xfrm>
            <a:off x="7147956" y="2905039"/>
            <a:ext cx="736044" cy="746711"/>
          </a:xfrm>
          <a:prstGeom prst="rect">
            <a:avLst/>
          </a:prstGeom>
        </p:spPr>
      </p:pic>
      <p:pic>
        <p:nvPicPr>
          <p:cNvPr id="1145" name="図 166"/>
          <p:cNvPicPr>
            <a:picLocks noChangeAspect="1"/>
          </p:cNvPicPr>
          <p:nvPr/>
        </p:nvPicPr>
        <p:blipFill>
          <a:blip r:embed="rId5"/>
          <a:stretch>
            <a:fillRect/>
          </a:stretch>
        </p:blipFill>
        <p:spPr>
          <a:xfrm>
            <a:off x="8100000" y="3621158"/>
            <a:ext cx="727983" cy="750592"/>
          </a:xfrm>
          <a:prstGeom prst="rect">
            <a:avLst/>
          </a:prstGeom>
        </p:spPr>
      </p:pic>
      <p:grpSp>
        <p:nvGrpSpPr>
          <p:cNvPr id="1146" name="グループ 167"/>
          <p:cNvGrpSpPr/>
          <p:nvPr/>
        </p:nvGrpSpPr>
        <p:grpSpPr>
          <a:xfrm>
            <a:off x="7187419" y="3219750"/>
            <a:ext cx="1632581" cy="880832"/>
            <a:chOff x="6772472" y="3771293"/>
            <a:chExt cx="1632581" cy="880832"/>
          </a:xfrm>
        </p:grpSpPr>
        <p:sp>
          <p:nvSpPr>
            <p:cNvPr id="1147" name="図形 262"/>
            <p:cNvSpPr/>
            <p:nvPr/>
          </p:nvSpPr>
          <p:spPr>
            <a:xfrm rot="1920000">
              <a:off x="7524555" y="3771293"/>
              <a:ext cx="880498" cy="203983"/>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148" name="図形 263"/>
            <p:cNvSpPr/>
            <p:nvPr/>
          </p:nvSpPr>
          <p:spPr>
            <a:xfrm rot="12180000">
              <a:off x="6772472" y="4382521"/>
              <a:ext cx="880498" cy="26960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36"/>
                                        </p:tgtEl>
                                        <p:attrNameLst>
                                          <p:attrName>style.visibility</p:attrName>
                                        </p:attrNameLst>
                                      </p:cBhvr>
                                      <p:to>
                                        <p:strVal val="visible"/>
                                      </p:to>
                                    </p:set>
                                    <p:animEffect transition="in" filter="fade">
                                      <p:cBhvr>
                                        <p:cTn id="7" dur="500"/>
                                        <p:tgtEl>
                                          <p:spTgt spid="11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37"/>
                                        </p:tgtEl>
                                        <p:attrNameLst>
                                          <p:attrName>style.visibility</p:attrName>
                                        </p:attrNameLst>
                                      </p:cBhvr>
                                      <p:to>
                                        <p:strVal val="visible"/>
                                      </p:to>
                                    </p:set>
                                    <p:animEffect transition="in" filter="fade">
                                      <p:cBhvr>
                                        <p:cTn id="10" dur="500"/>
                                        <p:tgtEl>
                                          <p:spTgt spid="113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39"/>
                                        </p:tgtEl>
                                        <p:attrNameLst>
                                          <p:attrName>style.visibility</p:attrName>
                                        </p:attrNameLst>
                                      </p:cBhvr>
                                      <p:to>
                                        <p:strVal val="visible"/>
                                      </p:to>
                                    </p:set>
                                    <p:animEffect transition="in" filter="fade">
                                      <p:cBhvr>
                                        <p:cTn id="15" dur="500"/>
                                        <p:tgtEl>
                                          <p:spTgt spid="1139"/>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140"/>
                                        </p:tgtEl>
                                        <p:attrNameLst>
                                          <p:attrName>style.visibility</p:attrName>
                                        </p:attrNameLst>
                                      </p:cBhvr>
                                      <p:to>
                                        <p:strVal val="visible"/>
                                      </p:to>
                                    </p:set>
                                    <p:anim calcmode="lin" valueType="num">
                                      <p:cBhvr additive="base">
                                        <p:cTn id="20" dur="750" fill="hold">
                                          <p:stCondLst>
                                            <p:cond delay="0"/>
                                          </p:stCondLst>
                                        </p:cTn>
                                        <p:tgtEl>
                                          <p:spTgt spid="1140"/>
                                        </p:tgtEl>
                                        <p:attrNameLst>
                                          <p:attrName>ppt_x</p:attrName>
                                        </p:attrNameLst>
                                      </p:cBhvr>
                                      <p:tavLst>
                                        <p:tav tm="0">
                                          <p:val>
                                            <p:strVal val="#ppt_x"/>
                                          </p:val>
                                        </p:tav>
                                        <p:tav tm="100000">
                                          <p:val>
                                            <p:strVal val="#ppt_x"/>
                                          </p:val>
                                        </p:tav>
                                      </p:tavLst>
                                    </p:anim>
                                    <p:anim calcmode="lin" valueType="num">
                                      <p:cBhvr additive="base">
                                        <p:cTn id="21" dur="750" fill="hold">
                                          <p:stCondLst>
                                            <p:cond delay="0"/>
                                          </p:stCondLst>
                                        </p:cTn>
                                        <p:tgtEl>
                                          <p:spTgt spid="1140"/>
                                        </p:tgtEl>
                                        <p:attrNameLst>
                                          <p:attrName>ppt_y</p:attrName>
                                        </p:attrNameLst>
                                      </p:cBhvr>
                                      <p:tavLst>
                                        <p:tav tm="0">
                                          <p:val>
                                            <p:strVal val="1+#ppt_h/2"/>
                                          </p:val>
                                        </p:tav>
                                        <p:tav tm="100000">
                                          <p:val>
                                            <p:strVal val="#ppt_y"/>
                                          </p:val>
                                        </p:tav>
                                      </p:tavLst>
                                    </p:anim>
                                  </p:childTnLst>
                                </p:cTn>
                              </p:par>
                              <p:par>
                                <p:cTn id="22" presetID="10" presetClass="entr" presetSubtype="0" fill="hold" grpId="0" nodeType="withEffect">
                                  <p:stCondLst>
                                    <p:cond delay="0"/>
                                  </p:stCondLst>
                                  <p:childTnLst>
                                    <p:set>
                                      <p:cBhvr>
                                        <p:cTn id="23" dur="1" fill="hold">
                                          <p:stCondLst>
                                            <p:cond delay="0"/>
                                          </p:stCondLst>
                                        </p:cTn>
                                        <p:tgtEl>
                                          <p:spTgt spid="1141"/>
                                        </p:tgtEl>
                                        <p:attrNameLst>
                                          <p:attrName>style.visibility</p:attrName>
                                        </p:attrNameLst>
                                      </p:cBhvr>
                                      <p:to>
                                        <p:strVal val="visible"/>
                                      </p:to>
                                    </p:set>
                                    <p:animEffect transition="in" filter="fade">
                                      <p:cBhvr>
                                        <p:cTn id="24" dur="500"/>
                                        <p:tgtEl>
                                          <p:spTgt spid="114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42"/>
                                        </p:tgtEl>
                                        <p:attrNameLst>
                                          <p:attrName>style.visibility</p:attrName>
                                        </p:attrNameLst>
                                      </p:cBhvr>
                                      <p:to>
                                        <p:strVal val="visible"/>
                                      </p:to>
                                    </p:set>
                                    <p:animEffect transition="in" filter="fade">
                                      <p:cBhvr>
                                        <p:cTn id="29" dur="1000">
                                          <p:stCondLst>
                                            <p:cond delay="0"/>
                                          </p:stCondLst>
                                        </p:cTn>
                                        <p:tgtEl>
                                          <p:spTgt spid="114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145"/>
                                        </p:tgtEl>
                                        <p:attrNameLst>
                                          <p:attrName>style.visibility</p:attrName>
                                        </p:attrNameLst>
                                      </p:cBhvr>
                                      <p:to>
                                        <p:strVal val="visible"/>
                                      </p:to>
                                    </p:set>
                                    <p:animEffect transition="in" filter="fade">
                                      <p:cBhvr>
                                        <p:cTn id="34" dur="500"/>
                                        <p:tgtEl>
                                          <p:spTgt spid="1145"/>
                                        </p:tgtEl>
                                      </p:cBhvr>
                                    </p:animEffect>
                                  </p:childTnLst>
                                </p:cTn>
                              </p:par>
                              <p:par>
                                <p:cTn id="35" presetID="10" presetClass="entr" presetSubtype="0" fill="hold" nodeType="withEffect">
                                  <p:stCondLst>
                                    <p:cond delay="0"/>
                                  </p:stCondLst>
                                  <p:childTnLst>
                                    <p:set>
                                      <p:cBhvr>
                                        <p:cTn id="36" dur="1" fill="hold">
                                          <p:stCondLst>
                                            <p:cond delay="0"/>
                                          </p:stCondLst>
                                        </p:cTn>
                                        <p:tgtEl>
                                          <p:spTgt spid="1144"/>
                                        </p:tgtEl>
                                        <p:attrNameLst>
                                          <p:attrName>style.visibility</p:attrName>
                                        </p:attrNameLst>
                                      </p:cBhvr>
                                      <p:to>
                                        <p:strVal val="visible"/>
                                      </p:to>
                                    </p:set>
                                    <p:animEffect transition="in" filter="fade">
                                      <p:cBhvr>
                                        <p:cTn id="37" dur="500"/>
                                        <p:tgtEl>
                                          <p:spTgt spid="1144"/>
                                        </p:tgtEl>
                                      </p:cBhvr>
                                    </p:animEffect>
                                  </p:childTnLst>
                                </p:cTn>
                              </p:par>
                              <p:par>
                                <p:cTn id="38" presetID="10" presetClass="entr" presetSubtype="0" fill="hold" nodeType="withEffect">
                                  <p:stCondLst>
                                    <p:cond delay="0"/>
                                  </p:stCondLst>
                                  <p:childTnLst>
                                    <p:set>
                                      <p:cBhvr>
                                        <p:cTn id="39" dur="1" fill="hold">
                                          <p:stCondLst>
                                            <p:cond delay="0"/>
                                          </p:stCondLst>
                                        </p:cTn>
                                        <p:tgtEl>
                                          <p:spTgt spid="1146"/>
                                        </p:tgtEl>
                                        <p:attrNameLst>
                                          <p:attrName>style.visibility</p:attrName>
                                        </p:attrNameLst>
                                      </p:cBhvr>
                                      <p:to>
                                        <p:strVal val="visible"/>
                                      </p:to>
                                    </p:set>
                                    <p:animEffect transition="in" filter="fade">
                                      <p:cBhvr>
                                        <p:cTn id="40" dur="500"/>
                                        <p:tgtEl>
                                          <p:spTgt spid="1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 grpId="0" animBg="1" autoUpdateAnimBg="0"/>
      <p:bldP spid="1137" grpId="0" animBg="1" autoUpdateAnimBg="0"/>
      <p:bldP spid="1140" grpId="0" animBg="1" autoUpdateAnimBg="0"/>
      <p:bldP spid="1141" grpId="0" animBg="1" autoUpdateAnimBg="0"/>
      <p:bldP spid="1142" grpId="0"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4" name="テキスト 182"/>
          <p:cNvSpPr txBox="1"/>
          <p:nvPr/>
        </p:nvSpPr>
        <p:spPr>
          <a:xfrm>
            <a:off x="468001" y="1203750"/>
            <a:ext cx="8371199" cy="2631490"/>
          </a:xfrm>
          <a:prstGeom prst="rect">
            <a:avLst/>
          </a:prstGeom>
        </p:spPr>
        <p:txBody>
          <a:bodyPr wrap="square">
            <a:spAutoFit/>
          </a:bodyPr>
          <a:lstStyle/>
          <a:p>
            <a:pPr>
              <a:defRPr lang="ja-JP" altLang="en-US"/>
            </a:pPr>
            <a:r>
              <a:rPr lang="ja-JP" altLang="en-US" sz="2800" dirty="0">
                <a:highlight>
                  <a:srgbClr val="FEFFC9"/>
                </a:highlight>
                <a:latin typeface="UD デジタル 教科書体 N"/>
                <a:ea typeface="UD デジタル 教科書体 N"/>
              </a:rPr>
              <a:t>１.「朝に太陽の光を浴びよう！」</a:t>
            </a:r>
          </a:p>
          <a:p>
            <a:pPr>
              <a:defRPr lang="ja-JP" altLang="en-US"/>
            </a:pPr>
            <a:r>
              <a:rPr lang="ja-JP" altLang="en-US" sz="2800" dirty="0">
                <a:latin typeface="UD デジタル 教科書体 N"/>
                <a:ea typeface="UD デジタル 教科書体 N"/>
              </a:rPr>
              <a:t>　　セロトニンの分泌が促され、体内時計がリセッ</a:t>
            </a:r>
            <a:endParaRPr lang="en-US" altLang="ja-JP" sz="2800" dirty="0">
              <a:latin typeface="UD デジタル 教科書体 N"/>
              <a:ea typeface="UD デジタル 教科書体 N"/>
            </a:endParaRPr>
          </a:p>
          <a:p>
            <a:pPr>
              <a:defRPr lang="ja-JP" altLang="en-US"/>
            </a:pPr>
            <a:r>
              <a:rPr lang="ja-JP" altLang="en-US" sz="2800" dirty="0">
                <a:latin typeface="UD デジタル 教科書体 N"/>
                <a:ea typeface="UD デジタル 教科書体 N"/>
              </a:rPr>
              <a:t>　　トされます。</a:t>
            </a:r>
          </a:p>
          <a:p>
            <a:pPr>
              <a:lnSpc>
                <a:spcPts val="3000"/>
              </a:lnSpc>
              <a:spcBef>
                <a:spcPts val="0"/>
              </a:spcBef>
              <a:spcAft>
                <a:spcPts val="0"/>
              </a:spcAft>
              <a:defRPr lang="ja-JP" altLang="en-US"/>
            </a:pPr>
            <a:r>
              <a:rPr lang="ja-JP" altLang="en-US" sz="2800" dirty="0">
                <a:highlight>
                  <a:srgbClr val="FEFFC9"/>
                </a:highlight>
                <a:latin typeface="UD デジタル 教科書体 N"/>
                <a:ea typeface="UD デジタル 教科書体 N"/>
              </a:rPr>
              <a:t>２.「夜は強い光を避よう！」</a:t>
            </a:r>
          </a:p>
          <a:p>
            <a:pPr>
              <a:defRPr lang="ja-JP" altLang="en-US"/>
            </a:pPr>
            <a:r>
              <a:rPr lang="ja-JP" altLang="en-US" sz="2800" dirty="0">
                <a:latin typeface="UD デジタル 教科書体 N"/>
                <a:ea typeface="UD デジタル 教科書体 N"/>
              </a:rPr>
              <a:t>　　メラトニンの分泌を妨げないように、スマホや</a:t>
            </a:r>
            <a:endParaRPr lang="ja-JP" altLang="en-US" dirty="0"/>
          </a:p>
          <a:p>
            <a:pPr>
              <a:defRPr lang="ja-JP" altLang="en-US"/>
            </a:pPr>
            <a:r>
              <a:rPr lang="ja-JP" altLang="en-US" sz="2800" dirty="0">
                <a:latin typeface="UD デジタル 教科書体 N"/>
                <a:ea typeface="UD デジタル 教科書体 N"/>
              </a:rPr>
              <a:t>　　PCの使用は控えめにしよう。</a:t>
            </a:r>
          </a:p>
        </p:txBody>
      </p:sp>
      <p:sp>
        <p:nvSpPr>
          <p:cNvPr id="1155" name="TextBox 184"/>
          <p:cNvSpPr txBox="1"/>
          <p:nvPr/>
        </p:nvSpPr>
        <p:spPr>
          <a:xfrm>
            <a:off x="1331812" y="347476"/>
            <a:ext cx="6264188" cy="1000274"/>
          </a:xfrm>
          <a:prstGeom prst="rect">
            <a:avLst/>
          </a:prstGeom>
        </p:spPr>
        <p:txBody>
          <a:bodyPr wrap="square" lIns="0" tIns="0" rIns="0" bIns="0" rtlCol="0" anchor="t">
            <a:spAutoFit/>
          </a:bodyPr>
          <a:lstStyle/>
          <a:p>
            <a:pPr algn="just">
              <a:lnSpc>
                <a:spcPts val="7819"/>
              </a:lnSpc>
            </a:pPr>
            <a:r>
              <a:rPr lang="en-US" sz="3200" spc="13">
                <a:solidFill>
                  <a:srgbClr val="000000"/>
                </a:solidFill>
                <a:latin typeface="HGS創英角ﾎﾟｯﾌﾟ体"/>
                <a:ea typeface="HGS創英角ﾎﾟｯﾌﾟ体"/>
                <a:cs typeface="Arimo"/>
                <a:sym typeface="Arimo"/>
              </a:rPr>
              <a:t>概日リズムを整えるためのヒント 　</a:t>
            </a:r>
            <a:endParaRPr>
              <a:latin typeface="HGS創英角ﾎﾟｯﾌﾟ体"/>
              <a:ea typeface="HGS創英角ﾎﾟｯﾌﾟ体"/>
            </a:endParaRPr>
          </a:p>
        </p:txBody>
      </p:sp>
      <p:sp>
        <p:nvSpPr>
          <p:cNvPr id="1156" name="図形 190"/>
          <p:cNvSpPr/>
          <p:nvPr/>
        </p:nvSpPr>
        <p:spPr>
          <a:xfrm>
            <a:off x="3276600" y="4029510"/>
            <a:ext cx="1832940" cy="918240"/>
          </a:xfrm>
          <a:prstGeom prst="wedgeRoundRectCallout">
            <a:avLst>
              <a:gd name="adj1" fmla="val 61310"/>
              <a:gd name="adj2" fmla="val -29235"/>
              <a:gd name="adj3" fmla="val 16667"/>
            </a:avLst>
          </a:prstGeom>
        </p:spPr>
        <p:style>
          <a:lnRef idx="2">
            <a:schemeClr val="dk1"/>
          </a:lnRef>
          <a:fillRef idx="1">
            <a:schemeClr val="lt1"/>
          </a:fillRef>
          <a:effectRef idx="0">
            <a:schemeClr val="dk1"/>
          </a:effectRef>
          <a:fontRef idx="minor">
            <a:schemeClr val="dk1"/>
          </a:fontRef>
        </p:style>
        <p:txBody>
          <a:bodyPr anchor="ctr"/>
          <a:lstStyle/>
          <a:p>
            <a:pPr algn="just">
              <a:defRPr lang="ja-JP" altLang="en-US"/>
            </a:pPr>
            <a:r>
              <a:rPr lang="ja-JP" altLang="en-US" sz="1400" dirty="0">
                <a:latin typeface="UD デジタル 教科書体 N"/>
                <a:ea typeface="UD デジタル 教科書体 N"/>
              </a:rPr>
              <a:t>　午前中に日光を浴びるのが理想的だよ！</a:t>
            </a:r>
            <a:endParaRPr lang="ja-JP" altLang="en-US" sz="1600" dirty="0">
              <a:latin typeface="UD デジタル 教科書体 N"/>
              <a:ea typeface="UD デジタル 教科書体 N"/>
            </a:endParaRPr>
          </a:p>
        </p:txBody>
      </p:sp>
      <p:sp>
        <p:nvSpPr>
          <p:cNvPr id="1157" name="テキスト 207"/>
          <p:cNvSpPr txBox="1"/>
          <p:nvPr/>
        </p:nvSpPr>
        <p:spPr>
          <a:xfrm>
            <a:off x="1266121" y="464866"/>
            <a:ext cx="1217879" cy="306884"/>
          </a:xfrm>
          <a:prstGeom prst="rect">
            <a:avLst/>
          </a:prstGeom>
        </p:spPr>
        <p:txBody>
          <a:bodyPr wrap="square">
            <a:spAutoFit/>
          </a:bodyPr>
          <a:lstStyle/>
          <a:p>
            <a:pPr>
              <a:defRPr lang="ja-JP" altLang="en-US"/>
            </a:pPr>
            <a:r>
              <a:rPr lang="ja-JP" altLang="en-US" sz="1400">
                <a:latin typeface="HGS創英角ﾎﾟｯﾌﾟ体"/>
                <a:ea typeface="HGS創英角ﾎﾟｯﾌﾟ体"/>
              </a:rPr>
              <a:t>がいじつ</a:t>
            </a:r>
            <a:endParaRPr lang="ja-JP" altLang="en-US">
              <a:latin typeface="HGS創英角ﾎﾟｯﾌﾟ体"/>
              <a:ea typeface="HGS創英角ﾎﾟｯﾌﾟ体"/>
            </a:endParaRPr>
          </a:p>
        </p:txBody>
      </p:sp>
      <p:sp>
        <p:nvSpPr>
          <p:cNvPr id="1158" name="テキスト 236"/>
          <p:cNvSpPr txBox="1"/>
          <p:nvPr/>
        </p:nvSpPr>
        <p:spPr>
          <a:xfrm>
            <a:off x="248723" y="115311"/>
            <a:ext cx="4251277" cy="368439"/>
          </a:xfrm>
          <a:prstGeom prst="rect">
            <a:avLst/>
          </a:prstGeom>
        </p:spPr>
        <p:txBody>
          <a:bodyPr wrap="square">
            <a:spAutoFit/>
          </a:bodyPr>
          <a:lstStyle/>
          <a:p>
            <a:pPr>
              <a:defRPr lang="ja-JP" altLang="en-US"/>
            </a:pPr>
            <a:r>
              <a:rPr lang="ja-JP" altLang="en-US">
                <a:latin typeface="UD デジタル 教科書体 N"/>
                <a:ea typeface="UD デジタル 教科書体 N"/>
              </a:rPr>
              <a:t>③概日リズムのしくみ</a:t>
            </a:r>
          </a:p>
        </p:txBody>
      </p:sp>
      <p:pic>
        <p:nvPicPr>
          <p:cNvPr id="1159" name="図 265"/>
          <p:cNvPicPr>
            <a:picLocks noChangeAspect="1"/>
          </p:cNvPicPr>
          <p:nvPr/>
        </p:nvPicPr>
        <p:blipFill>
          <a:blip r:embed="rId3"/>
          <a:stretch>
            <a:fillRect/>
          </a:stretch>
        </p:blipFill>
        <p:spPr>
          <a:xfrm>
            <a:off x="6159636" y="3256786"/>
            <a:ext cx="674480" cy="682964"/>
          </a:xfrm>
          <a:prstGeom prst="rect">
            <a:avLst/>
          </a:prstGeom>
        </p:spPr>
      </p:pic>
      <p:pic>
        <p:nvPicPr>
          <p:cNvPr id="1160" name="図 259"/>
          <p:cNvPicPr>
            <a:picLocks noChangeAspect="1"/>
          </p:cNvPicPr>
          <p:nvPr/>
        </p:nvPicPr>
        <p:blipFill>
          <a:blip r:embed="rId4"/>
          <a:srcRect l="25574" t="13316" r="27133" b="15396"/>
          <a:stretch>
            <a:fillRect/>
          </a:stretch>
        </p:blipFill>
        <p:spPr>
          <a:xfrm>
            <a:off x="5504363" y="3467244"/>
            <a:ext cx="655273" cy="1480506"/>
          </a:xfrm>
          <a:prstGeom prst="rect">
            <a:avLst/>
          </a:prstGeom>
        </p:spPr>
      </p:pic>
      <p:sp>
        <p:nvSpPr>
          <p:cNvPr id="1161" name="図形 170"/>
          <p:cNvSpPr/>
          <p:nvPr/>
        </p:nvSpPr>
        <p:spPr>
          <a:xfrm>
            <a:off x="6792294" y="3723750"/>
            <a:ext cx="2088728" cy="1224000"/>
          </a:xfrm>
          <a:prstGeom prst="wedgeRoundRectCallout">
            <a:avLst>
              <a:gd name="adj1" fmla="val -60349"/>
              <a:gd name="adj2" fmla="val -21516"/>
              <a:gd name="adj3" fmla="val 16667"/>
            </a:avLst>
          </a:prstGeom>
        </p:spPr>
        <p:style>
          <a:lnRef idx="2">
            <a:schemeClr val="dk1"/>
          </a:lnRef>
          <a:fillRef idx="1">
            <a:schemeClr val="lt1"/>
          </a:fillRef>
          <a:effectRef idx="0">
            <a:schemeClr val="dk1"/>
          </a:effectRef>
          <a:fontRef idx="minor">
            <a:schemeClr val="dk1"/>
          </a:fontRef>
        </p:style>
        <p:txBody>
          <a:bodyPr anchor="ctr"/>
          <a:lstStyle/>
          <a:p>
            <a:pPr algn="ctr">
              <a:defRPr lang="ja-JP" altLang="en-US"/>
            </a:pPr>
            <a:endParaRPr lang="ja-JP" altLang="en-US" sz="1400" dirty="0">
              <a:latin typeface="HGS創英角ﾎﾟｯﾌﾟ体"/>
              <a:ea typeface="HGS創英角ﾎﾟｯﾌﾟ体"/>
            </a:endParaRPr>
          </a:p>
          <a:p>
            <a:pPr algn="ctr">
              <a:defRPr lang="ja-JP" altLang="en-US"/>
            </a:pPr>
            <a:endParaRPr lang="ja-JP" altLang="en-US" sz="1400" dirty="0">
              <a:latin typeface="UD デジタル 教科書体 N"/>
              <a:ea typeface="UD デジタル 教科書体 N"/>
            </a:endParaRPr>
          </a:p>
          <a:p>
            <a:pPr algn="just">
              <a:defRPr lang="ja-JP" altLang="en-US"/>
            </a:pPr>
            <a:r>
              <a:rPr lang="ja-JP" altLang="en-US" sz="1400" dirty="0">
                <a:latin typeface="UD デジタル 教科書体 N"/>
                <a:ea typeface="UD デジタル 教科書体 N"/>
              </a:rPr>
              <a:t>　寝る前にスマホ使いたくなるよね…。就寝前は脳に刺激を与えないようにすることが大切です。</a:t>
            </a:r>
          </a:p>
          <a:p>
            <a:pPr algn="ctr">
              <a:defRPr lang="ja-JP" altLang="en-US"/>
            </a:pPr>
            <a:endParaRPr lang="ja-JP" altLang="en-US" sz="1400" dirty="0">
              <a:latin typeface="UD デジタル 教科書体 N"/>
              <a:ea typeface="UD デジタル 教科書体 N"/>
            </a:endParaRPr>
          </a:p>
          <a:p>
            <a:pPr algn="ctr">
              <a:defRPr lang="ja-JP" altLang="en-US"/>
            </a:pPr>
            <a:endParaRPr lang="ja-JP" altLang="en-US" sz="1400" dirty="0">
              <a:latin typeface="UD デジタル 教科書体 N"/>
              <a:ea typeface="UD デジタル 教科書体 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55"/>
                                        </p:tgtEl>
                                        <p:attrNameLst>
                                          <p:attrName>style.visibility</p:attrName>
                                        </p:attrNameLst>
                                      </p:cBhvr>
                                      <p:to>
                                        <p:strVal val="visible"/>
                                      </p:to>
                                    </p:set>
                                    <p:anim calcmode="lin" valueType="num">
                                      <p:cBhvr additive="base">
                                        <p:cTn id="7" dur="1000" fill="hold">
                                          <p:stCondLst>
                                            <p:cond delay="0"/>
                                          </p:stCondLst>
                                        </p:cTn>
                                        <p:tgtEl>
                                          <p:spTgt spid="1155"/>
                                        </p:tgtEl>
                                        <p:attrNameLst>
                                          <p:attrName>ppt_x</p:attrName>
                                        </p:attrNameLst>
                                      </p:cBhvr>
                                      <p:tavLst>
                                        <p:tav tm="0">
                                          <p:val>
                                            <p:strVal val="#ppt_x"/>
                                          </p:val>
                                        </p:tav>
                                        <p:tav tm="100000">
                                          <p:val>
                                            <p:strVal val="#ppt_x"/>
                                          </p:val>
                                        </p:tav>
                                      </p:tavLst>
                                    </p:anim>
                                    <p:anim calcmode="lin" valueType="num">
                                      <p:cBhvr additive="base">
                                        <p:cTn id="8" dur="1000" fill="hold">
                                          <p:stCondLst>
                                            <p:cond delay="0"/>
                                          </p:stCondLst>
                                        </p:cTn>
                                        <p:tgtEl>
                                          <p:spTgt spid="115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57"/>
                                        </p:tgtEl>
                                        <p:attrNameLst>
                                          <p:attrName>style.visibility</p:attrName>
                                        </p:attrNameLst>
                                      </p:cBhvr>
                                      <p:to>
                                        <p:strVal val="visible"/>
                                      </p:to>
                                    </p:set>
                                    <p:anim calcmode="lin" valueType="num">
                                      <p:cBhvr additive="base">
                                        <p:cTn id="11" dur="500" fill="hold"/>
                                        <p:tgtEl>
                                          <p:spTgt spid="1157"/>
                                        </p:tgtEl>
                                        <p:attrNameLst>
                                          <p:attrName>ppt_x</p:attrName>
                                        </p:attrNameLst>
                                      </p:cBhvr>
                                      <p:tavLst>
                                        <p:tav tm="0">
                                          <p:val>
                                            <p:strVal val="#ppt_x"/>
                                          </p:val>
                                        </p:tav>
                                        <p:tav tm="100000">
                                          <p:val>
                                            <p:strVal val="#ppt_x"/>
                                          </p:val>
                                        </p:tav>
                                      </p:tavLst>
                                    </p:anim>
                                    <p:anim calcmode="lin" valueType="num">
                                      <p:cBhvr additive="base">
                                        <p:cTn id="12" dur="500" fill="hold"/>
                                        <p:tgtEl>
                                          <p:spTgt spid="115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54"/>
                                        </p:tgtEl>
                                        <p:attrNameLst>
                                          <p:attrName>style.visibility</p:attrName>
                                        </p:attrNameLst>
                                      </p:cBhvr>
                                      <p:to>
                                        <p:strVal val="visible"/>
                                      </p:to>
                                    </p:set>
                                    <p:animEffect transition="in" filter="fade">
                                      <p:cBhvr>
                                        <p:cTn id="17" dur="500"/>
                                        <p:tgtEl>
                                          <p:spTgt spid="1154"/>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160"/>
                                        </p:tgtEl>
                                        <p:attrNameLst>
                                          <p:attrName>style.visibility</p:attrName>
                                        </p:attrNameLst>
                                      </p:cBhvr>
                                      <p:to>
                                        <p:strVal val="visible"/>
                                      </p:to>
                                    </p:set>
                                    <p:animEffect transition="in" filter="fade">
                                      <p:cBhvr>
                                        <p:cTn id="21" dur="1000">
                                          <p:stCondLst>
                                            <p:cond delay="0"/>
                                          </p:stCondLst>
                                        </p:cTn>
                                        <p:tgtEl>
                                          <p:spTgt spid="116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59"/>
                                        </p:tgtEl>
                                        <p:attrNameLst>
                                          <p:attrName>style.visibility</p:attrName>
                                        </p:attrNameLst>
                                      </p:cBhvr>
                                      <p:to>
                                        <p:strVal val="visible"/>
                                      </p:to>
                                    </p:set>
                                    <p:animEffect transition="in" filter="fade">
                                      <p:cBhvr>
                                        <p:cTn id="26" dur="500"/>
                                        <p:tgtEl>
                                          <p:spTgt spid="1159"/>
                                        </p:tgtEl>
                                      </p:cBhvr>
                                    </p:animEffect>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1156"/>
                                        </p:tgtEl>
                                        <p:attrNameLst>
                                          <p:attrName>style.visibility</p:attrName>
                                        </p:attrNameLst>
                                      </p:cBhvr>
                                      <p:to>
                                        <p:strVal val="visible"/>
                                      </p:to>
                                    </p:set>
                                    <p:animEffect transition="in" filter="wipe(down)">
                                      <p:cBhvr>
                                        <p:cTn id="31" dur="580">
                                          <p:stCondLst>
                                            <p:cond delay="0"/>
                                          </p:stCondLst>
                                        </p:cTn>
                                        <p:tgtEl>
                                          <p:spTgt spid="1156"/>
                                        </p:tgtEl>
                                      </p:cBhvr>
                                    </p:animEffect>
                                    <p:anim calcmode="lin" valueType="num">
                                      <p:cBhvr>
                                        <p:cTn id="32" dur="1822" tmFilter="0,0; 0.14,0.36; 0.43,0.73; 0.71,0.91; 1.0,1.0">
                                          <p:stCondLst>
                                            <p:cond delay="0"/>
                                          </p:stCondLst>
                                        </p:cTn>
                                        <p:tgtEl>
                                          <p:spTgt spid="1156"/>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156"/>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156"/>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156"/>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156"/>
                                        </p:tgtEl>
                                        <p:attrNameLst>
                                          <p:attrName>ppt_y</p:attrName>
                                        </p:attrNameLst>
                                      </p:cBhvr>
                                      <p:tavLst>
                                        <p:tav tm="0" fmla="#ppt_y-sin(pi*$)/81">
                                          <p:val>
                                            <p:fltVal val="0"/>
                                          </p:val>
                                        </p:tav>
                                        <p:tav tm="100000">
                                          <p:val>
                                            <p:fltVal val="1"/>
                                          </p:val>
                                        </p:tav>
                                      </p:tavLst>
                                    </p:anim>
                                    <p:animScale>
                                      <p:cBhvr>
                                        <p:cTn id="37" dur="26">
                                          <p:stCondLst>
                                            <p:cond delay="650"/>
                                          </p:stCondLst>
                                        </p:cTn>
                                        <p:tgtEl>
                                          <p:spTgt spid="1156"/>
                                        </p:tgtEl>
                                      </p:cBhvr>
                                      <p:to x="100000" y="60000"/>
                                    </p:animScale>
                                    <p:animScale>
                                      <p:cBhvr>
                                        <p:cTn id="38" dur="166" decel="50000">
                                          <p:stCondLst>
                                            <p:cond delay="676"/>
                                          </p:stCondLst>
                                        </p:cTn>
                                        <p:tgtEl>
                                          <p:spTgt spid="1156"/>
                                        </p:tgtEl>
                                      </p:cBhvr>
                                      <p:to x="100000" y="100000"/>
                                    </p:animScale>
                                    <p:animScale>
                                      <p:cBhvr>
                                        <p:cTn id="39" dur="26">
                                          <p:stCondLst>
                                            <p:cond delay="1312"/>
                                          </p:stCondLst>
                                        </p:cTn>
                                        <p:tgtEl>
                                          <p:spTgt spid="1156"/>
                                        </p:tgtEl>
                                      </p:cBhvr>
                                      <p:to x="100000" y="80000"/>
                                    </p:animScale>
                                    <p:animScale>
                                      <p:cBhvr>
                                        <p:cTn id="40" dur="166" decel="50000">
                                          <p:stCondLst>
                                            <p:cond delay="1338"/>
                                          </p:stCondLst>
                                        </p:cTn>
                                        <p:tgtEl>
                                          <p:spTgt spid="1156"/>
                                        </p:tgtEl>
                                      </p:cBhvr>
                                      <p:to x="100000" y="100000"/>
                                    </p:animScale>
                                    <p:animScale>
                                      <p:cBhvr>
                                        <p:cTn id="41" dur="26">
                                          <p:stCondLst>
                                            <p:cond delay="1642"/>
                                          </p:stCondLst>
                                        </p:cTn>
                                        <p:tgtEl>
                                          <p:spTgt spid="1156"/>
                                        </p:tgtEl>
                                      </p:cBhvr>
                                      <p:to x="100000" y="90000"/>
                                    </p:animScale>
                                    <p:animScale>
                                      <p:cBhvr>
                                        <p:cTn id="42" dur="166" decel="50000">
                                          <p:stCondLst>
                                            <p:cond delay="1668"/>
                                          </p:stCondLst>
                                        </p:cTn>
                                        <p:tgtEl>
                                          <p:spTgt spid="1156"/>
                                        </p:tgtEl>
                                      </p:cBhvr>
                                      <p:to x="100000" y="100000"/>
                                    </p:animScale>
                                    <p:animScale>
                                      <p:cBhvr>
                                        <p:cTn id="43" dur="26">
                                          <p:stCondLst>
                                            <p:cond delay="1808"/>
                                          </p:stCondLst>
                                        </p:cTn>
                                        <p:tgtEl>
                                          <p:spTgt spid="1156"/>
                                        </p:tgtEl>
                                      </p:cBhvr>
                                      <p:to x="100000" y="95000"/>
                                    </p:animScale>
                                    <p:animScale>
                                      <p:cBhvr>
                                        <p:cTn id="44" dur="166" decel="50000">
                                          <p:stCondLst>
                                            <p:cond delay="1834"/>
                                          </p:stCondLst>
                                        </p:cTn>
                                        <p:tgtEl>
                                          <p:spTgt spid="1156"/>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grpId="0" nodeType="clickEffect">
                                  <p:stCondLst>
                                    <p:cond delay="0"/>
                                  </p:stCondLst>
                                  <p:childTnLst>
                                    <p:set>
                                      <p:cBhvr>
                                        <p:cTn id="48" dur="1" fill="hold">
                                          <p:stCondLst>
                                            <p:cond delay="0"/>
                                          </p:stCondLst>
                                        </p:cTn>
                                        <p:tgtEl>
                                          <p:spTgt spid="1161"/>
                                        </p:tgtEl>
                                        <p:attrNameLst>
                                          <p:attrName>style.visibility</p:attrName>
                                        </p:attrNameLst>
                                      </p:cBhvr>
                                      <p:to>
                                        <p:strVal val="visible"/>
                                      </p:to>
                                    </p:set>
                                    <p:animEffect transition="in" filter="wipe(down)">
                                      <p:cBhvr>
                                        <p:cTn id="49" dur="580">
                                          <p:stCondLst>
                                            <p:cond delay="0"/>
                                          </p:stCondLst>
                                        </p:cTn>
                                        <p:tgtEl>
                                          <p:spTgt spid="1161"/>
                                        </p:tgtEl>
                                      </p:cBhvr>
                                    </p:animEffect>
                                    <p:anim calcmode="lin" valueType="num">
                                      <p:cBhvr>
                                        <p:cTn id="50" dur="1822" tmFilter="0,0; 0.14,0.36; 0.43,0.73; 0.71,0.91; 1.0,1.0">
                                          <p:stCondLst>
                                            <p:cond delay="0"/>
                                          </p:stCondLst>
                                        </p:cTn>
                                        <p:tgtEl>
                                          <p:spTgt spid="1161"/>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1161"/>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1161"/>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1161"/>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1161"/>
                                        </p:tgtEl>
                                        <p:attrNameLst>
                                          <p:attrName>ppt_y</p:attrName>
                                        </p:attrNameLst>
                                      </p:cBhvr>
                                      <p:tavLst>
                                        <p:tav tm="0" fmla="#ppt_y-sin(pi*$)/81">
                                          <p:val>
                                            <p:fltVal val="0"/>
                                          </p:val>
                                        </p:tav>
                                        <p:tav tm="100000">
                                          <p:val>
                                            <p:fltVal val="1"/>
                                          </p:val>
                                        </p:tav>
                                      </p:tavLst>
                                    </p:anim>
                                    <p:animScale>
                                      <p:cBhvr>
                                        <p:cTn id="55" dur="26">
                                          <p:stCondLst>
                                            <p:cond delay="650"/>
                                          </p:stCondLst>
                                        </p:cTn>
                                        <p:tgtEl>
                                          <p:spTgt spid="1161"/>
                                        </p:tgtEl>
                                      </p:cBhvr>
                                      <p:to x="100000" y="60000"/>
                                    </p:animScale>
                                    <p:animScale>
                                      <p:cBhvr>
                                        <p:cTn id="56" dur="166" decel="50000">
                                          <p:stCondLst>
                                            <p:cond delay="676"/>
                                          </p:stCondLst>
                                        </p:cTn>
                                        <p:tgtEl>
                                          <p:spTgt spid="1161"/>
                                        </p:tgtEl>
                                      </p:cBhvr>
                                      <p:to x="100000" y="100000"/>
                                    </p:animScale>
                                    <p:animScale>
                                      <p:cBhvr>
                                        <p:cTn id="57" dur="26">
                                          <p:stCondLst>
                                            <p:cond delay="1312"/>
                                          </p:stCondLst>
                                        </p:cTn>
                                        <p:tgtEl>
                                          <p:spTgt spid="1161"/>
                                        </p:tgtEl>
                                      </p:cBhvr>
                                      <p:to x="100000" y="80000"/>
                                    </p:animScale>
                                    <p:animScale>
                                      <p:cBhvr>
                                        <p:cTn id="58" dur="166" decel="50000">
                                          <p:stCondLst>
                                            <p:cond delay="1338"/>
                                          </p:stCondLst>
                                        </p:cTn>
                                        <p:tgtEl>
                                          <p:spTgt spid="1161"/>
                                        </p:tgtEl>
                                      </p:cBhvr>
                                      <p:to x="100000" y="100000"/>
                                    </p:animScale>
                                    <p:animScale>
                                      <p:cBhvr>
                                        <p:cTn id="59" dur="26">
                                          <p:stCondLst>
                                            <p:cond delay="1642"/>
                                          </p:stCondLst>
                                        </p:cTn>
                                        <p:tgtEl>
                                          <p:spTgt spid="1161"/>
                                        </p:tgtEl>
                                      </p:cBhvr>
                                      <p:to x="100000" y="90000"/>
                                    </p:animScale>
                                    <p:animScale>
                                      <p:cBhvr>
                                        <p:cTn id="60" dur="166" decel="50000">
                                          <p:stCondLst>
                                            <p:cond delay="1668"/>
                                          </p:stCondLst>
                                        </p:cTn>
                                        <p:tgtEl>
                                          <p:spTgt spid="1161"/>
                                        </p:tgtEl>
                                      </p:cBhvr>
                                      <p:to x="100000" y="100000"/>
                                    </p:animScale>
                                    <p:animScale>
                                      <p:cBhvr>
                                        <p:cTn id="61" dur="26">
                                          <p:stCondLst>
                                            <p:cond delay="1808"/>
                                          </p:stCondLst>
                                        </p:cTn>
                                        <p:tgtEl>
                                          <p:spTgt spid="1161"/>
                                        </p:tgtEl>
                                      </p:cBhvr>
                                      <p:to x="100000" y="95000"/>
                                    </p:animScale>
                                    <p:animScale>
                                      <p:cBhvr>
                                        <p:cTn id="62" dur="166" decel="50000">
                                          <p:stCondLst>
                                            <p:cond delay="1834"/>
                                          </p:stCondLst>
                                        </p:cTn>
                                        <p:tgtEl>
                                          <p:spTgt spid="116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4" grpId="0" animBg="1" autoUpdateAnimBg="0"/>
      <p:bldP spid="1155" grpId="0" animBg="1" autoUpdateAnimBg="0"/>
      <p:bldP spid="1156" grpId="0" animBg="1" autoUpdateAnimBg="0"/>
      <p:bldP spid="1157" grpId="0" animBg="1" autoUpdateAnimBg="0"/>
      <p:bldP spid="1161"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 name="TextBox 229"/>
          <p:cNvSpPr txBox="1"/>
          <p:nvPr/>
        </p:nvSpPr>
        <p:spPr>
          <a:xfrm>
            <a:off x="252280" y="497348"/>
            <a:ext cx="7051622" cy="1025922"/>
          </a:xfrm>
          <a:prstGeom prst="rect">
            <a:avLst/>
          </a:prstGeom>
        </p:spPr>
        <p:txBody>
          <a:bodyPr wrap="square" lIns="0" tIns="0" rIns="0" bIns="0" rtlCol="0" anchor="t">
            <a:spAutoFit/>
          </a:bodyPr>
          <a:lstStyle/>
          <a:p>
            <a:pPr algn="just">
              <a:lnSpc>
                <a:spcPts val="4000"/>
              </a:lnSpc>
              <a:spcBef>
                <a:spcPts val="0"/>
              </a:spcBef>
              <a:spcAft>
                <a:spcPts val="0"/>
              </a:spcAft>
            </a:pPr>
            <a:r>
              <a:rPr lang="en-US" sz="3600" spc="13">
                <a:solidFill>
                  <a:srgbClr val="000000"/>
                </a:solidFill>
                <a:latin typeface="HGS創英角ﾎﾟｯﾌﾟ体"/>
                <a:ea typeface="HGS創英角ﾎﾟｯﾌﾟ体"/>
                <a:cs typeface="Arimo"/>
                <a:sym typeface="Arimo"/>
              </a:rPr>
              <a:t>　</a:t>
            </a:r>
            <a:r>
              <a:rPr lang="en-US" sz="3200" spc="13">
                <a:solidFill>
                  <a:srgbClr val="000000"/>
                </a:solidFill>
                <a:latin typeface="HGS創英角ﾎﾟｯﾌﾟ体"/>
                <a:ea typeface="HGS創英角ﾎﾟｯﾌﾟ体"/>
                <a:cs typeface="Arimo"/>
                <a:sym typeface="Arimo"/>
              </a:rPr>
              <a:t>ソーシャル・ジェットラグとは？</a:t>
            </a:r>
          </a:p>
          <a:p>
            <a:pPr algn="just">
              <a:lnSpc>
                <a:spcPts val="4000"/>
              </a:lnSpc>
              <a:spcBef>
                <a:spcPts val="0"/>
              </a:spcBef>
              <a:spcAft>
                <a:spcPts val="0"/>
              </a:spcAft>
            </a:pPr>
            <a:r>
              <a:rPr lang="en-US" sz="3200" spc="13">
                <a:solidFill>
                  <a:srgbClr val="000000"/>
                </a:solidFill>
                <a:latin typeface="HGS創英角ﾎﾟｯﾌﾟ体"/>
                <a:ea typeface="HGS創英角ﾎﾟｯﾌﾟ体"/>
                <a:cs typeface="Arimo"/>
                <a:sym typeface="Arimo"/>
              </a:rPr>
              <a:t>　　（社会的時差ボケ） 　</a:t>
            </a:r>
            <a:endParaRPr lang="en-US" sz="3600" spc="13">
              <a:solidFill>
                <a:srgbClr val="000000"/>
              </a:solidFill>
              <a:latin typeface="HGS創英角ﾎﾟｯﾌﾟ体"/>
              <a:ea typeface="HGS創英角ﾎﾟｯﾌﾟ体"/>
              <a:cs typeface="Arimo"/>
              <a:sym typeface="Arimo"/>
            </a:endParaRPr>
          </a:p>
        </p:txBody>
      </p:sp>
      <p:sp>
        <p:nvSpPr>
          <p:cNvPr id="1168" name="テキスト 230"/>
          <p:cNvSpPr txBox="1"/>
          <p:nvPr/>
        </p:nvSpPr>
        <p:spPr>
          <a:xfrm>
            <a:off x="401242" y="1669646"/>
            <a:ext cx="7914758" cy="830104"/>
          </a:xfrm>
          <a:prstGeom prst="rect">
            <a:avLst/>
          </a:prstGeom>
        </p:spPr>
        <p:txBody>
          <a:bodyPr wrap="square">
            <a:spAutoFit/>
          </a:bodyPr>
          <a:lstStyle/>
          <a:p>
            <a:pPr algn="l"/>
            <a:r>
              <a:rPr lang="ja-JP" altLang="en-US" sz="1600" b="0" dirty="0">
                <a:latin typeface="UD デジタル 教科書体 N"/>
                <a:ea typeface="UD デジタル 教科書体 N"/>
                <a:cs typeface="+mn-lt"/>
              </a:rPr>
              <a:t>　</a:t>
            </a:r>
            <a:r>
              <a:rPr lang="ja-JP" altLang="en-US" sz="2400" b="0" dirty="0">
                <a:latin typeface="UD デジタル 教科書体 N"/>
                <a:ea typeface="UD デジタル 教科書体 N"/>
                <a:cs typeface="+mn-lt"/>
              </a:rPr>
              <a:t>平日と休日の睡眠リズムのズレ</a:t>
            </a:r>
            <a:r>
              <a:rPr lang="ja-JP" altLang="en-US" sz="2400" dirty="0">
                <a:latin typeface="UD デジタル 教科書体 N"/>
                <a:ea typeface="UD デジタル 教科書体 N"/>
                <a:cs typeface="+mn-lt"/>
              </a:rPr>
              <a:t>によって起こる、体内時計の乱れのことです。</a:t>
            </a:r>
            <a:endParaRPr lang="ja-JP" altLang="en-US" dirty="0">
              <a:latin typeface="UD デジタル 教科書体 N"/>
              <a:ea typeface="UD デジタル 教科書体 N"/>
              <a:cs typeface="+mn-lt"/>
            </a:endParaRPr>
          </a:p>
        </p:txBody>
      </p:sp>
      <p:sp>
        <p:nvSpPr>
          <p:cNvPr id="1169" name="テキスト 238"/>
          <p:cNvSpPr txBox="1"/>
          <p:nvPr/>
        </p:nvSpPr>
        <p:spPr>
          <a:xfrm>
            <a:off x="248723" y="115311"/>
            <a:ext cx="4251277" cy="368439"/>
          </a:xfrm>
          <a:prstGeom prst="rect">
            <a:avLst/>
          </a:prstGeom>
        </p:spPr>
        <p:txBody>
          <a:bodyPr wrap="square">
            <a:spAutoFit/>
          </a:bodyPr>
          <a:lstStyle/>
          <a:p>
            <a:pPr>
              <a:defRPr lang="ja-JP" altLang="en-US"/>
            </a:pPr>
            <a:r>
              <a:rPr lang="ja-JP" altLang="en-US">
                <a:latin typeface="UD デジタル 教科書体 N"/>
                <a:ea typeface="UD デジタル 教科書体 N"/>
              </a:rPr>
              <a:t>④ソーシャル・ジェットラグについて</a:t>
            </a:r>
          </a:p>
        </p:txBody>
      </p:sp>
      <p:pic>
        <p:nvPicPr>
          <p:cNvPr id="1170" name="図 261"/>
          <p:cNvPicPr>
            <a:picLocks noChangeAspect="1"/>
          </p:cNvPicPr>
          <p:nvPr/>
        </p:nvPicPr>
        <p:blipFill>
          <a:blip r:embed="rId3"/>
          <a:srcRect l="12070" t="21638" r="16191" b="11859"/>
          <a:stretch>
            <a:fillRect/>
          </a:stretch>
        </p:blipFill>
        <p:spPr>
          <a:xfrm rot="360000">
            <a:off x="7018905" y="240350"/>
            <a:ext cx="1079105" cy="1415333"/>
          </a:xfrm>
          <a:prstGeom prst="rect">
            <a:avLst/>
          </a:prstGeom>
        </p:spPr>
      </p:pic>
      <p:grpSp>
        <p:nvGrpSpPr>
          <p:cNvPr id="1171" name="グループ 259"/>
          <p:cNvGrpSpPr/>
          <p:nvPr/>
        </p:nvGrpSpPr>
        <p:grpSpPr>
          <a:xfrm>
            <a:off x="108000" y="2859750"/>
            <a:ext cx="6264000" cy="1908857"/>
            <a:chOff x="292875" y="547311"/>
            <a:chExt cx="8239125" cy="1880439"/>
          </a:xfrm>
        </p:grpSpPr>
        <p:pic>
          <p:nvPicPr>
            <p:cNvPr id="1172" name="図 256"/>
            <p:cNvPicPr>
              <a:picLocks noChangeAspect="1"/>
            </p:cNvPicPr>
            <p:nvPr/>
          </p:nvPicPr>
          <p:blipFill>
            <a:blip r:embed="rId4"/>
            <a:stretch>
              <a:fillRect/>
            </a:stretch>
          </p:blipFill>
          <p:spPr>
            <a:xfrm>
              <a:off x="292875" y="618000"/>
              <a:ext cx="8239125" cy="1809750"/>
            </a:xfrm>
            <a:prstGeom prst="rect">
              <a:avLst/>
            </a:prstGeom>
          </p:spPr>
        </p:pic>
        <p:sp>
          <p:nvSpPr>
            <p:cNvPr id="1173" name="テキスト 258"/>
            <p:cNvSpPr txBox="1"/>
            <p:nvPr/>
          </p:nvSpPr>
          <p:spPr>
            <a:xfrm>
              <a:off x="540000" y="547311"/>
              <a:ext cx="720000" cy="362954"/>
            </a:xfrm>
            <a:prstGeom prst="rect">
              <a:avLst/>
            </a:prstGeom>
          </p:spPr>
          <p:txBody>
            <a:bodyPr>
              <a:spAutoFit/>
            </a:bodyPr>
            <a:lstStyle/>
            <a:p>
              <a:pPr>
                <a:defRPr lang="ja-JP" altLang="en-US"/>
              </a:pPr>
              <a:r>
                <a:rPr lang="ja-JP" altLang="en-US">
                  <a:latin typeface="UD デジタル 教科書体 N"/>
                  <a:ea typeface="UD デジタル 教科書体 N"/>
                </a:rPr>
                <a:t>例</a:t>
              </a:r>
            </a:p>
          </p:txBody>
        </p:sp>
      </p:grpSp>
      <p:sp>
        <p:nvSpPr>
          <p:cNvPr id="1174" name="図形 263"/>
          <p:cNvSpPr/>
          <p:nvPr/>
        </p:nvSpPr>
        <p:spPr>
          <a:xfrm>
            <a:off x="6371912" y="3119332"/>
            <a:ext cx="2448088" cy="1721032"/>
          </a:xfrm>
          <a:prstGeom prst="wedgeRoundRectCallout">
            <a:avLst>
              <a:gd name="adj1" fmla="val -49865"/>
              <a:gd name="adj2" fmla="val 31578"/>
              <a:gd name="adj3" fmla="val 16667"/>
            </a:avLst>
          </a:prstGeom>
          <a:noFill/>
          <a:ln w="25400" cap="flat" cmpd="sng" algn="ctr">
            <a:solidFill>
              <a:schemeClr val="tx1"/>
            </a:solidFill>
            <a:prstDash val="solid"/>
          </a:ln>
        </p:spPr>
        <p:style>
          <a:lnRef idx="2">
            <a:schemeClr val="accent2"/>
          </a:lnRef>
          <a:fillRef idx="1">
            <a:schemeClr val="lt1"/>
          </a:fillRef>
          <a:effectRef idx="0">
            <a:schemeClr val="accent2"/>
          </a:effectRef>
          <a:fontRef idx="minor">
            <a:schemeClr val="dk1"/>
          </a:fontRef>
        </p:style>
        <p:txBody>
          <a:bodyPr anchor="ctr"/>
          <a:lstStyle/>
          <a:p>
            <a:pPr algn="just">
              <a:defRPr lang="ja-JP" altLang="en-US"/>
            </a:pPr>
            <a:r>
              <a:rPr lang="ja-JP" altLang="en-US" sz="1400" dirty="0">
                <a:latin typeface="UD デジタル 教科書体 N"/>
                <a:ea typeface="UD デジタル 教科書体 N"/>
              </a:rPr>
              <a:t>・集中力が下がる</a:t>
            </a:r>
          </a:p>
          <a:p>
            <a:pPr algn="just">
              <a:defRPr lang="ja-JP" altLang="en-US"/>
            </a:pPr>
            <a:r>
              <a:rPr lang="ja-JP" altLang="en-US" sz="1400" dirty="0">
                <a:latin typeface="UD デジタル 教科書体 N"/>
                <a:ea typeface="UD デジタル 教科書体 N"/>
              </a:rPr>
              <a:t>・睡眠の質が悪くなる</a:t>
            </a:r>
          </a:p>
          <a:p>
            <a:pPr algn="just">
              <a:defRPr lang="ja-JP" altLang="en-US"/>
            </a:pPr>
            <a:r>
              <a:rPr lang="ja-JP" altLang="en-US" sz="1400" dirty="0">
                <a:latin typeface="UD デジタル 教科書体 N"/>
                <a:ea typeface="UD デジタル 教科書体 N"/>
              </a:rPr>
              <a:t>・メラトニンの分泌が乱</a:t>
            </a:r>
          </a:p>
          <a:p>
            <a:pPr algn="just">
              <a:defRPr lang="ja-JP" altLang="en-US"/>
            </a:pPr>
            <a:r>
              <a:rPr lang="ja-JP" altLang="en-US" sz="1400" dirty="0">
                <a:latin typeface="UD デジタル 教科書体 N"/>
                <a:ea typeface="UD デジタル 教科書体 N"/>
              </a:rPr>
              <a:t>　れる</a:t>
            </a:r>
          </a:p>
          <a:p>
            <a:pPr algn="just">
              <a:defRPr lang="ja-JP" altLang="en-US"/>
            </a:pPr>
            <a:r>
              <a:rPr lang="ja-JP" altLang="en-US" sz="1400" dirty="0">
                <a:latin typeface="UD デジタル 教科書体 N"/>
                <a:ea typeface="UD デジタル 教科書体 N"/>
              </a:rPr>
              <a:t>・長期的には肥満や心の　　</a:t>
            </a:r>
          </a:p>
          <a:p>
            <a:pPr algn="just">
              <a:defRPr lang="ja-JP" altLang="en-US"/>
            </a:pPr>
            <a:r>
              <a:rPr lang="ja-JP" altLang="en-US" sz="1400" dirty="0">
                <a:latin typeface="UD デジタル 教科書体 N"/>
                <a:ea typeface="UD デジタル 教科書体 N"/>
              </a:rPr>
              <a:t>　不調のリスクも</a:t>
            </a:r>
            <a:endParaRPr lang="ja-JP" altLang="en-US" dirty="0">
              <a:latin typeface="UD デジタル 教科書体 N"/>
              <a:ea typeface="UD デジタル 教科書体 N"/>
            </a:endParaRPr>
          </a:p>
        </p:txBody>
      </p:sp>
      <p:sp>
        <p:nvSpPr>
          <p:cNvPr id="1175" name="図形 264"/>
          <p:cNvSpPr/>
          <p:nvPr/>
        </p:nvSpPr>
        <p:spPr>
          <a:xfrm>
            <a:off x="4659512" y="2110238"/>
            <a:ext cx="3424800" cy="791545"/>
          </a:xfrm>
          <a:prstGeom prst="wedgeRoundRectCallout">
            <a:avLst>
              <a:gd name="adj1" fmla="val -65376"/>
              <a:gd name="adj2" fmla="val 226129"/>
              <a:gd name="adj3" fmla="val 16667"/>
            </a:avLst>
          </a:prstGeom>
          <a:noFill/>
          <a:ln w="25400" cap="flat" cmpd="sng" algn="ctr">
            <a:solidFill>
              <a:schemeClr val="tx1"/>
            </a:solidFill>
            <a:prstDash val="solid"/>
          </a:ln>
        </p:spPr>
        <p:style>
          <a:lnRef idx="2">
            <a:schemeClr val="accent2"/>
          </a:lnRef>
          <a:fillRef idx="1">
            <a:schemeClr val="lt1"/>
          </a:fillRef>
          <a:effectRef idx="0">
            <a:schemeClr val="accent2"/>
          </a:effectRef>
          <a:fontRef idx="minor">
            <a:schemeClr val="dk1"/>
          </a:fontRef>
        </p:style>
        <p:txBody>
          <a:bodyPr anchor="ctr"/>
          <a:lstStyle/>
          <a:p>
            <a:pPr algn="just">
              <a:defRPr lang="ja-JP" altLang="en-US"/>
            </a:pPr>
            <a:endParaRPr lang="ja-JP" altLang="en-US" sz="1600" dirty="0"/>
          </a:p>
          <a:p>
            <a:pPr algn="just">
              <a:defRPr lang="ja-JP" altLang="en-US"/>
            </a:pPr>
            <a:r>
              <a:rPr lang="ja-JP" altLang="en-US" sz="1600" dirty="0">
                <a:latin typeface="UD デジタル 教科書体 N"/>
                <a:ea typeface="UD デジタル 教科書体 N"/>
              </a:rPr>
              <a:t>この差が</a:t>
            </a:r>
            <a:r>
              <a:rPr lang="ja-JP" altLang="en-US" sz="1600" b="1" dirty="0">
                <a:highlight>
                  <a:srgbClr val="FEFFC9"/>
                </a:highlight>
                <a:latin typeface="UD デジタル 教科書体 N"/>
                <a:ea typeface="UD デジタル 教科書体 N"/>
              </a:rPr>
              <a:t>ソーシャルジェットラグ</a:t>
            </a:r>
          </a:p>
          <a:p>
            <a:pPr algn="just">
              <a:defRPr lang="ja-JP" altLang="en-US"/>
            </a:pPr>
            <a:r>
              <a:rPr lang="ja-JP" altLang="en-US" sz="1600" dirty="0">
                <a:latin typeface="UD デジタル 教科書体 N"/>
                <a:ea typeface="UD デジタル 教科書体 N"/>
              </a:rPr>
              <a:t>→この時間がずれて月曜日の朝が</a:t>
            </a:r>
            <a:endParaRPr lang="en-US" altLang="ja-JP" sz="1600" dirty="0">
              <a:latin typeface="UD デジタル 教科書体 N"/>
              <a:ea typeface="UD デジタル 教科書体 N"/>
            </a:endParaRPr>
          </a:p>
          <a:p>
            <a:pPr algn="just">
              <a:defRPr lang="ja-JP" altLang="en-US"/>
            </a:pPr>
            <a:r>
              <a:rPr lang="ja-JP" altLang="en-US" sz="1600" dirty="0">
                <a:latin typeface="UD デジタル 教科書体 N"/>
                <a:ea typeface="UD デジタル 教科書体 N"/>
              </a:rPr>
              <a:t>　だるくなる</a:t>
            </a:r>
          </a:p>
          <a:p>
            <a:pPr algn="ctr">
              <a:defRPr lang="ja-JP" altLang="en-US"/>
            </a:pPr>
            <a:endParaRPr lang="ja-JP" altLang="en-US" dirty="0">
              <a:latin typeface="UD デジタル 教科書体 N"/>
              <a:ea typeface="UD デジタル 教科書体 N"/>
            </a:endParaRPr>
          </a:p>
        </p:txBody>
      </p:sp>
      <p:sp>
        <p:nvSpPr>
          <p:cNvPr id="1176" name="図形 265"/>
          <p:cNvSpPr/>
          <p:nvPr/>
        </p:nvSpPr>
        <p:spPr>
          <a:xfrm>
            <a:off x="6817144" y="2717299"/>
            <a:ext cx="580098" cy="571992"/>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lang="ja-JP" altLang="en-US"/>
            </a:pPr>
            <a:endParaRPr lang="ja-JP" altLang="en-US"/>
          </a:p>
        </p:txBody>
      </p:sp>
      <p:sp>
        <p:nvSpPr>
          <p:cNvPr id="1177" name="テキスト 266"/>
          <p:cNvSpPr txBox="1"/>
          <p:nvPr/>
        </p:nvSpPr>
        <p:spPr>
          <a:xfrm>
            <a:off x="3209108" y="4897384"/>
            <a:ext cx="5991303" cy="261610"/>
          </a:xfrm>
          <a:prstGeom prst="rect">
            <a:avLst/>
          </a:prstGeom>
        </p:spPr>
        <p:txBody>
          <a:bodyPr wrap="square">
            <a:spAutoFit/>
          </a:bodyPr>
          <a:lstStyle/>
          <a:p>
            <a:pPr>
              <a:defRPr lang="ja-JP" altLang="en-US"/>
            </a:pPr>
            <a:r>
              <a:rPr lang="ja-JP" altLang="en-US" sz="1100" dirty="0">
                <a:latin typeface="UD デジタル 教科書体 N"/>
                <a:ea typeface="UD デジタル 教科書体 N"/>
                <a:sym typeface="Wingdings" panose="05000000000000000000" pitchFamily="2" charset="2"/>
              </a:rPr>
              <a:t>出典：</a:t>
            </a:r>
            <a:r>
              <a:rPr lang="ja-JP" altLang="en-US" sz="1100" dirty="0">
                <a:latin typeface="UD デジタル 教科書体 N"/>
                <a:ea typeface="UD デジタル 教科書体 N"/>
              </a:rPr>
              <a:t>「良い目覚めは良い眠りから知っているようで知らない睡眠のこと」 </a:t>
            </a:r>
            <a:r>
              <a:rPr lang="ja-JP" altLang="en-US" sz="1100" dirty="0">
                <a:latin typeface="UD デジタル 教科書体 N"/>
                <a:ea typeface="UD デジタル 教科書体 N"/>
                <a:sym typeface="Wingdings" panose="05000000000000000000" pitchFamily="2" charset="2"/>
              </a:rPr>
              <a:t>（</a:t>
            </a:r>
            <a:r>
              <a:rPr lang="ja-JP" altLang="en-US" sz="1100" dirty="0">
                <a:latin typeface="UD デジタル 教科書体 N"/>
                <a:ea typeface="UD デジタル 教科書体 N"/>
              </a:rPr>
              <a:t>厚生労働省）</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67"/>
                                        </p:tgtEl>
                                        <p:attrNameLst>
                                          <p:attrName>style.visibility</p:attrName>
                                        </p:attrNameLst>
                                      </p:cBhvr>
                                      <p:to>
                                        <p:strVal val="visible"/>
                                      </p:to>
                                    </p:set>
                                    <p:anim calcmode="lin" valueType="num">
                                      <p:cBhvr additive="base">
                                        <p:cTn id="7" dur="500" fill="hold"/>
                                        <p:tgtEl>
                                          <p:spTgt spid="1167"/>
                                        </p:tgtEl>
                                        <p:attrNameLst>
                                          <p:attrName>ppt_x</p:attrName>
                                        </p:attrNameLst>
                                      </p:cBhvr>
                                      <p:tavLst>
                                        <p:tav tm="0">
                                          <p:val>
                                            <p:strVal val="#ppt_x"/>
                                          </p:val>
                                        </p:tav>
                                        <p:tav tm="100000">
                                          <p:val>
                                            <p:strVal val="#ppt_x"/>
                                          </p:val>
                                        </p:tav>
                                      </p:tavLst>
                                    </p:anim>
                                    <p:anim calcmode="lin" valueType="num">
                                      <p:cBhvr additive="base">
                                        <p:cTn id="8" dur="500" fill="hold"/>
                                        <p:tgtEl>
                                          <p:spTgt spid="116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170"/>
                                        </p:tgtEl>
                                        <p:attrNameLst>
                                          <p:attrName>style.visibility</p:attrName>
                                        </p:attrNameLst>
                                      </p:cBhvr>
                                      <p:to>
                                        <p:strVal val="visible"/>
                                      </p:to>
                                    </p:set>
                                    <p:animEffect transition="in" filter="fade">
                                      <p:cBhvr>
                                        <p:cTn id="13" dur="500"/>
                                        <p:tgtEl>
                                          <p:spTgt spid="117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68"/>
                                        </p:tgtEl>
                                        <p:attrNameLst>
                                          <p:attrName>style.visibility</p:attrName>
                                        </p:attrNameLst>
                                      </p:cBhvr>
                                      <p:to>
                                        <p:strVal val="visible"/>
                                      </p:to>
                                    </p:set>
                                    <p:animEffect transition="in" filter="fade">
                                      <p:cBhvr>
                                        <p:cTn id="18" dur="500"/>
                                        <p:tgtEl>
                                          <p:spTgt spid="1168"/>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171"/>
                                        </p:tgtEl>
                                        <p:attrNameLst>
                                          <p:attrName>style.visibility</p:attrName>
                                        </p:attrNameLst>
                                      </p:cBhvr>
                                      <p:to>
                                        <p:strVal val="visible"/>
                                      </p:to>
                                    </p:set>
                                    <p:animEffect transition="in" filter="fade">
                                      <p:cBhvr>
                                        <p:cTn id="23" dur="1000"/>
                                        <p:tgtEl>
                                          <p:spTgt spid="1171"/>
                                        </p:tgtEl>
                                      </p:cBhvr>
                                    </p:animEffect>
                                    <p:anim calcmode="lin" valueType="num">
                                      <p:cBhvr>
                                        <p:cTn id="24" dur="1000" fill="hold"/>
                                        <p:tgtEl>
                                          <p:spTgt spid="1171"/>
                                        </p:tgtEl>
                                        <p:attrNameLst>
                                          <p:attrName>ppt_x</p:attrName>
                                        </p:attrNameLst>
                                      </p:cBhvr>
                                      <p:tavLst>
                                        <p:tav tm="0">
                                          <p:val>
                                            <p:strVal val="#ppt_x"/>
                                          </p:val>
                                        </p:tav>
                                        <p:tav tm="100000">
                                          <p:val>
                                            <p:strVal val="#ppt_x"/>
                                          </p:val>
                                        </p:tav>
                                      </p:tavLst>
                                    </p:anim>
                                    <p:anim calcmode="lin" valueType="num">
                                      <p:cBhvr>
                                        <p:cTn id="25" dur="1000" fill="hold"/>
                                        <p:tgtEl>
                                          <p:spTgt spid="1171"/>
                                        </p:tgtEl>
                                        <p:attrNameLst>
                                          <p:attrName>ppt_y</p:attrName>
                                        </p:attrNameLst>
                                      </p:cBhvr>
                                      <p:tavLst>
                                        <p:tav tm="0">
                                          <p:val>
                                            <p:strVal val="#ppt_y+.1"/>
                                          </p:val>
                                        </p:tav>
                                        <p:tav tm="100000">
                                          <p:val>
                                            <p:strVal val="#ppt_y"/>
                                          </p:val>
                                        </p:tav>
                                      </p:tavLst>
                                    </p:anim>
                                  </p:childTnLst>
                                </p:cTn>
                              </p:par>
                              <p:par>
                                <p:cTn id="26" presetID="16" presetClass="entr" presetSubtype="21" fill="hold" grpId="0" nodeType="withEffect">
                                  <p:stCondLst>
                                    <p:cond delay="0"/>
                                  </p:stCondLst>
                                  <p:childTnLst>
                                    <p:set>
                                      <p:cBhvr>
                                        <p:cTn id="27" dur="1" fill="hold">
                                          <p:stCondLst>
                                            <p:cond delay="0"/>
                                          </p:stCondLst>
                                        </p:cTn>
                                        <p:tgtEl>
                                          <p:spTgt spid="1174"/>
                                        </p:tgtEl>
                                        <p:attrNameLst>
                                          <p:attrName>style.visibility</p:attrName>
                                        </p:attrNameLst>
                                      </p:cBhvr>
                                      <p:to>
                                        <p:strVal val="visible"/>
                                      </p:to>
                                    </p:set>
                                    <p:animEffect transition="in" filter="barn(inVertical)">
                                      <p:cBhvr>
                                        <p:cTn id="28" dur="1000">
                                          <p:stCondLst>
                                            <p:cond delay="0"/>
                                          </p:stCondLst>
                                        </p:cTn>
                                        <p:tgtEl>
                                          <p:spTgt spid="117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75"/>
                                        </p:tgtEl>
                                        <p:attrNameLst>
                                          <p:attrName>style.visibility</p:attrName>
                                        </p:attrNameLst>
                                      </p:cBhvr>
                                      <p:to>
                                        <p:strVal val="visible"/>
                                      </p:to>
                                    </p:set>
                                    <p:animEffect transition="in" filter="barn(inVertical)">
                                      <p:cBhvr>
                                        <p:cTn id="31" dur="1000">
                                          <p:stCondLst>
                                            <p:cond delay="0"/>
                                          </p:stCondLst>
                                        </p:cTn>
                                        <p:tgtEl>
                                          <p:spTgt spid="1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 grpId="0" animBg="1" autoUpdateAnimBg="0"/>
      <p:bldP spid="1168" grpId="0" animBg="1" autoUpdateAnimBg="0"/>
      <p:bldP spid="1174" grpId="0" animBg="1" autoUpdateAnimBg="0"/>
      <p:bldP spid="1175" grpId="0" animBg="1"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83" name="Group 2"/>
          <p:cNvGrpSpPr>
            <a:grpSpLocks noChangeAspect="1"/>
          </p:cNvGrpSpPr>
          <p:nvPr/>
        </p:nvGrpSpPr>
        <p:grpSpPr>
          <a:xfrm>
            <a:off x="16393" y="-3137"/>
            <a:ext cx="9137904" cy="5140442"/>
            <a:chOff x="0" y="0"/>
            <a:chExt cx="9137904" cy="5140452"/>
          </a:xfrm>
        </p:grpSpPr>
        <p:sp>
          <p:nvSpPr>
            <p:cNvPr id="1184" name="Freeform 3"/>
            <p:cNvSpPr/>
            <p:nvPr/>
          </p:nvSpPr>
          <p:spPr>
            <a:xfrm>
              <a:off x="0" y="0"/>
              <a:ext cx="9137904" cy="5140452"/>
            </a:xfrm>
            <a:custGeom>
              <a:avLst/>
              <a:gdLst/>
              <a:ahLst/>
              <a:cxnLst/>
              <a:rect l="l" t="t" r="r" b="b"/>
              <a:pathLst>
                <a:path w="9137904" h="5140452">
                  <a:moveTo>
                    <a:pt x="0" y="0"/>
                  </a:moveTo>
                  <a:lnTo>
                    <a:pt x="0" y="5140452"/>
                  </a:lnTo>
                  <a:lnTo>
                    <a:pt x="9137904" y="5140452"/>
                  </a:lnTo>
                  <a:lnTo>
                    <a:pt x="9137904" y="0"/>
                  </a:lnTo>
                  <a:close/>
                </a:path>
              </a:pathLst>
            </a:custGeom>
            <a:solidFill>
              <a:srgbClr val="FFFFFF"/>
            </a:solidFill>
          </p:spPr>
          <p:txBody>
            <a:bodyPr/>
            <a:lstStyle/>
            <a:p>
              <a:endParaRPr lang="ja-JP" altLang="en-US"/>
            </a:p>
          </p:txBody>
        </p:sp>
      </p:grpSp>
      <p:sp>
        <p:nvSpPr>
          <p:cNvPr id="1185" name="Freeform 6"/>
          <p:cNvSpPr/>
          <p:nvPr/>
        </p:nvSpPr>
        <p:spPr>
          <a:xfrm>
            <a:off x="540000" y="3619721"/>
            <a:ext cx="654507" cy="1385085"/>
          </a:xfrm>
          <a:custGeom>
            <a:avLst/>
            <a:gdLst/>
            <a:ahLst/>
            <a:cxnLst/>
            <a:rect l="l" t="t" r="r" b="b"/>
            <a:pathLst>
              <a:path w="1083973" h="2388921">
                <a:moveTo>
                  <a:pt x="0" y="0"/>
                </a:moveTo>
                <a:lnTo>
                  <a:pt x="1083973" y="0"/>
                </a:lnTo>
                <a:lnTo>
                  <a:pt x="1083973" y="2388921"/>
                </a:lnTo>
                <a:lnTo>
                  <a:pt x="0" y="2388921"/>
                </a:lnTo>
                <a:lnTo>
                  <a:pt x="0" y="0"/>
                </a:lnTo>
                <a:close/>
              </a:path>
            </a:pathLst>
          </a:custGeom>
          <a:blipFill>
            <a:blip r:embed="rId3"/>
            <a:stretch>
              <a:fillRect/>
            </a:stretch>
          </a:blipFill>
        </p:spPr>
        <p:txBody>
          <a:bodyPr/>
          <a:lstStyle/>
          <a:p>
            <a:endParaRPr lang="ja-JP" altLang="en-US"/>
          </a:p>
        </p:txBody>
      </p:sp>
      <p:sp>
        <p:nvSpPr>
          <p:cNvPr id="1186" name="TextBox 9"/>
          <p:cNvSpPr txBox="1"/>
          <p:nvPr/>
        </p:nvSpPr>
        <p:spPr>
          <a:xfrm>
            <a:off x="-259699" y="1260502"/>
            <a:ext cx="9267401" cy="2267159"/>
          </a:xfrm>
          <a:prstGeom prst="rect">
            <a:avLst/>
          </a:prstGeom>
        </p:spPr>
        <p:txBody>
          <a:bodyPr wrap="square" lIns="0" tIns="0" rIns="0" bIns="0" rtlCol="0" anchor="t">
            <a:spAutoFit/>
          </a:bodyPr>
          <a:lstStyle/>
          <a:p>
            <a:pPr marL="345011" lvl="1" indent="0" algn="l">
              <a:lnSpc>
                <a:spcPts val="4474"/>
              </a:lnSpc>
              <a:buNone/>
            </a:pPr>
            <a:r>
              <a:rPr lang="en-US" altLang="ja-JP" sz="2800" dirty="0">
                <a:highlight>
                  <a:srgbClr val="FEFFC9"/>
                </a:highlight>
                <a:latin typeface="UD デジタル 教科書体 N"/>
                <a:ea typeface="UD デジタル 教科書体 N"/>
              </a:rPr>
              <a:t>【</a:t>
            </a:r>
            <a:r>
              <a:rPr lang="ja-JP" altLang="en-US" sz="2800" dirty="0">
                <a:highlight>
                  <a:srgbClr val="FEFFC9"/>
                </a:highlight>
                <a:latin typeface="UD デジタル 教科書体 N"/>
                <a:ea typeface="UD デジタル 教科書体 N"/>
              </a:rPr>
              <a:t>成長</a:t>
            </a:r>
            <a:r>
              <a:rPr lang="en-US" altLang="ja-JP" sz="2800" dirty="0">
                <a:highlight>
                  <a:srgbClr val="FEFFC9"/>
                </a:highlight>
                <a:latin typeface="UD デジタル 教科書体 N"/>
                <a:ea typeface="UD デジタル 教科書体 N"/>
              </a:rPr>
              <a:t>】</a:t>
            </a:r>
            <a:r>
              <a:rPr lang="ja-JP" altLang="en-US" sz="2800" dirty="0">
                <a:latin typeface="UD デジタル 教科書体 N"/>
                <a:ea typeface="UD デジタル 教科書体 N"/>
              </a:rPr>
              <a:t>→成長ホルモンが分泌され体を育てる</a:t>
            </a:r>
            <a:endParaRPr dirty="0">
              <a:latin typeface="UD デジタル 教科書体 N"/>
              <a:ea typeface="UD デジタル 教科書体 N"/>
            </a:endParaRPr>
          </a:p>
          <a:p>
            <a:pPr marL="345011" lvl="1" indent="0" algn="l">
              <a:lnSpc>
                <a:spcPts val="4474"/>
              </a:lnSpc>
              <a:buNone/>
            </a:pPr>
            <a:r>
              <a:rPr lang="en-US" altLang="ja-JP" sz="2800" dirty="0">
                <a:highlight>
                  <a:srgbClr val="FEFFC9"/>
                </a:highlight>
                <a:latin typeface="UD デジタル 教科書体 N"/>
                <a:ea typeface="UD デジタル 教科書体 N"/>
              </a:rPr>
              <a:t>【</a:t>
            </a:r>
            <a:r>
              <a:rPr lang="ja-JP" altLang="en-US" sz="2800" dirty="0">
                <a:highlight>
                  <a:srgbClr val="FEFFC9"/>
                </a:highlight>
                <a:latin typeface="UD デジタル 教科書体 N"/>
                <a:ea typeface="UD デジタル 教科書体 N"/>
              </a:rPr>
              <a:t>修復</a:t>
            </a:r>
            <a:r>
              <a:rPr lang="en-US" altLang="ja-JP" sz="2800" dirty="0">
                <a:highlight>
                  <a:srgbClr val="FEFFC9"/>
                </a:highlight>
                <a:latin typeface="UD デジタル 教科書体 N"/>
                <a:ea typeface="UD デジタル 教科書体 N"/>
              </a:rPr>
              <a:t>】</a:t>
            </a:r>
            <a:r>
              <a:rPr lang="ja-JP" altLang="en-US" sz="2800" dirty="0">
                <a:latin typeface="UD デジタル 教科書体 N"/>
                <a:ea typeface="UD デジタル 教科書体 N"/>
              </a:rPr>
              <a:t>→</a:t>
            </a:r>
            <a:r>
              <a:rPr lang="en-US" sz="2800" dirty="0" err="1">
                <a:solidFill>
                  <a:srgbClr val="000000"/>
                </a:solidFill>
                <a:latin typeface="UD デジタル 教科書体 N"/>
                <a:ea typeface="UD デジタル 教科書体 N"/>
                <a:cs typeface="游ゴシック体 Light"/>
                <a:sym typeface="游ゴシック体 Light"/>
              </a:rPr>
              <a:t>筋肉、皮膚、内臓など日中の疲れを回復</a:t>
            </a:r>
            <a:endParaRPr lang="ja-JP" altLang="en-US" sz="2800" dirty="0">
              <a:latin typeface="UD デジタル 教科書体 N"/>
              <a:ea typeface="UD デジタル 教科書体 N"/>
            </a:endParaRPr>
          </a:p>
          <a:p>
            <a:pPr marL="345011" lvl="1" indent="0" algn="l">
              <a:lnSpc>
                <a:spcPts val="4474"/>
              </a:lnSpc>
              <a:buNone/>
            </a:pPr>
            <a:r>
              <a:rPr lang="en-US" altLang="ja-JP" sz="2800" dirty="0">
                <a:solidFill>
                  <a:srgbClr val="000000"/>
                </a:solidFill>
                <a:highlight>
                  <a:srgbClr val="FEFFC9"/>
                </a:highlight>
                <a:latin typeface="UD デジタル 教科書体 N"/>
                <a:ea typeface="UD デジタル 教科書体 N"/>
                <a:cs typeface="游ゴシック体 Light"/>
                <a:sym typeface="游ゴシック体 Light"/>
              </a:rPr>
              <a:t>【</a:t>
            </a:r>
            <a:r>
              <a:rPr lang="en-US" sz="2800" dirty="0" err="1">
                <a:solidFill>
                  <a:srgbClr val="000000"/>
                </a:solidFill>
                <a:highlight>
                  <a:srgbClr val="FEFFC9"/>
                </a:highlight>
                <a:latin typeface="UD デジタル 教科書体 N"/>
                <a:ea typeface="UD デジタル 教科書体 N"/>
                <a:cs typeface="游ゴシック体 Light"/>
                <a:sym typeface="游ゴシック体 Light"/>
              </a:rPr>
              <a:t>整理</a:t>
            </a:r>
            <a:r>
              <a:rPr lang="en-US" altLang="ja-JP" sz="2800" dirty="0">
                <a:solidFill>
                  <a:srgbClr val="000000"/>
                </a:solidFill>
                <a:highlight>
                  <a:srgbClr val="FEFFC9"/>
                </a:highlight>
                <a:latin typeface="UD デジタル 教科書体 N"/>
                <a:ea typeface="UD デジタル 教科書体 N"/>
                <a:cs typeface="游ゴシック体 Light"/>
                <a:sym typeface="游ゴシック体 Light"/>
              </a:rPr>
              <a:t>】</a:t>
            </a:r>
            <a:r>
              <a:rPr lang="en-US" sz="2800" dirty="0">
                <a:solidFill>
                  <a:srgbClr val="000000"/>
                </a:solidFill>
                <a:latin typeface="UD デジタル 教科書体 N"/>
                <a:ea typeface="UD デジタル 教科書体 N"/>
                <a:cs typeface="游ゴシック体 Light"/>
                <a:sym typeface="游ゴシック体 Light"/>
              </a:rPr>
              <a:t>→</a:t>
            </a:r>
            <a:r>
              <a:rPr lang="en-US" sz="2800" dirty="0" err="1">
                <a:solidFill>
                  <a:srgbClr val="000000"/>
                </a:solidFill>
                <a:latin typeface="UD デジタル 教科書体 N"/>
                <a:ea typeface="UD デジタル 教科書体 N"/>
                <a:cs typeface="游ゴシック体 Light"/>
                <a:sym typeface="游ゴシック体 Light"/>
              </a:rPr>
              <a:t>記憶の定着や必要、不要を脳で整理</a:t>
            </a:r>
            <a:endParaRPr lang="en-US" sz="2800" dirty="0">
              <a:solidFill>
                <a:srgbClr val="000000"/>
              </a:solidFill>
              <a:latin typeface="UD デジタル 教科書体 N"/>
              <a:ea typeface="UD デジタル 教科書体 N"/>
              <a:cs typeface="游ゴシック体 Light"/>
              <a:sym typeface="游ゴシック体 Light"/>
            </a:endParaRPr>
          </a:p>
          <a:p>
            <a:pPr marL="345011" lvl="1" indent="0" algn="l">
              <a:lnSpc>
                <a:spcPts val="4474"/>
              </a:lnSpc>
              <a:buNone/>
            </a:pPr>
            <a:r>
              <a:rPr lang="en-US" altLang="ja-JP" sz="2800" dirty="0">
                <a:solidFill>
                  <a:srgbClr val="000000"/>
                </a:solidFill>
                <a:highlight>
                  <a:srgbClr val="FEFFC9"/>
                </a:highlight>
                <a:latin typeface="UD デジタル 教科書体 N"/>
                <a:ea typeface="UD デジタル 教科書体 N"/>
                <a:cs typeface="游ゴシック体 Light"/>
                <a:sym typeface="游ゴシック体 Light"/>
              </a:rPr>
              <a:t>【</a:t>
            </a:r>
            <a:r>
              <a:rPr lang="en-US" sz="2800" dirty="0" err="1">
                <a:solidFill>
                  <a:srgbClr val="000000"/>
                </a:solidFill>
                <a:highlight>
                  <a:srgbClr val="FEFFC9"/>
                </a:highlight>
                <a:latin typeface="UD デジタル 教科書体 N"/>
                <a:ea typeface="UD デジタル 教科書体 N"/>
                <a:cs typeface="游ゴシック体 Light"/>
                <a:sym typeface="游ゴシック体 Light"/>
              </a:rPr>
              <a:t>強化</a:t>
            </a:r>
            <a:r>
              <a:rPr lang="en-US" altLang="ja-JP" sz="2800" dirty="0">
                <a:solidFill>
                  <a:srgbClr val="000000"/>
                </a:solidFill>
                <a:highlight>
                  <a:srgbClr val="FEFFC9"/>
                </a:highlight>
                <a:latin typeface="UD デジタル 教科書体 N"/>
                <a:ea typeface="UD デジタル 教科書体 N"/>
                <a:cs typeface="游ゴシック体 Light"/>
                <a:sym typeface="游ゴシック体 Light"/>
              </a:rPr>
              <a:t>】</a:t>
            </a:r>
            <a:r>
              <a:rPr lang="en-US" sz="2800" dirty="0">
                <a:solidFill>
                  <a:srgbClr val="000000"/>
                </a:solidFill>
                <a:latin typeface="UD デジタル 教科書体 N"/>
                <a:ea typeface="UD デジタル 教科書体 N"/>
                <a:cs typeface="游ゴシック体 Light"/>
                <a:sym typeface="游ゴシック体 Light"/>
              </a:rPr>
              <a:t>→</a:t>
            </a:r>
            <a:r>
              <a:rPr lang="en-US" sz="2800" dirty="0" err="1">
                <a:solidFill>
                  <a:srgbClr val="000000"/>
                </a:solidFill>
                <a:latin typeface="UD デジタル 教科書体 N"/>
                <a:ea typeface="UD デジタル 教科書体 N"/>
                <a:cs typeface="游ゴシック体 Light"/>
                <a:sym typeface="游ゴシック体 Light"/>
              </a:rPr>
              <a:t>免疫力アップ！眠ることで免疫細胞が元気に</a:t>
            </a:r>
            <a:endParaRPr lang="en-US" sz="2800" dirty="0">
              <a:solidFill>
                <a:srgbClr val="000000"/>
              </a:solidFill>
              <a:latin typeface="UD デジタル 教科書体 N"/>
              <a:ea typeface="UD デジタル 教科書体 N"/>
              <a:cs typeface="游ゴシック体 Light"/>
              <a:sym typeface="游ゴシック体 Light"/>
            </a:endParaRPr>
          </a:p>
        </p:txBody>
      </p:sp>
      <p:sp>
        <p:nvSpPr>
          <p:cNvPr id="1187" name="テキスト 240"/>
          <p:cNvSpPr txBox="1"/>
          <p:nvPr/>
        </p:nvSpPr>
        <p:spPr>
          <a:xfrm>
            <a:off x="247915" y="115311"/>
            <a:ext cx="4902488" cy="368439"/>
          </a:xfrm>
          <a:prstGeom prst="rect">
            <a:avLst/>
          </a:prstGeom>
        </p:spPr>
        <p:txBody>
          <a:bodyPr wrap="square">
            <a:spAutoFit/>
          </a:bodyPr>
          <a:lstStyle/>
          <a:p>
            <a:pPr>
              <a:defRPr lang="ja-JP" altLang="en-US"/>
            </a:pPr>
            <a:r>
              <a:rPr lang="ja-JP" altLang="en-US">
                <a:latin typeface="UD デジタル 教科書体 N"/>
                <a:ea typeface="UD デジタル 教科書体 N"/>
              </a:rPr>
              <a:t>⑤睡眠中のカラダの中では何が起きてる？</a:t>
            </a:r>
          </a:p>
        </p:txBody>
      </p:sp>
      <p:pic>
        <p:nvPicPr>
          <p:cNvPr id="1188" name="図 268"/>
          <p:cNvPicPr>
            <a:picLocks noChangeAspect="1"/>
          </p:cNvPicPr>
          <p:nvPr/>
        </p:nvPicPr>
        <p:blipFill>
          <a:blip r:embed="rId4"/>
          <a:stretch>
            <a:fillRect/>
          </a:stretch>
        </p:blipFill>
        <p:spPr>
          <a:xfrm>
            <a:off x="1476000" y="3889542"/>
            <a:ext cx="1485475" cy="1274208"/>
          </a:xfrm>
          <a:prstGeom prst="rect">
            <a:avLst/>
          </a:prstGeom>
        </p:spPr>
      </p:pic>
      <p:sp>
        <p:nvSpPr>
          <p:cNvPr id="1189" name="TextBox 267"/>
          <p:cNvSpPr txBox="1"/>
          <p:nvPr/>
        </p:nvSpPr>
        <p:spPr>
          <a:xfrm>
            <a:off x="396000" y="483750"/>
            <a:ext cx="7956004" cy="718145"/>
          </a:xfrm>
          <a:prstGeom prst="rect">
            <a:avLst/>
          </a:prstGeom>
        </p:spPr>
        <p:txBody>
          <a:bodyPr wrap="square" lIns="0" tIns="0" rIns="0" bIns="0" rtlCol="0" anchor="t">
            <a:spAutoFit/>
          </a:bodyPr>
          <a:lstStyle/>
          <a:p>
            <a:pPr algn="l">
              <a:lnSpc>
                <a:spcPts val="5594"/>
              </a:lnSpc>
            </a:pPr>
            <a:r>
              <a:rPr lang="ja-JP" altLang="en-US" sz="3200" b="0" dirty="0">
                <a:latin typeface="HGS創英角ﾎﾟｯﾌﾟ体"/>
                <a:ea typeface="HGS創英角ﾎﾟｯﾌﾟ体"/>
              </a:rPr>
              <a:t>睡眠中のカラダの中では何が起きてる？</a:t>
            </a:r>
          </a:p>
        </p:txBody>
      </p:sp>
      <p:pic>
        <p:nvPicPr>
          <p:cNvPr id="1190" name="図 268"/>
          <p:cNvPicPr>
            <a:picLocks noChangeAspect="1"/>
          </p:cNvPicPr>
          <p:nvPr/>
        </p:nvPicPr>
        <p:blipFill>
          <a:blip r:embed="rId5"/>
          <a:stretch>
            <a:fillRect/>
          </a:stretch>
        </p:blipFill>
        <p:spPr>
          <a:xfrm>
            <a:off x="5150403" y="3926312"/>
            <a:ext cx="882450" cy="1013085"/>
          </a:xfrm>
          <a:prstGeom prst="rect">
            <a:avLst/>
          </a:prstGeom>
        </p:spPr>
      </p:pic>
      <p:pic>
        <p:nvPicPr>
          <p:cNvPr id="1191" name="図 269"/>
          <p:cNvPicPr>
            <a:picLocks noChangeAspect="1"/>
          </p:cNvPicPr>
          <p:nvPr/>
        </p:nvPicPr>
        <p:blipFill>
          <a:blip r:embed="rId6"/>
          <a:stretch>
            <a:fillRect/>
          </a:stretch>
        </p:blipFill>
        <p:spPr>
          <a:xfrm rot="1080000">
            <a:off x="6050452" y="3544050"/>
            <a:ext cx="663080" cy="819882"/>
          </a:xfrm>
          <a:prstGeom prst="rect">
            <a:avLst/>
          </a:prstGeom>
        </p:spPr>
      </p:pic>
      <p:pic>
        <p:nvPicPr>
          <p:cNvPr id="1192" name="図 270"/>
          <p:cNvPicPr>
            <a:picLocks noChangeAspect="1"/>
          </p:cNvPicPr>
          <p:nvPr/>
        </p:nvPicPr>
        <p:blipFill>
          <a:blip r:embed="rId7"/>
          <a:stretch>
            <a:fillRect/>
          </a:stretch>
        </p:blipFill>
        <p:spPr>
          <a:xfrm>
            <a:off x="7275623" y="3620307"/>
            <a:ext cx="1299236" cy="1346769"/>
          </a:xfrm>
          <a:prstGeom prst="rect">
            <a:avLst/>
          </a:prstGeom>
        </p:spPr>
      </p:pic>
      <p:sp>
        <p:nvSpPr>
          <p:cNvPr id="1193" name="Freeform 271"/>
          <p:cNvSpPr/>
          <p:nvPr/>
        </p:nvSpPr>
        <p:spPr>
          <a:xfrm>
            <a:off x="3276000" y="4059621"/>
            <a:ext cx="1401763" cy="879776"/>
          </a:xfrm>
          <a:custGeom>
            <a:avLst/>
            <a:gdLst/>
            <a:ahLst/>
            <a:cxnLst/>
            <a:rect l="l" t="t" r="r" b="b"/>
            <a:pathLst>
              <a:path w="2525014" h="1739103">
                <a:moveTo>
                  <a:pt x="0" y="0"/>
                </a:moveTo>
                <a:lnTo>
                  <a:pt x="2525014" y="0"/>
                </a:lnTo>
                <a:lnTo>
                  <a:pt x="2525014" y="1739103"/>
                </a:lnTo>
                <a:lnTo>
                  <a:pt x="0" y="1739103"/>
                </a:lnTo>
                <a:lnTo>
                  <a:pt x="0" y="0"/>
                </a:lnTo>
                <a:close/>
              </a:path>
            </a:pathLst>
          </a:custGeom>
          <a:blipFill>
            <a:blip r:embed="rId8"/>
            <a:stretch>
              <a:fillRect/>
            </a:stretch>
          </a:blipFill>
        </p:spPr>
        <p:txBody>
          <a:bodyPr/>
          <a:lstStyle/>
          <a:p>
            <a:endParaRPr lang="ja-JP" altLang="en-US"/>
          </a:p>
        </p:txBody>
      </p:sp>
      <p:sp>
        <p:nvSpPr>
          <p:cNvPr id="1194" name="図形 175"/>
          <p:cNvSpPr/>
          <p:nvPr/>
        </p:nvSpPr>
        <p:spPr>
          <a:xfrm>
            <a:off x="7670800" y="114300"/>
            <a:ext cx="1368000" cy="1086584"/>
          </a:xfrm>
          <a:prstGeom prst="wedgeRoundRectCallout">
            <a:avLst>
              <a:gd name="adj1" fmla="val -36994"/>
              <a:gd name="adj2" fmla="val 68132"/>
              <a:gd name="adj3" fmla="val 16667"/>
            </a:avLst>
          </a:prstGeom>
          <a:ln w="25400" cap="flat" cmpd="sng" algn="ctr">
            <a:solidFill>
              <a:schemeClr val="dk1"/>
            </a:solidFill>
            <a:prstDash val="solid"/>
          </a:ln>
        </p:spPr>
        <p:style>
          <a:lnRef idx="2">
            <a:schemeClr val="dk1"/>
          </a:lnRef>
          <a:fillRef idx="1">
            <a:schemeClr val="lt1"/>
          </a:fillRef>
          <a:effectRef idx="0">
            <a:schemeClr val="dk1"/>
          </a:effectRef>
          <a:fontRef idx="minor">
            <a:schemeClr val="dk1"/>
          </a:fontRef>
        </p:style>
        <p:txBody>
          <a:bodyPr anchor="ctr"/>
          <a:lstStyle/>
          <a:p>
            <a:pPr algn="just">
              <a:defRPr lang="ja-JP" altLang="en-US"/>
            </a:pPr>
            <a:r>
              <a:rPr lang="ja-JP" altLang="en-US" sz="1400">
                <a:latin typeface="UD デジタル 教科書体 N"/>
                <a:ea typeface="UD デジタル 教科書体 N"/>
              </a:rPr>
              <a:t>眠り始めてから</a:t>
            </a:r>
            <a:r>
              <a:rPr lang="ja-JP" altLang="en-US" sz="1400" b="1" u="sng">
                <a:solidFill>
                  <a:srgbClr val="FF0000"/>
                </a:solidFill>
                <a:latin typeface="UD デジタル 教科書体 N"/>
                <a:ea typeface="UD デジタル 教科書体 N"/>
              </a:rPr>
              <a:t>９０分</a:t>
            </a:r>
            <a:r>
              <a:rPr lang="ja-JP" altLang="en-US" sz="1400">
                <a:latin typeface="UD デジタル 教科書体 N"/>
                <a:ea typeface="UD デジタル 教科書体 N"/>
              </a:rPr>
              <a:t>が大切！！</a:t>
            </a:r>
            <a:endParaRPr lang="ja-JP" altLang="en-US">
              <a:latin typeface="UD デジタル 教科書体 N"/>
              <a:ea typeface="UD デジタル 教科書体 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89"/>
                                        </p:tgtEl>
                                        <p:attrNameLst>
                                          <p:attrName>style.visibility</p:attrName>
                                        </p:attrNameLst>
                                      </p:cBhvr>
                                      <p:to>
                                        <p:strVal val="visible"/>
                                      </p:to>
                                    </p:set>
                                    <p:animEffect transition="in" filter="fade">
                                      <p:cBhvr>
                                        <p:cTn id="7" dur="500"/>
                                        <p:tgtEl>
                                          <p:spTgt spid="118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85"/>
                                        </p:tgtEl>
                                        <p:attrNameLst>
                                          <p:attrName>style.visibility</p:attrName>
                                        </p:attrNameLst>
                                      </p:cBhvr>
                                      <p:to>
                                        <p:strVal val="visible"/>
                                      </p:to>
                                    </p:set>
                                    <p:animEffect transition="in" filter="fade">
                                      <p:cBhvr>
                                        <p:cTn id="12" dur="500"/>
                                        <p:tgtEl>
                                          <p:spTgt spid="118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88"/>
                                        </p:tgtEl>
                                        <p:attrNameLst>
                                          <p:attrName>style.visibility</p:attrName>
                                        </p:attrNameLst>
                                      </p:cBhvr>
                                      <p:to>
                                        <p:strVal val="visible"/>
                                      </p:to>
                                    </p:set>
                                    <p:animEffect transition="in" filter="fade">
                                      <p:cBhvr>
                                        <p:cTn id="17" dur="500"/>
                                        <p:tgtEl>
                                          <p:spTgt spid="1188"/>
                                        </p:tgtEl>
                                      </p:cBhvr>
                                    </p:animEffect>
                                  </p:childTnLst>
                                </p:cTn>
                              </p:par>
                              <p:par>
                                <p:cTn id="18" presetID="10" presetClass="entr" presetSubtype="0" fill="hold" nodeType="withEffect">
                                  <p:stCondLst>
                                    <p:cond delay="0"/>
                                  </p:stCondLst>
                                  <p:childTnLst>
                                    <p:set>
                                      <p:cBhvr>
                                        <p:cTn id="19" dur="1" fill="hold">
                                          <p:stCondLst>
                                            <p:cond delay="0"/>
                                          </p:stCondLst>
                                        </p:cTn>
                                        <p:tgtEl>
                                          <p:spTgt spid="1190"/>
                                        </p:tgtEl>
                                        <p:attrNameLst>
                                          <p:attrName>style.visibility</p:attrName>
                                        </p:attrNameLst>
                                      </p:cBhvr>
                                      <p:to>
                                        <p:strVal val="visible"/>
                                      </p:to>
                                    </p:set>
                                    <p:animEffect transition="in" filter="fade">
                                      <p:cBhvr>
                                        <p:cTn id="20" dur="500"/>
                                        <p:tgtEl>
                                          <p:spTgt spid="1190"/>
                                        </p:tgtEl>
                                      </p:cBhvr>
                                    </p:animEffect>
                                  </p:childTnLst>
                                </p:cTn>
                              </p:par>
                              <p:par>
                                <p:cTn id="21" presetID="10" presetClass="entr" presetSubtype="0" fill="hold" nodeType="withEffect">
                                  <p:stCondLst>
                                    <p:cond delay="0"/>
                                  </p:stCondLst>
                                  <p:childTnLst>
                                    <p:set>
                                      <p:cBhvr>
                                        <p:cTn id="22" dur="1" fill="hold">
                                          <p:stCondLst>
                                            <p:cond delay="0"/>
                                          </p:stCondLst>
                                        </p:cTn>
                                        <p:tgtEl>
                                          <p:spTgt spid="1191"/>
                                        </p:tgtEl>
                                        <p:attrNameLst>
                                          <p:attrName>style.visibility</p:attrName>
                                        </p:attrNameLst>
                                      </p:cBhvr>
                                      <p:to>
                                        <p:strVal val="visible"/>
                                      </p:to>
                                    </p:set>
                                    <p:animEffect transition="in" filter="fade">
                                      <p:cBhvr>
                                        <p:cTn id="23" dur="500"/>
                                        <p:tgtEl>
                                          <p:spTgt spid="1191"/>
                                        </p:tgtEl>
                                      </p:cBhvr>
                                    </p:animEffect>
                                  </p:childTnLst>
                                </p:cTn>
                              </p:par>
                              <p:par>
                                <p:cTn id="24" presetID="10" presetClass="entr" presetSubtype="0" fill="hold" nodeType="withEffect">
                                  <p:stCondLst>
                                    <p:cond delay="0"/>
                                  </p:stCondLst>
                                  <p:childTnLst>
                                    <p:set>
                                      <p:cBhvr>
                                        <p:cTn id="25" dur="1" fill="hold">
                                          <p:stCondLst>
                                            <p:cond delay="0"/>
                                          </p:stCondLst>
                                        </p:cTn>
                                        <p:tgtEl>
                                          <p:spTgt spid="1192"/>
                                        </p:tgtEl>
                                        <p:attrNameLst>
                                          <p:attrName>style.visibility</p:attrName>
                                        </p:attrNameLst>
                                      </p:cBhvr>
                                      <p:to>
                                        <p:strVal val="visible"/>
                                      </p:to>
                                    </p:set>
                                    <p:animEffect transition="in" filter="fade">
                                      <p:cBhvr>
                                        <p:cTn id="26" dur="500"/>
                                        <p:tgtEl>
                                          <p:spTgt spid="119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93"/>
                                        </p:tgtEl>
                                        <p:attrNameLst>
                                          <p:attrName>style.visibility</p:attrName>
                                        </p:attrNameLst>
                                      </p:cBhvr>
                                      <p:to>
                                        <p:strVal val="visible"/>
                                      </p:to>
                                    </p:set>
                                    <p:animEffect transition="in" filter="fade">
                                      <p:cBhvr>
                                        <p:cTn id="29" dur="500"/>
                                        <p:tgtEl>
                                          <p:spTgt spid="119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186"/>
                                        </p:tgtEl>
                                        <p:attrNameLst>
                                          <p:attrName>style.visibility</p:attrName>
                                        </p:attrNameLst>
                                      </p:cBhvr>
                                      <p:to>
                                        <p:strVal val="visible"/>
                                      </p:to>
                                    </p:set>
                                    <p:animEffect transition="in" filter="fade">
                                      <p:cBhvr>
                                        <p:cTn id="34" dur="500"/>
                                        <p:tgtEl>
                                          <p:spTgt spid="1186"/>
                                        </p:tgtEl>
                                      </p:cBhvr>
                                    </p:animEffect>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grpId="0" nodeType="clickEffect">
                                  <p:stCondLst>
                                    <p:cond delay="0"/>
                                  </p:stCondLst>
                                  <p:childTnLst>
                                    <p:set>
                                      <p:cBhvr>
                                        <p:cTn id="38" dur="1" fill="hold">
                                          <p:stCondLst>
                                            <p:cond delay="0"/>
                                          </p:stCondLst>
                                        </p:cTn>
                                        <p:tgtEl>
                                          <p:spTgt spid="1194"/>
                                        </p:tgtEl>
                                        <p:attrNameLst>
                                          <p:attrName>style.visibility</p:attrName>
                                        </p:attrNameLst>
                                      </p:cBhvr>
                                      <p:to>
                                        <p:strVal val="visible"/>
                                      </p:to>
                                    </p:set>
                                    <p:animEffect transition="in" filter="wipe(down)">
                                      <p:cBhvr>
                                        <p:cTn id="39" dur="580">
                                          <p:stCondLst>
                                            <p:cond delay="0"/>
                                          </p:stCondLst>
                                        </p:cTn>
                                        <p:tgtEl>
                                          <p:spTgt spid="1194"/>
                                        </p:tgtEl>
                                      </p:cBhvr>
                                    </p:animEffect>
                                    <p:anim calcmode="lin" valueType="num">
                                      <p:cBhvr>
                                        <p:cTn id="40" dur="1822" tmFilter="0,0; 0.14,0.36; 0.43,0.73; 0.71,0.91; 1.0,1.0">
                                          <p:stCondLst>
                                            <p:cond delay="0"/>
                                          </p:stCondLst>
                                        </p:cTn>
                                        <p:tgtEl>
                                          <p:spTgt spid="1194"/>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194"/>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194"/>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194"/>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194"/>
                                        </p:tgtEl>
                                        <p:attrNameLst>
                                          <p:attrName>ppt_y</p:attrName>
                                        </p:attrNameLst>
                                      </p:cBhvr>
                                      <p:tavLst>
                                        <p:tav tm="0" fmla="#ppt_y-sin(pi*$)/81">
                                          <p:val>
                                            <p:fltVal val="0"/>
                                          </p:val>
                                        </p:tav>
                                        <p:tav tm="100000">
                                          <p:val>
                                            <p:fltVal val="1"/>
                                          </p:val>
                                        </p:tav>
                                      </p:tavLst>
                                    </p:anim>
                                    <p:animScale>
                                      <p:cBhvr>
                                        <p:cTn id="45" dur="26">
                                          <p:stCondLst>
                                            <p:cond delay="650"/>
                                          </p:stCondLst>
                                        </p:cTn>
                                        <p:tgtEl>
                                          <p:spTgt spid="1194"/>
                                        </p:tgtEl>
                                      </p:cBhvr>
                                      <p:to x="100000" y="60000"/>
                                    </p:animScale>
                                    <p:animScale>
                                      <p:cBhvr>
                                        <p:cTn id="46" dur="166" decel="50000">
                                          <p:stCondLst>
                                            <p:cond delay="676"/>
                                          </p:stCondLst>
                                        </p:cTn>
                                        <p:tgtEl>
                                          <p:spTgt spid="1194"/>
                                        </p:tgtEl>
                                      </p:cBhvr>
                                      <p:to x="100000" y="100000"/>
                                    </p:animScale>
                                    <p:animScale>
                                      <p:cBhvr>
                                        <p:cTn id="47" dur="26">
                                          <p:stCondLst>
                                            <p:cond delay="1312"/>
                                          </p:stCondLst>
                                        </p:cTn>
                                        <p:tgtEl>
                                          <p:spTgt spid="1194"/>
                                        </p:tgtEl>
                                      </p:cBhvr>
                                      <p:to x="100000" y="80000"/>
                                    </p:animScale>
                                    <p:animScale>
                                      <p:cBhvr>
                                        <p:cTn id="48" dur="166" decel="50000">
                                          <p:stCondLst>
                                            <p:cond delay="1338"/>
                                          </p:stCondLst>
                                        </p:cTn>
                                        <p:tgtEl>
                                          <p:spTgt spid="1194"/>
                                        </p:tgtEl>
                                      </p:cBhvr>
                                      <p:to x="100000" y="100000"/>
                                    </p:animScale>
                                    <p:animScale>
                                      <p:cBhvr>
                                        <p:cTn id="49" dur="26">
                                          <p:stCondLst>
                                            <p:cond delay="1642"/>
                                          </p:stCondLst>
                                        </p:cTn>
                                        <p:tgtEl>
                                          <p:spTgt spid="1194"/>
                                        </p:tgtEl>
                                      </p:cBhvr>
                                      <p:to x="100000" y="90000"/>
                                    </p:animScale>
                                    <p:animScale>
                                      <p:cBhvr>
                                        <p:cTn id="50" dur="166" decel="50000">
                                          <p:stCondLst>
                                            <p:cond delay="1668"/>
                                          </p:stCondLst>
                                        </p:cTn>
                                        <p:tgtEl>
                                          <p:spTgt spid="1194"/>
                                        </p:tgtEl>
                                      </p:cBhvr>
                                      <p:to x="100000" y="100000"/>
                                    </p:animScale>
                                    <p:animScale>
                                      <p:cBhvr>
                                        <p:cTn id="51" dur="26">
                                          <p:stCondLst>
                                            <p:cond delay="1808"/>
                                          </p:stCondLst>
                                        </p:cTn>
                                        <p:tgtEl>
                                          <p:spTgt spid="1194"/>
                                        </p:tgtEl>
                                      </p:cBhvr>
                                      <p:to x="100000" y="95000"/>
                                    </p:animScale>
                                    <p:animScale>
                                      <p:cBhvr>
                                        <p:cTn id="52" dur="166" decel="50000">
                                          <p:stCondLst>
                                            <p:cond delay="1834"/>
                                          </p:stCondLst>
                                        </p:cTn>
                                        <p:tgtEl>
                                          <p:spTgt spid="119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5" grpId="0" animBg="1" autoUpdateAnimBg="0"/>
      <p:bldP spid="1186" grpId="0" animBg="1" autoUpdateAnimBg="0"/>
      <p:bldP spid="1189" grpId="0" animBg="1" autoUpdateAnimBg="0"/>
      <p:bldP spid="1193" grpId="0" animBg="1" autoUpdateAnimBg="0"/>
      <p:bldP spid="1194" grpId="0" animBg="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0" name="TextBox 207"/>
          <p:cNvSpPr txBox="1"/>
          <p:nvPr/>
        </p:nvSpPr>
        <p:spPr>
          <a:xfrm>
            <a:off x="-36000" y="555750"/>
            <a:ext cx="9323662" cy="615553"/>
          </a:xfrm>
          <a:prstGeom prst="rect">
            <a:avLst/>
          </a:prstGeom>
        </p:spPr>
        <p:txBody>
          <a:bodyPr wrap="square" lIns="0" tIns="0" rIns="0" bIns="0" rtlCol="0" anchor="t">
            <a:spAutoFit/>
          </a:bodyPr>
          <a:lstStyle/>
          <a:p>
            <a:pPr algn="ctr">
              <a:lnSpc>
                <a:spcPts val="4799"/>
              </a:lnSpc>
            </a:pPr>
            <a:r>
              <a:rPr lang="en-US" sz="3600">
                <a:solidFill>
                  <a:srgbClr val="000000"/>
                </a:solidFill>
                <a:latin typeface="HGS創英角ﾎﾟｯﾌﾟ体"/>
                <a:ea typeface="HGS創英角ﾎﾟｯﾌﾟ体"/>
                <a:cs typeface="游ゴシック体 Light"/>
                <a:sym typeface="游ゴシック体 Light"/>
              </a:rPr>
              <a:t>よく眠ることは、未来の自分を守ること！</a:t>
            </a:r>
            <a:endParaRPr sz="3900">
              <a:latin typeface="HGS創英角ﾎﾟｯﾌﾟ体"/>
              <a:ea typeface="HGS創英角ﾎﾟｯﾌﾟ体"/>
            </a:endParaRPr>
          </a:p>
        </p:txBody>
      </p:sp>
      <p:sp>
        <p:nvSpPr>
          <p:cNvPr id="1201" name="テキスト 209"/>
          <p:cNvSpPr txBox="1"/>
          <p:nvPr/>
        </p:nvSpPr>
        <p:spPr>
          <a:xfrm>
            <a:off x="244679" y="1243210"/>
            <a:ext cx="8863321" cy="2984540"/>
          </a:xfrm>
          <a:prstGeom prst="rect">
            <a:avLst/>
          </a:prstGeom>
        </p:spPr>
        <p:txBody>
          <a:bodyPr wrap="square">
            <a:spAutoFit/>
          </a:bodyPr>
          <a:lstStyle/>
          <a:p>
            <a:pPr>
              <a:defRPr lang="ja-JP" altLang="en-US"/>
            </a:pPr>
            <a:r>
              <a:rPr lang="en-US" sz="3000" spc="6" dirty="0">
                <a:solidFill>
                  <a:srgbClr val="000000"/>
                </a:solidFill>
                <a:latin typeface="UD デジタル 教科書体 N"/>
                <a:ea typeface="UD デジタル 教科書体 N"/>
                <a:cs typeface="游ゴシック体"/>
                <a:sym typeface="游ゴシック体"/>
              </a:rPr>
              <a:t>★</a:t>
            </a:r>
            <a:r>
              <a:rPr lang="en-US" sz="3000" spc="6" dirty="0" err="1">
                <a:solidFill>
                  <a:srgbClr val="000000"/>
                </a:solidFill>
                <a:latin typeface="UD デジタル 教科書体 N"/>
                <a:ea typeface="UD デジタル 教科書体 N"/>
                <a:cs typeface="游ゴシック体"/>
                <a:sym typeface="游ゴシック体"/>
              </a:rPr>
              <a:t>睡眠は心と体のメンテナンス</a:t>
            </a:r>
            <a:r>
              <a:rPr lang="en-US" sz="1600" spc="6" dirty="0" err="1">
                <a:solidFill>
                  <a:srgbClr val="000000"/>
                </a:solidFill>
                <a:latin typeface="UD デジタル 教科書体 N"/>
                <a:ea typeface="UD デジタル 教科書体 N"/>
                <a:cs typeface="游ゴシック体"/>
                <a:sym typeface="游ゴシック体"/>
              </a:rPr>
              <a:t>（集中力・記憶力・気分も整う</a:t>
            </a:r>
            <a:r>
              <a:rPr lang="en-US" sz="1600" spc="6" dirty="0">
                <a:solidFill>
                  <a:srgbClr val="000000"/>
                </a:solidFill>
                <a:latin typeface="UD デジタル 教科書体 N"/>
                <a:ea typeface="UD デジタル 教科書体 N"/>
                <a:cs typeface="游ゴシック体"/>
                <a:sym typeface="游ゴシック体"/>
              </a:rPr>
              <a:t>）</a:t>
            </a:r>
            <a:endParaRPr lang="en-US" sz="2800" spc="6" dirty="0">
              <a:solidFill>
                <a:srgbClr val="000000"/>
              </a:solidFill>
              <a:latin typeface="UD デジタル 教科書体 N"/>
              <a:ea typeface="UD デジタル 教科書体 N"/>
              <a:cs typeface="游ゴシック体"/>
              <a:sym typeface="游ゴシック体"/>
            </a:endParaRPr>
          </a:p>
          <a:p>
            <a:pPr>
              <a:defRPr lang="ja-JP" altLang="en-US"/>
            </a:pPr>
            <a:r>
              <a:rPr lang="en-US" sz="3000" spc="6" dirty="0">
                <a:solidFill>
                  <a:srgbClr val="000000"/>
                </a:solidFill>
                <a:latin typeface="UD デジタル 教科書体 N"/>
                <a:ea typeface="UD デジタル 教科書体 N"/>
                <a:cs typeface="游ゴシック体"/>
                <a:sym typeface="游ゴシック体"/>
              </a:rPr>
              <a:t>★</a:t>
            </a:r>
            <a:r>
              <a:rPr lang="en-US" sz="3000" spc="6" dirty="0" err="1">
                <a:solidFill>
                  <a:srgbClr val="000000"/>
                </a:solidFill>
                <a:latin typeface="UD デジタル 教科書体 N"/>
                <a:ea typeface="UD デジタル 教科書体 N"/>
                <a:cs typeface="游ゴシック体"/>
                <a:sym typeface="游ゴシック体"/>
              </a:rPr>
              <a:t>睡眠不足は生活習慣病のリスクを高める</a:t>
            </a:r>
            <a:endParaRPr lang="en-US" sz="3000" spc="6" dirty="0">
              <a:solidFill>
                <a:srgbClr val="000000"/>
              </a:solidFill>
              <a:latin typeface="UD デジタル 教科書体 N"/>
              <a:ea typeface="UD デジタル 教科書体 N"/>
              <a:cs typeface="游ゴシック体"/>
              <a:sym typeface="游ゴシック体"/>
            </a:endParaRPr>
          </a:p>
          <a:p>
            <a:pPr>
              <a:defRPr lang="ja-JP" altLang="en-US"/>
            </a:pPr>
            <a:r>
              <a:rPr lang="en-US" sz="3000" spc="6" dirty="0">
                <a:solidFill>
                  <a:srgbClr val="000000"/>
                </a:solidFill>
                <a:latin typeface="UD デジタル 教科書体 N"/>
                <a:ea typeface="UD デジタル 教科書体 N"/>
                <a:cs typeface="游ゴシック体"/>
                <a:sym typeface="游ゴシック体"/>
              </a:rPr>
              <a:t>★</a:t>
            </a:r>
            <a:r>
              <a:rPr lang="en-US" sz="3000" spc="6" dirty="0" err="1">
                <a:solidFill>
                  <a:srgbClr val="000000"/>
                </a:solidFill>
                <a:latin typeface="UD デジタル 教科書体 N"/>
                <a:ea typeface="UD デジタル 教科書体 N"/>
                <a:cs typeface="游ゴシック体"/>
                <a:sym typeface="游ゴシック体"/>
              </a:rPr>
              <a:t>眠っている間はただ休んでいるだけじゃなく</a:t>
            </a:r>
            <a:r>
              <a:rPr lang="en-US" sz="3000" spc="6" dirty="0">
                <a:solidFill>
                  <a:srgbClr val="000000"/>
                </a:solidFill>
                <a:latin typeface="UD デジタル 教科書体 N"/>
                <a:ea typeface="UD デジタル 教科書体 N"/>
                <a:cs typeface="游ゴシック体"/>
                <a:sym typeface="游ゴシック体"/>
              </a:rPr>
              <a:t>、</a:t>
            </a:r>
          </a:p>
          <a:p>
            <a:pPr>
              <a:defRPr lang="ja-JP" altLang="en-US"/>
            </a:pPr>
            <a:r>
              <a:rPr lang="en-US" sz="3000" spc="6" dirty="0">
                <a:solidFill>
                  <a:srgbClr val="000000"/>
                </a:solidFill>
                <a:latin typeface="UD デジタル 教科書体 N"/>
                <a:ea typeface="UD デジタル 教科書体 N"/>
                <a:cs typeface="游ゴシック体"/>
                <a:sym typeface="游ゴシック体"/>
              </a:rPr>
              <a:t>　</a:t>
            </a:r>
            <a:r>
              <a:rPr lang="en-US" sz="3000" spc="6" dirty="0" err="1">
                <a:solidFill>
                  <a:srgbClr val="000000"/>
                </a:solidFill>
                <a:latin typeface="UD デジタル 教科書体 N"/>
                <a:ea typeface="UD デジタル 教科書体 N"/>
                <a:cs typeface="游ゴシック体"/>
                <a:sym typeface="游ゴシック体"/>
              </a:rPr>
              <a:t>体の中では</a:t>
            </a:r>
            <a:r>
              <a:rPr lang="en-US" sz="3600" spc="6" dirty="0" err="1">
                <a:solidFill>
                  <a:srgbClr val="000000"/>
                </a:solidFill>
                <a:latin typeface="UD デジタル 教科書体 N"/>
                <a:ea typeface="UD デジタル 教科書体 N"/>
                <a:cs typeface="游ゴシック体"/>
                <a:sym typeface="游ゴシック体"/>
              </a:rPr>
              <a:t>“</a:t>
            </a:r>
            <a:r>
              <a:rPr lang="en-US" sz="3600" b="1" spc="6" dirty="0" err="1">
                <a:solidFill>
                  <a:srgbClr val="000000"/>
                </a:solidFill>
                <a:highlight>
                  <a:srgbClr val="FEFFC9"/>
                </a:highlight>
                <a:latin typeface="UD デジタル 教科書体 N"/>
                <a:ea typeface="UD デジタル 教科書体 N"/>
                <a:cs typeface="游ゴシック体"/>
                <a:sym typeface="游ゴシック体"/>
              </a:rPr>
              <a:t>未来の自分</a:t>
            </a:r>
            <a:r>
              <a:rPr lang="en-US" sz="3600" spc="6" dirty="0" err="1">
                <a:solidFill>
                  <a:srgbClr val="000000"/>
                </a:solidFill>
                <a:latin typeface="UD デジタル 教科書体 N"/>
                <a:ea typeface="UD デジタル 教科書体 N"/>
                <a:cs typeface="游ゴシック体"/>
                <a:sym typeface="游ゴシック体"/>
              </a:rPr>
              <a:t>”</a:t>
            </a:r>
            <a:r>
              <a:rPr lang="en-US" sz="3000" spc="6" dirty="0" err="1">
                <a:solidFill>
                  <a:srgbClr val="000000"/>
                </a:solidFill>
                <a:latin typeface="UD デジタル 教科書体 N"/>
                <a:ea typeface="UD デジタル 教科書体 N"/>
                <a:cs typeface="游ゴシック体"/>
                <a:sym typeface="游ゴシック体"/>
              </a:rPr>
              <a:t>を育てる時間</a:t>
            </a:r>
            <a:endParaRPr lang="en-US" sz="3000" spc="6" dirty="0">
              <a:solidFill>
                <a:srgbClr val="000000"/>
              </a:solidFill>
              <a:latin typeface="UD デジタル 教科書体 N"/>
              <a:ea typeface="UD デジタル 教科書体 N"/>
              <a:cs typeface="游ゴシック体"/>
              <a:sym typeface="游ゴシック体"/>
            </a:endParaRPr>
          </a:p>
          <a:p>
            <a:pPr>
              <a:defRPr lang="ja-JP" altLang="en-US"/>
            </a:pPr>
            <a:endParaRPr lang="en-US" sz="3000" spc="6" dirty="0">
              <a:solidFill>
                <a:srgbClr val="000000"/>
              </a:solidFill>
              <a:latin typeface="UD デジタル 教科書体 N"/>
              <a:ea typeface="UD デジタル 教科書体 N"/>
              <a:cs typeface="游ゴシック体"/>
              <a:sym typeface="游ゴシック体"/>
            </a:endParaRPr>
          </a:p>
          <a:p>
            <a:pPr>
              <a:defRPr lang="ja-JP" altLang="en-US"/>
            </a:pPr>
            <a:endParaRPr lang="en-US" sz="3200" spc="6" dirty="0">
              <a:solidFill>
                <a:srgbClr val="000000"/>
              </a:solidFill>
              <a:latin typeface="UD デジタル 教科書体 N"/>
              <a:ea typeface="UD デジタル 教科書体 N"/>
              <a:cs typeface="游ゴシック体"/>
              <a:sym typeface="游ゴシック体"/>
            </a:endParaRPr>
          </a:p>
        </p:txBody>
      </p:sp>
      <p:sp>
        <p:nvSpPr>
          <p:cNvPr id="1202" name="図形 224"/>
          <p:cNvSpPr/>
          <p:nvPr/>
        </p:nvSpPr>
        <p:spPr>
          <a:xfrm>
            <a:off x="533401" y="3723750"/>
            <a:ext cx="1950600" cy="1080000"/>
          </a:xfrm>
          <a:prstGeom prst="wedgeRoundRectCallout">
            <a:avLst>
              <a:gd name="adj1" fmla="val 64326"/>
              <a:gd name="adj2" fmla="val -27496"/>
              <a:gd name="adj3" fmla="val 16667"/>
            </a:avLst>
          </a:prstGeom>
          <a:ln w="25400" cap="flat" cmpd="sng" algn="ctr">
            <a:solidFill>
              <a:schemeClr val="dk1"/>
            </a:solidFill>
            <a:prstDash val="solid"/>
          </a:ln>
        </p:spPr>
        <p:style>
          <a:lnRef idx="2">
            <a:schemeClr val="dk1"/>
          </a:lnRef>
          <a:fillRef idx="1">
            <a:schemeClr val="lt1"/>
          </a:fillRef>
          <a:effectRef idx="0">
            <a:schemeClr val="dk1"/>
          </a:effectRef>
          <a:fontRef idx="minor">
            <a:schemeClr val="dk1"/>
          </a:fontRef>
        </p:style>
        <p:txBody>
          <a:bodyPr anchor="ctr"/>
          <a:lstStyle/>
          <a:p>
            <a:pPr algn="just">
              <a:defRPr lang="ja-JP" altLang="en-US"/>
            </a:pPr>
            <a:r>
              <a:rPr lang="ja-JP" altLang="en-US" sz="1400" dirty="0">
                <a:latin typeface="UD デジタル 教科書体 N"/>
                <a:ea typeface="UD デジタル 教科書体 N"/>
              </a:rPr>
              <a:t>　38〜40℃のぬるめのお風呂に入って、リラックス～♪</a:t>
            </a:r>
            <a:endParaRPr lang="ja-JP" altLang="en-US" dirty="0">
              <a:latin typeface="UD デジタル 教科書体 N"/>
              <a:ea typeface="UD デジタル 教科書体 N"/>
            </a:endParaRPr>
          </a:p>
        </p:txBody>
      </p:sp>
      <p:sp>
        <p:nvSpPr>
          <p:cNvPr id="1203" name="テキスト 247"/>
          <p:cNvSpPr txBox="1"/>
          <p:nvPr/>
        </p:nvSpPr>
        <p:spPr>
          <a:xfrm>
            <a:off x="247915" y="115311"/>
            <a:ext cx="4902488" cy="368439"/>
          </a:xfrm>
          <a:prstGeom prst="rect">
            <a:avLst/>
          </a:prstGeom>
        </p:spPr>
        <p:txBody>
          <a:bodyPr wrap="square">
            <a:spAutoFit/>
          </a:bodyPr>
          <a:lstStyle/>
          <a:p>
            <a:pPr>
              <a:defRPr lang="ja-JP" altLang="en-US"/>
            </a:pPr>
            <a:r>
              <a:rPr lang="ja-JP" altLang="en-US">
                <a:latin typeface="UD デジタル 教科書体 N"/>
                <a:ea typeface="UD デジタル 教科書体 N"/>
              </a:rPr>
              <a:t>⑥まとめ</a:t>
            </a:r>
          </a:p>
        </p:txBody>
      </p:sp>
      <p:pic>
        <p:nvPicPr>
          <p:cNvPr id="1204" name="図 277"/>
          <p:cNvPicPr>
            <a:picLocks noChangeAspect="1"/>
          </p:cNvPicPr>
          <p:nvPr/>
        </p:nvPicPr>
        <p:blipFill>
          <a:blip r:embed="rId3"/>
          <a:stretch>
            <a:fillRect/>
          </a:stretch>
        </p:blipFill>
        <p:spPr>
          <a:xfrm rot="540000">
            <a:off x="2543002" y="4174601"/>
            <a:ext cx="675891" cy="675891"/>
          </a:xfrm>
          <a:prstGeom prst="rect">
            <a:avLst/>
          </a:prstGeom>
        </p:spPr>
      </p:pic>
      <p:pic>
        <p:nvPicPr>
          <p:cNvPr id="1205" name="図 278"/>
          <p:cNvPicPr>
            <a:picLocks noChangeAspect="1"/>
          </p:cNvPicPr>
          <p:nvPr/>
        </p:nvPicPr>
        <p:blipFill>
          <a:blip r:embed="rId3"/>
          <a:stretch>
            <a:fillRect/>
          </a:stretch>
        </p:blipFill>
        <p:spPr>
          <a:xfrm rot="540000">
            <a:off x="4028909" y="3468502"/>
            <a:ext cx="708020" cy="708020"/>
          </a:xfrm>
          <a:prstGeom prst="rect">
            <a:avLst/>
          </a:prstGeom>
        </p:spPr>
      </p:pic>
      <p:pic>
        <p:nvPicPr>
          <p:cNvPr id="1206" name="図 279"/>
          <p:cNvPicPr>
            <a:picLocks noChangeAspect="1"/>
          </p:cNvPicPr>
          <p:nvPr/>
        </p:nvPicPr>
        <p:blipFill>
          <a:blip r:embed="rId4"/>
          <a:srcRect l="16774" r="55388" b="64325"/>
          <a:stretch>
            <a:fillRect/>
          </a:stretch>
        </p:blipFill>
        <p:spPr>
          <a:xfrm rot="540000">
            <a:off x="2609045" y="3484798"/>
            <a:ext cx="491068" cy="709102"/>
          </a:xfrm>
          <a:prstGeom prst="rect">
            <a:avLst/>
          </a:prstGeom>
        </p:spPr>
      </p:pic>
      <p:pic>
        <p:nvPicPr>
          <p:cNvPr id="1207" name="図 262"/>
          <p:cNvPicPr>
            <a:picLocks noChangeAspect="1"/>
          </p:cNvPicPr>
          <p:nvPr/>
        </p:nvPicPr>
        <p:blipFill>
          <a:blip r:embed="rId5"/>
          <a:srcRect l="12070" t="18518" r="13248" b="11859"/>
          <a:stretch>
            <a:fillRect/>
          </a:stretch>
        </p:blipFill>
        <p:spPr>
          <a:xfrm rot="600000">
            <a:off x="3140332" y="3565947"/>
            <a:ext cx="1058072" cy="1395606"/>
          </a:xfrm>
          <a:prstGeom prst="rect">
            <a:avLst/>
          </a:prstGeom>
        </p:spPr>
      </p:pic>
      <p:pic>
        <p:nvPicPr>
          <p:cNvPr id="1208" name="図 153"/>
          <p:cNvPicPr>
            <a:picLocks noChangeAspect="1"/>
          </p:cNvPicPr>
          <p:nvPr/>
        </p:nvPicPr>
        <p:blipFill>
          <a:blip r:embed="rId6"/>
          <a:srcRect l="15897" t="15396" r="17369" b="14981"/>
          <a:stretch>
            <a:fillRect/>
          </a:stretch>
        </p:blipFill>
        <p:spPr>
          <a:xfrm>
            <a:off x="5868000" y="3363750"/>
            <a:ext cx="885524" cy="1307138"/>
          </a:xfrm>
          <a:prstGeom prst="rect">
            <a:avLst/>
          </a:prstGeom>
        </p:spPr>
      </p:pic>
      <p:sp>
        <p:nvSpPr>
          <p:cNvPr id="1209" name="図形 155"/>
          <p:cNvSpPr/>
          <p:nvPr/>
        </p:nvSpPr>
        <p:spPr>
          <a:xfrm>
            <a:off x="7168085" y="3579750"/>
            <a:ext cx="1723915" cy="1080000"/>
          </a:xfrm>
          <a:prstGeom prst="wedgeRoundRectCallout">
            <a:avLst>
              <a:gd name="adj1" fmla="val -72849"/>
              <a:gd name="adj2" fmla="val -12820"/>
              <a:gd name="adj3" fmla="val 16667"/>
            </a:avLst>
          </a:prstGeom>
          <a:ln w="25400" cap="flat" cmpd="sng" algn="ctr">
            <a:solidFill>
              <a:schemeClr val="dk1"/>
            </a:solidFill>
            <a:prstDash val="solid"/>
          </a:ln>
        </p:spPr>
        <p:style>
          <a:lnRef idx="2">
            <a:schemeClr val="dk1"/>
          </a:lnRef>
          <a:fillRef idx="1">
            <a:schemeClr val="lt1"/>
          </a:fillRef>
          <a:effectRef idx="0">
            <a:schemeClr val="dk1"/>
          </a:effectRef>
          <a:fontRef idx="minor">
            <a:schemeClr val="dk1"/>
          </a:fontRef>
        </p:style>
        <p:txBody>
          <a:bodyPr anchor="ctr"/>
          <a:lstStyle/>
          <a:p>
            <a:pPr algn="just">
              <a:defRPr lang="ja-JP" altLang="en-US"/>
            </a:pPr>
            <a:r>
              <a:rPr lang="ja-JP" altLang="en-US" sz="1400" dirty="0">
                <a:latin typeface="UD デジタル 教科書体 N"/>
                <a:ea typeface="UD デジタル 教科書体 N"/>
              </a:rPr>
              <a:t>　睡眠プラス運動とバランスのよい食事も大切だよ</a:t>
            </a:r>
          </a:p>
        </p:txBody>
      </p:sp>
      <p:pic>
        <p:nvPicPr>
          <p:cNvPr id="1210" name="図 158"/>
          <p:cNvPicPr>
            <a:picLocks noChangeAspect="1"/>
          </p:cNvPicPr>
          <p:nvPr/>
        </p:nvPicPr>
        <p:blipFill>
          <a:blip r:embed="rId7"/>
          <a:srcRect l="17075" t="18102" r="17369" b="17270"/>
          <a:stretch>
            <a:fillRect/>
          </a:stretch>
        </p:blipFill>
        <p:spPr>
          <a:xfrm>
            <a:off x="4860000" y="3651750"/>
            <a:ext cx="942136" cy="13141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00"/>
                                        </p:tgtEl>
                                        <p:attrNameLst>
                                          <p:attrName>style.visibility</p:attrName>
                                        </p:attrNameLst>
                                      </p:cBhvr>
                                      <p:to>
                                        <p:strVal val="visible"/>
                                      </p:to>
                                    </p:set>
                                    <p:anim calcmode="lin" valueType="num">
                                      <p:cBhvr additive="base">
                                        <p:cTn id="7" dur="500" fill="hold"/>
                                        <p:tgtEl>
                                          <p:spTgt spid="1200"/>
                                        </p:tgtEl>
                                        <p:attrNameLst>
                                          <p:attrName>ppt_x</p:attrName>
                                        </p:attrNameLst>
                                      </p:cBhvr>
                                      <p:tavLst>
                                        <p:tav tm="0">
                                          <p:val>
                                            <p:strVal val="#ppt_x"/>
                                          </p:val>
                                        </p:tav>
                                        <p:tav tm="100000">
                                          <p:val>
                                            <p:strVal val="#ppt_x"/>
                                          </p:val>
                                        </p:tav>
                                      </p:tavLst>
                                    </p:anim>
                                    <p:anim calcmode="lin" valueType="num">
                                      <p:cBhvr additive="base">
                                        <p:cTn id="8" dur="500" fill="hold"/>
                                        <p:tgtEl>
                                          <p:spTgt spid="12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201"/>
                                        </p:tgtEl>
                                        <p:attrNameLst>
                                          <p:attrName>style.visibility</p:attrName>
                                        </p:attrNameLst>
                                      </p:cBhvr>
                                      <p:to>
                                        <p:strVal val="visible"/>
                                      </p:to>
                                    </p:set>
                                    <p:animEffect transition="in" filter="fade">
                                      <p:cBhvr>
                                        <p:cTn id="13" dur="500"/>
                                        <p:tgtEl>
                                          <p:spTgt spid="120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207"/>
                                        </p:tgtEl>
                                        <p:attrNameLst>
                                          <p:attrName>style.visibility</p:attrName>
                                        </p:attrNameLst>
                                      </p:cBhvr>
                                      <p:to>
                                        <p:strVal val="visible"/>
                                      </p:to>
                                    </p:set>
                                    <p:animEffect transition="in" filter="fade">
                                      <p:cBhvr>
                                        <p:cTn id="18" dur="500"/>
                                        <p:tgtEl>
                                          <p:spTgt spid="1207"/>
                                        </p:tgtEl>
                                      </p:cBhvr>
                                    </p:animEffect>
                                  </p:childTnLst>
                                </p:cTn>
                              </p:par>
                              <p:par>
                                <p:cTn id="19" presetID="10" presetClass="entr" presetSubtype="0" fill="hold" nodeType="withEffect">
                                  <p:stCondLst>
                                    <p:cond delay="0"/>
                                  </p:stCondLst>
                                  <p:childTnLst>
                                    <p:set>
                                      <p:cBhvr>
                                        <p:cTn id="20" dur="1" fill="hold">
                                          <p:stCondLst>
                                            <p:cond delay="0"/>
                                          </p:stCondLst>
                                        </p:cTn>
                                        <p:tgtEl>
                                          <p:spTgt spid="1206"/>
                                        </p:tgtEl>
                                        <p:attrNameLst>
                                          <p:attrName>style.visibility</p:attrName>
                                        </p:attrNameLst>
                                      </p:cBhvr>
                                      <p:to>
                                        <p:strVal val="visible"/>
                                      </p:to>
                                    </p:set>
                                    <p:animEffect transition="in" filter="fade">
                                      <p:cBhvr>
                                        <p:cTn id="21" dur="500"/>
                                        <p:tgtEl>
                                          <p:spTgt spid="1206"/>
                                        </p:tgtEl>
                                      </p:cBhvr>
                                    </p:animEffect>
                                  </p:childTnLst>
                                </p:cTn>
                              </p:par>
                              <p:par>
                                <p:cTn id="22" presetID="10" presetClass="entr" presetSubtype="0" fill="hold" nodeType="withEffect">
                                  <p:stCondLst>
                                    <p:cond delay="0"/>
                                  </p:stCondLst>
                                  <p:childTnLst>
                                    <p:set>
                                      <p:cBhvr>
                                        <p:cTn id="23" dur="1" fill="hold">
                                          <p:stCondLst>
                                            <p:cond delay="0"/>
                                          </p:stCondLst>
                                        </p:cTn>
                                        <p:tgtEl>
                                          <p:spTgt spid="1204"/>
                                        </p:tgtEl>
                                        <p:attrNameLst>
                                          <p:attrName>style.visibility</p:attrName>
                                        </p:attrNameLst>
                                      </p:cBhvr>
                                      <p:to>
                                        <p:strVal val="visible"/>
                                      </p:to>
                                    </p:set>
                                    <p:animEffect transition="in" filter="fade">
                                      <p:cBhvr>
                                        <p:cTn id="24" dur="500"/>
                                        <p:tgtEl>
                                          <p:spTgt spid="1204"/>
                                        </p:tgtEl>
                                      </p:cBhvr>
                                    </p:animEffect>
                                  </p:childTnLst>
                                </p:cTn>
                              </p:par>
                              <p:par>
                                <p:cTn id="25" presetID="10" presetClass="entr" presetSubtype="0" fill="hold" nodeType="withEffect">
                                  <p:stCondLst>
                                    <p:cond delay="0"/>
                                  </p:stCondLst>
                                  <p:childTnLst>
                                    <p:set>
                                      <p:cBhvr>
                                        <p:cTn id="26" dur="1" fill="hold">
                                          <p:stCondLst>
                                            <p:cond delay="0"/>
                                          </p:stCondLst>
                                        </p:cTn>
                                        <p:tgtEl>
                                          <p:spTgt spid="1205"/>
                                        </p:tgtEl>
                                        <p:attrNameLst>
                                          <p:attrName>style.visibility</p:attrName>
                                        </p:attrNameLst>
                                      </p:cBhvr>
                                      <p:to>
                                        <p:strVal val="visible"/>
                                      </p:to>
                                    </p:set>
                                    <p:animEffect transition="in" filter="fade">
                                      <p:cBhvr>
                                        <p:cTn id="27" dur="500"/>
                                        <p:tgtEl>
                                          <p:spTgt spid="1205"/>
                                        </p:tgtEl>
                                      </p:cBhvr>
                                    </p:animEffect>
                                  </p:childTnLst>
                                </p:cTn>
                              </p:par>
                              <p:par>
                                <p:cTn id="28" presetID="10" presetClass="entr" presetSubtype="0" fill="hold" nodeType="withEffect">
                                  <p:stCondLst>
                                    <p:cond delay="0"/>
                                  </p:stCondLst>
                                  <p:childTnLst>
                                    <p:set>
                                      <p:cBhvr>
                                        <p:cTn id="29" dur="1" fill="hold">
                                          <p:stCondLst>
                                            <p:cond delay="0"/>
                                          </p:stCondLst>
                                        </p:cTn>
                                        <p:tgtEl>
                                          <p:spTgt spid="1210"/>
                                        </p:tgtEl>
                                        <p:attrNameLst>
                                          <p:attrName>style.visibility</p:attrName>
                                        </p:attrNameLst>
                                      </p:cBhvr>
                                      <p:to>
                                        <p:strVal val="visible"/>
                                      </p:to>
                                    </p:set>
                                    <p:animEffect transition="in" filter="fade">
                                      <p:cBhvr>
                                        <p:cTn id="30" dur="500"/>
                                        <p:tgtEl>
                                          <p:spTgt spid="1210"/>
                                        </p:tgtEl>
                                      </p:cBhvr>
                                    </p:animEffect>
                                  </p:childTnLst>
                                </p:cTn>
                              </p:par>
                              <p:par>
                                <p:cTn id="31" presetID="10" presetClass="entr" presetSubtype="0" fill="hold" nodeType="withEffect">
                                  <p:stCondLst>
                                    <p:cond delay="0"/>
                                  </p:stCondLst>
                                  <p:childTnLst>
                                    <p:set>
                                      <p:cBhvr>
                                        <p:cTn id="32" dur="1" fill="hold">
                                          <p:stCondLst>
                                            <p:cond delay="0"/>
                                          </p:stCondLst>
                                        </p:cTn>
                                        <p:tgtEl>
                                          <p:spTgt spid="1208"/>
                                        </p:tgtEl>
                                        <p:attrNameLst>
                                          <p:attrName>style.visibility</p:attrName>
                                        </p:attrNameLst>
                                      </p:cBhvr>
                                      <p:to>
                                        <p:strVal val="visible"/>
                                      </p:to>
                                    </p:set>
                                    <p:animEffect transition="in" filter="fade">
                                      <p:cBhvr>
                                        <p:cTn id="33" dur="500"/>
                                        <p:tgtEl>
                                          <p:spTgt spid="1208"/>
                                        </p:tgtEl>
                                      </p:cBhvr>
                                    </p:animEffect>
                                  </p:childTnLst>
                                </p:cTn>
                              </p:par>
                            </p:childTnLst>
                          </p:cTn>
                        </p:par>
                      </p:childTnLst>
                    </p:cTn>
                  </p:par>
                  <p:par>
                    <p:cTn id="34" fill="hold">
                      <p:stCondLst>
                        <p:cond delay="indefinite"/>
                      </p:stCondLst>
                      <p:childTnLst>
                        <p:par>
                          <p:cTn id="35" fill="hold">
                            <p:stCondLst>
                              <p:cond delay="0"/>
                            </p:stCondLst>
                            <p:childTnLst>
                              <p:par>
                                <p:cTn id="36" presetID="26" presetClass="entr" presetSubtype="0" fill="hold" grpId="0" nodeType="clickEffect">
                                  <p:stCondLst>
                                    <p:cond delay="0"/>
                                  </p:stCondLst>
                                  <p:childTnLst>
                                    <p:set>
                                      <p:cBhvr>
                                        <p:cTn id="37" dur="1" fill="hold">
                                          <p:stCondLst>
                                            <p:cond delay="0"/>
                                          </p:stCondLst>
                                        </p:cTn>
                                        <p:tgtEl>
                                          <p:spTgt spid="1202"/>
                                        </p:tgtEl>
                                        <p:attrNameLst>
                                          <p:attrName>style.visibility</p:attrName>
                                        </p:attrNameLst>
                                      </p:cBhvr>
                                      <p:to>
                                        <p:strVal val="visible"/>
                                      </p:to>
                                    </p:set>
                                    <p:animEffect transition="in" filter="wipe(down)">
                                      <p:cBhvr>
                                        <p:cTn id="38" dur="580">
                                          <p:stCondLst>
                                            <p:cond delay="0"/>
                                          </p:stCondLst>
                                        </p:cTn>
                                        <p:tgtEl>
                                          <p:spTgt spid="1202"/>
                                        </p:tgtEl>
                                      </p:cBhvr>
                                    </p:animEffect>
                                    <p:anim calcmode="lin" valueType="num">
                                      <p:cBhvr>
                                        <p:cTn id="39" dur="1822" tmFilter="0,0; 0.14,0.36; 0.43,0.73; 0.71,0.91; 1.0,1.0">
                                          <p:stCondLst>
                                            <p:cond delay="0"/>
                                          </p:stCondLst>
                                        </p:cTn>
                                        <p:tgtEl>
                                          <p:spTgt spid="1202"/>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1202"/>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1202"/>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1202"/>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1202"/>
                                        </p:tgtEl>
                                        <p:attrNameLst>
                                          <p:attrName>ppt_y</p:attrName>
                                        </p:attrNameLst>
                                      </p:cBhvr>
                                      <p:tavLst>
                                        <p:tav tm="0" fmla="#ppt_y-sin(pi*$)/81">
                                          <p:val>
                                            <p:fltVal val="0"/>
                                          </p:val>
                                        </p:tav>
                                        <p:tav tm="100000">
                                          <p:val>
                                            <p:fltVal val="1"/>
                                          </p:val>
                                        </p:tav>
                                      </p:tavLst>
                                    </p:anim>
                                    <p:animScale>
                                      <p:cBhvr>
                                        <p:cTn id="44" dur="26">
                                          <p:stCondLst>
                                            <p:cond delay="650"/>
                                          </p:stCondLst>
                                        </p:cTn>
                                        <p:tgtEl>
                                          <p:spTgt spid="1202"/>
                                        </p:tgtEl>
                                      </p:cBhvr>
                                      <p:to x="100000" y="60000"/>
                                    </p:animScale>
                                    <p:animScale>
                                      <p:cBhvr>
                                        <p:cTn id="45" dur="166" decel="50000">
                                          <p:stCondLst>
                                            <p:cond delay="676"/>
                                          </p:stCondLst>
                                        </p:cTn>
                                        <p:tgtEl>
                                          <p:spTgt spid="1202"/>
                                        </p:tgtEl>
                                      </p:cBhvr>
                                      <p:to x="100000" y="100000"/>
                                    </p:animScale>
                                    <p:animScale>
                                      <p:cBhvr>
                                        <p:cTn id="46" dur="26">
                                          <p:stCondLst>
                                            <p:cond delay="1312"/>
                                          </p:stCondLst>
                                        </p:cTn>
                                        <p:tgtEl>
                                          <p:spTgt spid="1202"/>
                                        </p:tgtEl>
                                      </p:cBhvr>
                                      <p:to x="100000" y="80000"/>
                                    </p:animScale>
                                    <p:animScale>
                                      <p:cBhvr>
                                        <p:cTn id="47" dur="166" decel="50000">
                                          <p:stCondLst>
                                            <p:cond delay="1338"/>
                                          </p:stCondLst>
                                        </p:cTn>
                                        <p:tgtEl>
                                          <p:spTgt spid="1202"/>
                                        </p:tgtEl>
                                      </p:cBhvr>
                                      <p:to x="100000" y="100000"/>
                                    </p:animScale>
                                    <p:animScale>
                                      <p:cBhvr>
                                        <p:cTn id="48" dur="26">
                                          <p:stCondLst>
                                            <p:cond delay="1642"/>
                                          </p:stCondLst>
                                        </p:cTn>
                                        <p:tgtEl>
                                          <p:spTgt spid="1202"/>
                                        </p:tgtEl>
                                      </p:cBhvr>
                                      <p:to x="100000" y="90000"/>
                                    </p:animScale>
                                    <p:animScale>
                                      <p:cBhvr>
                                        <p:cTn id="49" dur="166" decel="50000">
                                          <p:stCondLst>
                                            <p:cond delay="1668"/>
                                          </p:stCondLst>
                                        </p:cTn>
                                        <p:tgtEl>
                                          <p:spTgt spid="1202"/>
                                        </p:tgtEl>
                                      </p:cBhvr>
                                      <p:to x="100000" y="100000"/>
                                    </p:animScale>
                                    <p:animScale>
                                      <p:cBhvr>
                                        <p:cTn id="50" dur="26">
                                          <p:stCondLst>
                                            <p:cond delay="1808"/>
                                          </p:stCondLst>
                                        </p:cTn>
                                        <p:tgtEl>
                                          <p:spTgt spid="1202"/>
                                        </p:tgtEl>
                                      </p:cBhvr>
                                      <p:to x="100000" y="95000"/>
                                    </p:animScale>
                                    <p:animScale>
                                      <p:cBhvr>
                                        <p:cTn id="51" dur="166" decel="50000">
                                          <p:stCondLst>
                                            <p:cond delay="1834"/>
                                          </p:stCondLst>
                                        </p:cTn>
                                        <p:tgtEl>
                                          <p:spTgt spid="1202"/>
                                        </p:tgtEl>
                                      </p:cBhvr>
                                      <p:to x="100000" y="100000"/>
                                    </p:animScale>
                                  </p:childTnLst>
                                </p:cTn>
                              </p:par>
                            </p:childTnLst>
                          </p:cTn>
                        </p:par>
                      </p:childTnLst>
                    </p:cTn>
                  </p:par>
                  <p:par>
                    <p:cTn id="52" fill="hold">
                      <p:stCondLst>
                        <p:cond delay="indefinite"/>
                      </p:stCondLst>
                      <p:childTnLst>
                        <p:par>
                          <p:cTn id="53" fill="hold">
                            <p:stCondLst>
                              <p:cond delay="0"/>
                            </p:stCondLst>
                            <p:childTnLst>
                              <p:par>
                                <p:cTn id="54" presetID="26" presetClass="entr" presetSubtype="0" fill="hold" grpId="0" nodeType="clickEffect">
                                  <p:stCondLst>
                                    <p:cond delay="0"/>
                                  </p:stCondLst>
                                  <p:childTnLst>
                                    <p:set>
                                      <p:cBhvr>
                                        <p:cTn id="55" dur="1" fill="hold">
                                          <p:stCondLst>
                                            <p:cond delay="0"/>
                                          </p:stCondLst>
                                        </p:cTn>
                                        <p:tgtEl>
                                          <p:spTgt spid="1209"/>
                                        </p:tgtEl>
                                        <p:attrNameLst>
                                          <p:attrName>style.visibility</p:attrName>
                                        </p:attrNameLst>
                                      </p:cBhvr>
                                      <p:to>
                                        <p:strVal val="visible"/>
                                      </p:to>
                                    </p:set>
                                    <p:animEffect transition="in" filter="wipe(down)">
                                      <p:cBhvr>
                                        <p:cTn id="56" dur="580">
                                          <p:stCondLst>
                                            <p:cond delay="0"/>
                                          </p:stCondLst>
                                        </p:cTn>
                                        <p:tgtEl>
                                          <p:spTgt spid="1209"/>
                                        </p:tgtEl>
                                      </p:cBhvr>
                                    </p:animEffect>
                                    <p:anim calcmode="lin" valueType="num">
                                      <p:cBhvr>
                                        <p:cTn id="57" dur="1822" tmFilter="0,0; 0.14,0.36; 0.43,0.73; 0.71,0.91; 1.0,1.0">
                                          <p:stCondLst>
                                            <p:cond delay="0"/>
                                          </p:stCondLst>
                                        </p:cTn>
                                        <p:tgtEl>
                                          <p:spTgt spid="1209"/>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1209"/>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1209"/>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1209"/>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1209"/>
                                        </p:tgtEl>
                                        <p:attrNameLst>
                                          <p:attrName>ppt_y</p:attrName>
                                        </p:attrNameLst>
                                      </p:cBhvr>
                                      <p:tavLst>
                                        <p:tav tm="0" fmla="#ppt_y-sin(pi*$)/81">
                                          <p:val>
                                            <p:fltVal val="0"/>
                                          </p:val>
                                        </p:tav>
                                        <p:tav tm="100000">
                                          <p:val>
                                            <p:fltVal val="1"/>
                                          </p:val>
                                        </p:tav>
                                      </p:tavLst>
                                    </p:anim>
                                    <p:animScale>
                                      <p:cBhvr>
                                        <p:cTn id="62" dur="26">
                                          <p:stCondLst>
                                            <p:cond delay="650"/>
                                          </p:stCondLst>
                                        </p:cTn>
                                        <p:tgtEl>
                                          <p:spTgt spid="1209"/>
                                        </p:tgtEl>
                                      </p:cBhvr>
                                      <p:to x="100000" y="60000"/>
                                    </p:animScale>
                                    <p:animScale>
                                      <p:cBhvr>
                                        <p:cTn id="63" dur="166" decel="50000">
                                          <p:stCondLst>
                                            <p:cond delay="676"/>
                                          </p:stCondLst>
                                        </p:cTn>
                                        <p:tgtEl>
                                          <p:spTgt spid="1209"/>
                                        </p:tgtEl>
                                      </p:cBhvr>
                                      <p:to x="100000" y="100000"/>
                                    </p:animScale>
                                    <p:animScale>
                                      <p:cBhvr>
                                        <p:cTn id="64" dur="26">
                                          <p:stCondLst>
                                            <p:cond delay="1312"/>
                                          </p:stCondLst>
                                        </p:cTn>
                                        <p:tgtEl>
                                          <p:spTgt spid="1209"/>
                                        </p:tgtEl>
                                      </p:cBhvr>
                                      <p:to x="100000" y="80000"/>
                                    </p:animScale>
                                    <p:animScale>
                                      <p:cBhvr>
                                        <p:cTn id="65" dur="166" decel="50000">
                                          <p:stCondLst>
                                            <p:cond delay="1338"/>
                                          </p:stCondLst>
                                        </p:cTn>
                                        <p:tgtEl>
                                          <p:spTgt spid="1209"/>
                                        </p:tgtEl>
                                      </p:cBhvr>
                                      <p:to x="100000" y="100000"/>
                                    </p:animScale>
                                    <p:animScale>
                                      <p:cBhvr>
                                        <p:cTn id="66" dur="26">
                                          <p:stCondLst>
                                            <p:cond delay="1642"/>
                                          </p:stCondLst>
                                        </p:cTn>
                                        <p:tgtEl>
                                          <p:spTgt spid="1209"/>
                                        </p:tgtEl>
                                      </p:cBhvr>
                                      <p:to x="100000" y="90000"/>
                                    </p:animScale>
                                    <p:animScale>
                                      <p:cBhvr>
                                        <p:cTn id="67" dur="166" decel="50000">
                                          <p:stCondLst>
                                            <p:cond delay="1668"/>
                                          </p:stCondLst>
                                        </p:cTn>
                                        <p:tgtEl>
                                          <p:spTgt spid="1209"/>
                                        </p:tgtEl>
                                      </p:cBhvr>
                                      <p:to x="100000" y="100000"/>
                                    </p:animScale>
                                    <p:animScale>
                                      <p:cBhvr>
                                        <p:cTn id="68" dur="26">
                                          <p:stCondLst>
                                            <p:cond delay="1808"/>
                                          </p:stCondLst>
                                        </p:cTn>
                                        <p:tgtEl>
                                          <p:spTgt spid="1209"/>
                                        </p:tgtEl>
                                      </p:cBhvr>
                                      <p:to x="100000" y="95000"/>
                                    </p:animScale>
                                    <p:animScale>
                                      <p:cBhvr>
                                        <p:cTn id="69" dur="166" decel="50000">
                                          <p:stCondLst>
                                            <p:cond delay="1834"/>
                                          </p:stCondLst>
                                        </p:cTn>
                                        <p:tgtEl>
                                          <p:spTgt spid="120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0" grpId="0" animBg="1" autoUpdateAnimBg="0"/>
      <p:bldP spid="1201" grpId="0" animBg="1" autoUpdateAnimBg="0"/>
      <p:bldP spid="1202" grpId="0" animBg="1" autoUpdateAnimBg="0"/>
      <p:bldP spid="1209" grpId="0" animBg="1" autoUpdateAnimBg="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2.xml><?xml version="1.0" encoding="utf-8"?>
<a:theme xmlns:a="http://schemas.openxmlformats.org/drawingml/2006/main" name="標準">
  <a:themeElements>
    <a:clrScheme name="標準">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標準">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標準">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102</TotalTime>
  <Words>2029</Words>
  <Application>Microsoft Office PowerPoint</Application>
  <PresentationFormat>画面に合わせる (16:9)</PresentationFormat>
  <Paragraphs>102</Paragraphs>
  <Slides>7</Slides>
  <Notes>7</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7</vt:i4>
      </vt:variant>
    </vt:vector>
  </HeadingPairs>
  <TitlesOfParts>
    <vt:vector size="13" baseType="lpstr">
      <vt:lpstr>HGS創英角ﾎﾟｯﾌﾟ体</vt:lpstr>
      <vt:lpstr>ＭＳ ゴシック</vt:lpstr>
      <vt:lpstr>UD デジタル 教科書体 N</vt:lpstr>
      <vt:lpstr>Arial</vt:lpstr>
      <vt:lpstr>Calibri</vt:lpstr>
      <vt:lpstr>Office Theme</vt:lpstr>
      <vt:lpstr>みんなは毎日何時間寝てる？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山口　星</cp:lastModifiedBy>
  <cp:revision>9</cp:revision>
  <cp:lastPrinted>2026-03-26T02:35:43Z</cp:lastPrinted>
  <dcterms:modified xsi:type="dcterms:W3CDTF">2026-03-26T02:36:19Z</dcterms:modified>
</cp:coreProperties>
</file>