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14"/>
  </p:notesMasterIdLst>
  <p:handoutMasterIdLst>
    <p:handoutMasterId r:id="rId15"/>
  </p:handoutMasterIdLst>
  <p:sldIdLst>
    <p:sldId id="9436" r:id="rId2"/>
    <p:sldId id="1189" r:id="rId3"/>
    <p:sldId id="2140248221" r:id="rId4"/>
    <p:sldId id="1190" r:id="rId5"/>
    <p:sldId id="1224" r:id="rId6"/>
    <p:sldId id="2140248227" r:id="rId7"/>
    <p:sldId id="2140248220" r:id="rId8"/>
    <p:sldId id="2140248224" r:id="rId9"/>
    <p:sldId id="2140248222" r:id="rId10"/>
    <p:sldId id="2140248225" r:id="rId11"/>
    <p:sldId id="2140248226" r:id="rId12"/>
    <p:sldId id="274" r:id="rId13"/>
  </p:sldIdLst>
  <p:sldSz cx="6858000" cy="51435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DA51E69-D8E5-4FE0-8BDE-FBB9F202B7BC}">
          <p14:sldIdLst>
            <p14:sldId id="9436"/>
            <p14:sldId id="1189"/>
            <p14:sldId id="2140248221"/>
            <p14:sldId id="1190"/>
            <p14:sldId id="1224"/>
            <p14:sldId id="2140248227"/>
            <p14:sldId id="2140248220"/>
            <p14:sldId id="2140248224"/>
            <p14:sldId id="2140248222"/>
            <p14:sldId id="2140248225"/>
            <p14:sldId id="2140248226"/>
            <p14:sldId id="274"/>
          </p14:sldIdLst>
        </p14:section>
      </p14:sectionLst>
    </p:ex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000FF"/>
    <a:srgbClr val="159FEB"/>
    <a:srgbClr val="00CC99"/>
    <a:srgbClr val="FF1B15"/>
    <a:srgbClr val="FCFCD2"/>
    <a:srgbClr val="FF9900"/>
    <a:srgbClr val="FFCC00"/>
    <a:srgbClr val="9966FF"/>
    <a:srgbClr val="1A3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79843" autoAdjust="0"/>
  </p:normalViewPr>
  <p:slideViewPr>
    <p:cSldViewPr snapToGrid="0">
      <p:cViewPr varScale="1">
        <p:scale>
          <a:sx n="116" d="100"/>
          <a:sy n="116" d="100"/>
        </p:scale>
        <p:origin x="2370" y="108"/>
      </p:cViewPr>
      <p:guideLst>
        <p:guide orient="horz" pos="1620"/>
        <p:guide pos="2160"/>
      </p:guideLst>
    </p:cSldViewPr>
  </p:slideViewPr>
  <p:notesTextViewPr>
    <p:cViewPr>
      <p:scale>
        <a:sx n="1" d="1"/>
        <a:sy n="1" d="1"/>
      </p:scale>
      <p:origin x="0" y="0"/>
    </p:cViewPr>
  </p:notesTextViewPr>
  <p:notesViewPr>
    <p:cSldViewPr snapToGrid="0">
      <p:cViewPr>
        <p:scale>
          <a:sx n="90" d="100"/>
          <a:sy n="90" d="100"/>
        </p:scale>
        <p:origin x="3792" y="-3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428582619467912E-2"/>
          <c:y val="5.6518276674898033E-2"/>
          <c:w val="0.93037274078919019"/>
          <c:h val="0.84960389383522361"/>
        </c:manualLayout>
      </c:layout>
      <c:lineChart>
        <c:grouping val="standard"/>
        <c:varyColors val="0"/>
        <c:ser>
          <c:idx val="0"/>
          <c:order val="0"/>
          <c:tx>
            <c:strRef>
              <c:f>'平均寿命推移データ追加（グラフ）'!$A$3</c:f>
              <c:strCache>
                <c:ptCount val="1"/>
                <c:pt idx="0">
                  <c:v>青森県（男）</c:v>
                </c:pt>
              </c:strCache>
            </c:strRef>
          </c:tx>
          <c:spPr>
            <a:ln w="25400">
              <a:solidFill>
                <a:srgbClr val="0000FF"/>
              </a:solidFill>
            </a:ln>
          </c:spPr>
          <c:marker>
            <c:spPr>
              <a:solidFill>
                <a:srgbClr val="0000FF"/>
              </a:solidFill>
              <a:ln w="25400">
                <a:solidFill>
                  <a:srgbClr val="0000FF"/>
                </a:solidFill>
              </a:ln>
            </c:spPr>
          </c:marker>
          <c:dLbls>
            <c:dLbl>
              <c:idx val="0"/>
              <c:layout>
                <c:manualLayout>
                  <c:x val="-5.0048262979263299E-2"/>
                  <c:y val="4.19492600185611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08-40A0-A5C5-DCA71CB9BB01}"/>
                </c:ext>
              </c:extLst>
            </c:dLbl>
            <c:dLbl>
              <c:idx val="1"/>
              <c:layout>
                <c:manualLayout>
                  <c:x val="-4.4256078777465305E-2"/>
                  <c:y val="4.79351356905769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08-40A0-A5C5-DCA71CB9BB01}"/>
                </c:ext>
              </c:extLst>
            </c:dLbl>
            <c:dLbl>
              <c:idx val="2"/>
              <c:layout>
                <c:manualLayout>
                  <c:x val="-5.1613656770236098E-2"/>
                  <c:y val="6.367803004689894E-2"/>
                </c:manualLayout>
              </c:layout>
              <c:numFmt formatCode="#,##0.00_);[Red]\(#,##0.00\)" sourceLinked="0"/>
              <c:spPr>
                <a:noFill/>
                <a:ln>
                  <a:noFill/>
                </a:ln>
                <a:effectLst/>
              </c:spPr>
              <c:txPr>
                <a:bodyPr wrap="square" lIns="38100" tIns="19050" rIns="38100" bIns="19050" anchor="ctr">
                  <a:noAutofit/>
                </a:bodyPr>
                <a:lstStyle/>
                <a:p>
                  <a:pPr>
                    <a:defRPr sz="1200">
                      <a:solidFill>
                        <a:schemeClr val="tx1"/>
                      </a:solidFill>
                      <a:latin typeface="Meiryo UI" panose="020B0604030504040204" pitchFamily="50" charset="-128"/>
                      <a:ea typeface="Meiryo UI" panose="020B0604030504040204" pitchFamily="50" charset="-128"/>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9.2601781147560611E-2"/>
                      <c:h val="6.5451322092493464E-2"/>
                    </c:manualLayout>
                  </c15:layout>
                </c:ext>
                <c:ext xmlns:c16="http://schemas.microsoft.com/office/drawing/2014/chart" uri="{C3380CC4-5D6E-409C-BE32-E72D297353CC}">
                  <c16:uniqueId val="{00000002-1B08-40A0-A5C5-DCA71CB9BB01}"/>
                </c:ext>
              </c:extLst>
            </c:dLbl>
            <c:dLbl>
              <c:idx val="3"/>
              <c:layout>
                <c:manualLayout>
                  <c:x val="-4.6613373976282006E-2"/>
                  <c:y val="4.5717007333819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08-40A0-A5C5-DCA71CB9BB01}"/>
                </c:ext>
              </c:extLst>
            </c:dLbl>
            <c:dLbl>
              <c:idx val="4"/>
              <c:layout>
                <c:manualLayout>
                  <c:x val="-5.4921876015923646E-2"/>
                  <c:y val="4.9719500661275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08-40A0-A5C5-DCA71CB9BB01}"/>
                </c:ext>
              </c:extLst>
            </c:dLbl>
            <c:dLbl>
              <c:idx val="5"/>
              <c:layout>
                <c:manualLayout>
                  <c:x val="-5.2013093438412643E-2"/>
                  <c:y val="5.31786824636460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08-40A0-A5C5-DCA71CB9BB01}"/>
                </c:ext>
              </c:extLst>
            </c:dLbl>
            <c:dLbl>
              <c:idx val="6"/>
              <c:layout>
                <c:manualLayout>
                  <c:x val="-5.7429576863475142E-2"/>
                  <c:y val="5.05442121229927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B08-40A0-A5C5-DCA71CB9BB01}"/>
                </c:ext>
              </c:extLst>
            </c:dLbl>
            <c:dLbl>
              <c:idx val="7"/>
              <c:layout>
                <c:manualLayout>
                  <c:x val="-6.0019374127627728E-2"/>
                  <c:y val="5.53200385396849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B08-40A0-A5C5-DCA71CB9BB01}"/>
                </c:ext>
              </c:extLst>
            </c:dLbl>
            <c:dLbl>
              <c:idx val="8"/>
              <c:layout>
                <c:manualLayout>
                  <c:x val="-5.9485590747169831E-2"/>
                  <c:y val="5.08155726075321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B08-40A0-A5C5-DCA71CB9BB01}"/>
                </c:ext>
              </c:extLst>
            </c:dLbl>
            <c:dLbl>
              <c:idx val="9"/>
              <c:layout>
                <c:manualLayout>
                  <c:x val="-6.2398603483551494E-2"/>
                  <c:y val="4.9107094083544189E-2"/>
                </c:manualLayout>
              </c:layout>
              <c:numFmt formatCode="#,##0.00_);[Red]\(#,##0.00\)" sourceLinked="0"/>
              <c:spPr>
                <a:noFill/>
                <a:ln>
                  <a:noFill/>
                </a:ln>
                <a:effectLst/>
              </c:spPr>
              <c:txPr>
                <a:bodyPr wrap="square" lIns="38100" tIns="19050" rIns="38100" bIns="19050" anchor="ctr">
                  <a:noAutofit/>
                </a:bodyPr>
                <a:lstStyle/>
                <a:p>
                  <a:pPr>
                    <a:defRPr sz="1200">
                      <a:solidFill>
                        <a:schemeClr val="tx1"/>
                      </a:solidFill>
                      <a:latin typeface="Meiryo UI" panose="020B0604030504040204" pitchFamily="50" charset="-128"/>
                      <a:ea typeface="Meiryo UI" panose="020B0604030504040204" pitchFamily="50" charset="-128"/>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8.4469849072631664E-2"/>
                      <c:h val="5.494474019817288E-2"/>
                    </c:manualLayout>
                  </c15:layout>
                </c:ext>
                <c:ext xmlns:c16="http://schemas.microsoft.com/office/drawing/2014/chart" uri="{C3380CC4-5D6E-409C-BE32-E72D297353CC}">
                  <c16:uniqueId val="{00000009-1B08-40A0-A5C5-DCA71CB9BB01}"/>
                </c:ext>
              </c:extLst>
            </c:dLbl>
            <c:dLbl>
              <c:idx val="10"/>
              <c:layout>
                <c:manualLayout>
                  <c:x val="-6.8211468462050534E-2"/>
                  <c:y val="4.8874710295369536E-2"/>
                </c:manualLayout>
              </c:layout>
              <c:numFmt formatCode="#,##0.00_);[Red]\(#,##0.00\)" sourceLinked="0"/>
              <c:spPr>
                <a:noFill/>
                <a:ln>
                  <a:noFill/>
                </a:ln>
                <a:effectLst/>
              </c:spPr>
              <c:txPr>
                <a:bodyPr wrap="square" lIns="38100" tIns="19050" rIns="38100" bIns="19050" anchor="ctr">
                  <a:spAutoFit/>
                </a:bodyPr>
                <a:lstStyle/>
                <a:p>
                  <a:pPr>
                    <a:defRPr sz="1200" b="0">
                      <a:solidFill>
                        <a:schemeClr val="tx1"/>
                      </a:solidFill>
                      <a:latin typeface="Meiryo UI" panose="020B0604030504040204" pitchFamily="50" charset="-128"/>
                      <a:ea typeface="Meiryo UI" panose="020B0604030504040204" pitchFamily="50" charset="-128"/>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B08-40A0-A5C5-DCA71CB9BB01}"/>
                </c:ext>
              </c:extLst>
            </c:dLbl>
            <c:dLbl>
              <c:idx val="11"/>
              <c:layout>
                <c:manualLayout>
                  <c:x val="0"/>
                  <c:y val="5.458184353277689E-2"/>
                </c:manualLayout>
              </c:layout>
              <c:tx>
                <c:rich>
                  <a:bodyPr/>
                  <a:lstStyle/>
                  <a:p>
                    <a:fld id="{E580A85A-223A-46D5-8724-09F47C66466C}" type="VALUE">
                      <a:rPr lang="en-US" altLang="ja-JP" sz="1400" b="1"/>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E9-467C-AF07-D2E3B97ACD5C}"/>
                </c:ext>
              </c:extLst>
            </c:dLbl>
            <c:numFmt formatCode="#,##0.00_);[Red]\(#,##0.00\)" sourceLinked="0"/>
            <c:spPr>
              <a:noFill/>
              <a:ln>
                <a:noFill/>
              </a:ln>
              <a:effectLst/>
            </c:spPr>
            <c:txPr>
              <a:bodyPr wrap="square" lIns="38100" tIns="19050" rIns="38100" bIns="19050" anchor="ctr">
                <a:spAutoFit/>
              </a:bodyPr>
              <a:lstStyle/>
              <a:p>
                <a:pPr>
                  <a:defRPr sz="1200">
                    <a:solidFill>
                      <a:schemeClr val="tx1"/>
                    </a:solidFill>
                    <a:latin typeface="Meiryo UI" panose="020B0604030504040204" pitchFamily="50" charset="-128"/>
                    <a:ea typeface="Meiryo UI" panose="020B0604030504040204" pitchFamily="50" charset="-128"/>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'平均寿命推移データ追加（グラフ）'!$B$2:$M$2</c:f>
              <c:strCache>
                <c:ptCount val="12"/>
                <c:pt idx="0">
                  <c:v>昭和40年</c:v>
                </c:pt>
                <c:pt idx="1">
                  <c:v>昭和45年</c:v>
                </c:pt>
                <c:pt idx="2">
                  <c:v>昭和50年</c:v>
                </c:pt>
                <c:pt idx="3">
                  <c:v>昭和55年</c:v>
                </c:pt>
                <c:pt idx="4">
                  <c:v>昭和60年</c:v>
                </c:pt>
                <c:pt idx="5">
                  <c:v>平成2年</c:v>
                </c:pt>
                <c:pt idx="6">
                  <c:v>平成7年</c:v>
                </c:pt>
                <c:pt idx="7">
                  <c:v>平成12年</c:v>
                </c:pt>
                <c:pt idx="8">
                  <c:v>平成17年</c:v>
                </c:pt>
                <c:pt idx="9">
                  <c:v>平成22年</c:v>
                </c:pt>
                <c:pt idx="10">
                  <c:v>平成27年</c:v>
                </c:pt>
                <c:pt idx="11">
                  <c:v>令和2年</c:v>
                </c:pt>
              </c:strCache>
            </c:strRef>
          </c:cat>
          <c:val>
            <c:numRef>
              <c:f>'平均寿命推移データ追加（グラフ）'!$B$3:$M$3</c:f>
              <c:numCache>
                <c:formatCode>0.00_ </c:formatCode>
                <c:ptCount val="12"/>
                <c:pt idx="0">
                  <c:v>65.319999999999993</c:v>
                </c:pt>
                <c:pt idx="1">
                  <c:v>67.819999999999993</c:v>
                </c:pt>
                <c:pt idx="2">
                  <c:v>69.69</c:v>
                </c:pt>
                <c:pt idx="3">
                  <c:v>71.41</c:v>
                </c:pt>
                <c:pt idx="4">
                  <c:v>73.05</c:v>
                </c:pt>
                <c:pt idx="5">
                  <c:v>74.180000000000007</c:v>
                </c:pt>
                <c:pt idx="6">
                  <c:v>74.709999999999994</c:v>
                </c:pt>
                <c:pt idx="7">
                  <c:v>75.67</c:v>
                </c:pt>
                <c:pt idx="8">
                  <c:v>76.27</c:v>
                </c:pt>
                <c:pt idx="9">
                  <c:v>77.28</c:v>
                </c:pt>
                <c:pt idx="10">
                  <c:v>78.67</c:v>
                </c:pt>
                <c:pt idx="11">
                  <c:v>79.27</c:v>
                </c:pt>
              </c:numCache>
            </c:numRef>
          </c:val>
          <c:smooth val="0"/>
          <c:extLst>
            <c:ext xmlns:c16="http://schemas.microsoft.com/office/drawing/2014/chart" uri="{C3380CC4-5D6E-409C-BE32-E72D297353CC}">
              <c16:uniqueId val="{0000000B-1B08-40A0-A5C5-DCA71CB9BB01}"/>
            </c:ext>
          </c:extLst>
        </c:ser>
        <c:ser>
          <c:idx val="1"/>
          <c:order val="1"/>
          <c:tx>
            <c:strRef>
              <c:f>'平均寿命推移データ追加（グラフ）'!$A$4</c:f>
              <c:strCache>
                <c:ptCount val="1"/>
                <c:pt idx="0">
                  <c:v>青森県（女）</c:v>
                </c:pt>
              </c:strCache>
            </c:strRef>
          </c:tx>
          <c:spPr>
            <a:ln w="25400">
              <a:solidFill>
                <a:srgbClr val="FF0000"/>
              </a:solidFill>
            </a:ln>
          </c:spPr>
          <c:marker>
            <c:symbol val="circle"/>
            <c:size val="7"/>
            <c:spPr>
              <a:solidFill>
                <a:srgbClr val="FF0000"/>
              </a:solidFill>
              <a:ln w="25400">
                <a:solidFill>
                  <a:srgbClr val="FF0000"/>
                </a:solidFill>
              </a:ln>
            </c:spPr>
          </c:marker>
          <c:dLbls>
            <c:dLbl>
              <c:idx val="0"/>
              <c:layout>
                <c:manualLayout>
                  <c:x val="-6.2726362459752771E-2"/>
                  <c:y val="-7.74404948386882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B08-40A0-A5C5-DCA71CB9BB01}"/>
                </c:ext>
              </c:extLst>
            </c:dLbl>
            <c:dLbl>
              <c:idx val="1"/>
              <c:layout>
                <c:manualLayout>
                  <c:x val="-5.7665839070029361E-2"/>
                  <c:y val="-5.99916318214016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B08-40A0-A5C5-DCA71CB9BB01}"/>
                </c:ext>
              </c:extLst>
            </c:dLbl>
            <c:dLbl>
              <c:idx val="2"/>
              <c:layout>
                <c:manualLayout>
                  <c:x val="-5.8584410235167063E-2"/>
                  <c:y val="-6.5859986848317759E-2"/>
                </c:manualLayout>
              </c:layout>
              <c:spPr>
                <a:noFill/>
                <a:ln>
                  <a:noFill/>
                </a:ln>
                <a:effectLst/>
              </c:spPr>
              <c:txPr>
                <a:bodyPr wrap="square" lIns="38100" tIns="19050" rIns="38100" bIns="19050" anchor="ctr">
                  <a:noAutofit/>
                </a:bodyPr>
                <a:lstStyle/>
                <a:p>
                  <a:pPr>
                    <a:defRPr sz="1200">
                      <a:solidFill>
                        <a:schemeClr val="tx1"/>
                      </a:solidFill>
                      <a:latin typeface="Meiryo UI" panose="020B0604030504040204" pitchFamily="50" charset="-128"/>
                      <a:ea typeface="Meiryo UI" panose="020B0604030504040204" pitchFamily="50" charset="-128"/>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8.5855461111601153E-2"/>
                      <c:h val="7.1213967594420308E-2"/>
                    </c:manualLayout>
                  </c15:layout>
                </c:ext>
                <c:ext xmlns:c16="http://schemas.microsoft.com/office/drawing/2014/chart" uri="{C3380CC4-5D6E-409C-BE32-E72D297353CC}">
                  <c16:uniqueId val="{0000000E-1B08-40A0-A5C5-DCA71CB9BB01}"/>
                </c:ext>
              </c:extLst>
            </c:dLbl>
            <c:dLbl>
              <c:idx val="3"/>
              <c:layout>
                <c:manualLayout>
                  <c:x val="-5.5887762291392459E-2"/>
                  <c:y val="-7.83375494110827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B08-40A0-A5C5-DCA71CB9BB01}"/>
                </c:ext>
              </c:extLst>
            </c:dLbl>
            <c:dLbl>
              <c:idx val="4"/>
              <c:layout>
                <c:manualLayout>
                  <c:x val="-5.5698501850067819E-2"/>
                  <c:y val="-8.4465158524424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B08-40A0-A5C5-DCA71CB9BB01}"/>
                </c:ext>
              </c:extLst>
            </c:dLbl>
            <c:dLbl>
              <c:idx val="5"/>
              <c:layout>
                <c:manualLayout>
                  <c:x val="-5.2781258954815481E-2"/>
                  <c:y val="-6.8431267696379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B08-40A0-A5C5-DCA71CB9BB01}"/>
                </c:ext>
              </c:extLst>
            </c:dLbl>
            <c:dLbl>
              <c:idx val="6"/>
              <c:layout>
                <c:manualLayout>
                  <c:x val="-5.6522756139644824E-2"/>
                  <c:y val="-7.01920104268568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B08-40A0-A5C5-DCA71CB9BB01}"/>
                </c:ext>
              </c:extLst>
            </c:dLbl>
            <c:dLbl>
              <c:idx val="7"/>
              <c:layout>
                <c:manualLayout>
                  <c:x val="-5.6004953359364999E-2"/>
                  <c:y val="-8.28564839653709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B08-40A0-A5C5-DCA71CB9BB01}"/>
                </c:ext>
              </c:extLst>
            </c:dLbl>
            <c:dLbl>
              <c:idx val="8"/>
              <c:layout>
                <c:manualLayout>
                  <c:x val="-5.6311248196111274E-2"/>
                  <c:y val="-8.0468570757024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B08-40A0-A5C5-DCA71CB9BB01}"/>
                </c:ext>
              </c:extLst>
            </c:dLbl>
            <c:dLbl>
              <c:idx val="9"/>
              <c:layout>
                <c:manualLayout>
                  <c:x val="-5.8101545433708005E-2"/>
                  <c:y val="-7.65582041664317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B08-40A0-A5C5-DCA71CB9BB01}"/>
                </c:ext>
              </c:extLst>
            </c:dLbl>
            <c:dLbl>
              <c:idx val="10"/>
              <c:layout>
                <c:manualLayout>
                  <c:x val="-6.1089290976804787E-2"/>
                  <c:y val="-7.1973717895530046E-2"/>
                </c:manualLayout>
              </c:layout>
              <c:spPr>
                <a:noFill/>
                <a:ln>
                  <a:noFill/>
                </a:ln>
                <a:effectLst/>
              </c:spPr>
              <c:txPr>
                <a:bodyPr wrap="square" lIns="38100" tIns="19050" rIns="38100" bIns="19050" anchor="ctr">
                  <a:spAutoFit/>
                </a:bodyPr>
                <a:lstStyle/>
                <a:p>
                  <a:pPr>
                    <a:defRPr sz="1200" b="0">
                      <a:solidFill>
                        <a:schemeClr val="tx1"/>
                      </a:solidFill>
                      <a:latin typeface="Meiryo UI" panose="020B0604030504040204" pitchFamily="50" charset="-128"/>
                      <a:ea typeface="Meiryo UI" panose="020B0604030504040204" pitchFamily="50" charset="-128"/>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B08-40A0-A5C5-DCA71CB9BB01}"/>
                </c:ext>
              </c:extLst>
            </c:dLbl>
            <c:dLbl>
              <c:idx val="11"/>
              <c:layout>
                <c:manualLayout>
                  <c:x val="-1.440608290134661E-16"/>
                  <c:y val="-7.7006731452628999E-2"/>
                </c:manualLayout>
              </c:layout>
              <c:spPr>
                <a:noFill/>
                <a:ln>
                  <a:noFill/>
                </a:ln>
                <a:effectLst/>
              </c:spPr>
              <c:txPr>
                <a:bodyPr wrap="square" lIns="38100" tIns="19050" rIns="38100" bIns="19050" anchor="ctr">
                  <a:spAutoFit/>
                </a:bodyPr>
                <a:lstStyle/>
                <a:p>
                  <a:pPr>
                    <a:defRPr sz="1400" b="1">
                      <a:solidFill>
                        <a:schemeClr val="tx1"/>
                      </a:solidFill>
                      <a:latin typeface="Meiryo UI" panose="020B0604030504040204" pitchFamily="50" charset="-128"/>
                      <a:ea typeface="Meiryo UI" panose="020B0604030504040204" pitchFamily="50" charset="-128"/>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E9-467C-AF07-D2E3B97ACD5C}"/>
                </c:ext>
              </c:extLst>
            </c:dLbl>
            <c:spPr>
              <a:noFill/>
              <a:ln>
                <a:noFill/>
              </a:ln>
              <a:effectLst/>
            </c:spPr>
            <c:txPr>
              <a:bodyPr wrap="square" lIns="38100" tIns="19050" rIns="38100" bIns="19050" anchor="ctr">
                <a:spAutoFit/>
              </a:bodyPr>
              <a:lstStyle/>
              <a:p>
                <a:pPr>
                  <a:defRPr sz="1200">
                    <a:solidFill>
                      <a:schemeClr val="tx1"/>
                    </a:solidFill>
                    <a:latin typeface="Meiryo UI" panose="020B0604030504040204" pitchFamily="50" charset="-128"/>
                    <a:ea typeface="Meiryo UI" panose="020B0604030504040204" pitchFamily="50" charset="-128"/>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'平均寿命推移データ追加（グラフ）'!$B$2:$M$2</c:f>
              <c:strCache>
                <c:ptCount val="12"/>
                <c:pt idx="0">
                  <c:v>昭和40年</c:v>
                </c:pt>
                <c:pt idx="1">
                  <c:v>昭和45年</c:v>
                </c:pt>
                <c:pt idx="2">
                  <c:v>昭和50年</c:v>
                </c:pt>
                <c:pt idx="3">
                  <c:v>昭和55年</c:v>
                </c:pt>
                <c:pt idx="4">
                  <c:v>昭和60年</c:v>
                </c:pt>
                <c:pt idx="5">
                  <c:v>平成2年</c:v>
                </c:pt>
                <c:pt idx="6">
                  <c:v>平成7年</c:v>
                </c:pt>
                <c:pt idx="7">
                  <c:v>平成12年</c:v>
                </c:pt>
                <c:pt idx="8">
                  <c:v>平成17年</c:v>
                </c:pt>
                <c:pt idx="9">
                  <c:v>平成22年</c:v>
                </c:pt>
                <c:pt idx="10">
                  <c:v>平成27年</c:v>
                </c:pt>
                <c:pt idx="11">
                  <c:v>令和2年</c:v>
                </c:pt>
              </c:strCache>
            </c:strRef>
          </c:cat>
          <c:val>
            <c:numRef>
              <c:f>'平均寿命推移データ追加（グラフ）'!$B$4:$M$4</c:f>
              <c:numCache>
                <c:formatCode>0.00_ </c:formatCode>
                <c:ptCount val="12"/>
                <c:pt idx="0">
                  <c:v>71.77</c:v>
                </c:pt>
                <c:pt idx="1">
                  <c:v>74.680000000000007</c:v>
                </c:pt>
                <c:pt idx="2">
                  <c:v>76.5</c:v>
                </c:pt>
                <c:pt idx="3">
                  <c:v>78.39</c:v>
                </c:pt>
                <c:pt idx="4">
                  <c:v>79.900000000000006</c:v>
                </c:pt>
                <c:pt idx="5">
                  <c:v>81.489999999999995</c:v>
                </c:pt>
                <c:pt idx="6">
                  <c:v>82.51</c:v>
                </c:pt>
                <c:pt idx="7">
                  <c:v>83.69</c:v>
                </c:pt>
                <c:pt idx="8">
                  <c:v>84.8</c:v>
                </c:pt>
                <c:pt idx="9">
                  <c:v>85.34</c:v>
                </c:pt>
                <c:pt idx="10">
                  <c:v>85.93</c:v>
                </c:pt>
                <c:pt idx="11">
                  <c:v>86.33</c:v>
                </c:pt>
              </c:numCache>
            </c:numRef>
          </c:val>
          <c:smooth val="0"/>
          <c:extLst>
            <c:ext xmlns:c16="http://schemas.microsoft.com/office/drawing/2014/chart" uri="{C3380CC4-5D6E-409C-BE32-E72D297353CC}">
              <c16:uniqueId val="{00000017-1B08-40A0-A5C5-DCA71CB9BB01}"/>
            </c:ext>
          </c:extLst>
        </c:ser>
        <c:ser>
          <c:idx val="2"/>
          <c:order val="2"/>
          <c:tx>
            <c:strRef>
              <c:f>'平均寿命推移データ追加（グラフ）'!$A$5</c:f>
              <c:strCache>
                <c:ptCount val="1"/>
                <c:pt idx="0">
                  <c:v>全　 国（男）</c:v>
                </c:pt>
              </c:strCache>
            </c:strRef>
          </c:tx>
          <c:spPr>
            <a:ln w="25400">
              <a:solidFill>
                <a:srgbClr val="00B050"/>
              </a:solidFill>
              <a:prstDash val="sysDash"/>
            </a:ln>
          </c:spPr>
          <c:marker>
            <c:spPr>
              <a:solidFill>
                <a:srgbClr val="0000FF"/>
              </a:solidFill>
              <a:ln w="25400">
                <a:solidFill>
                  <a:srgbClr val="00B050"/>
                </a:solidFill>
              </a:ln>
            </c:spPr>
          </c:marker>
          <c:cat>
            <c:strRef>
              <c:f>'平均寿命推移データ追加（グラフ）'!$B$2:$M$2</c:f>
              <c:strCache>
                <c:ptCount val="12"/>
                <c:pt idx="0">
                  <c:v>昭和40年</c:v>
                </c:pt>
                <c:pt idx="1">
                  <c:v>昭和45年</c:v>
                </c:pt>
                <c:pt idx="2">
                  <c:v>昭和50年</c:v>
                </c:pt>
                <c:pt idx="3">
                  <c:v>昭和55年</c:v>
                </c:pt>
                <c:pt idx="4">
                  <c:v>昭和60年</c:v>
                </c:pt>
                <c:pt idx="5">
                  <c:v>平成2年</c:v>
                </c:pt>
                <c:pt idx="6">
                  <c:v>平成7年</c:v>
                </c:pt>
                <c:pt idx="7">
                  <c:v>平成12年</c:v>
                </c:pt>
                <c:pt idx="8">
                  <c:v>平成17年</c:v>
                </c:pt>
                <c:pt idx="9">
                  <c:v>平成22年</c:v>
                </c:pt>
                <c:pt idx="10">
                  <c:v>平成27年</c:v>
                </c:pt>
                <c:pt idx="11">
                  <c:v>令和2年</c:v>
                </c:pt>
              </c:strCache>
            </c:strRef>
          </c:cat>
          <c:val>
            <c:numRef>
              <c:f>'平均寿命推移データ追加（グラフ）'!$B$5:$M$5</c:f>
              <c:numCache>
                <c:formatCode>0.00_ </c:formatCode>
                <c:ptCount val="12"/>
                <c:pt idx="0">
                  <c:v>67.739999999999995</c:v>
                </c:pt>
                <c:pt idx="1">
                  <c:v>69.84</c:v>
                </c:pt>
                <c:pt idx="2">
                  <c:v>71.790000000000006</c:v>
                </c:pt>
                <c:pt idx="3">
                  <c:v>73.569999999999993</c:v>
                </c:pt>
                <c:pt idx="4">
                  <c:v>74.95</c:v>
                </c:pt>
                <c:pt idx="5">
                  <c:v>76.040000000000006</c:v>
                </c:pt>
                <c:pt idx="6">
                  <c:v>76.7</c:v>
                </c:pt>
                <c:pt idx="7">
                  <c:v>77.709999999999994</c:v>
                </c:pt>
                <c:pt idx="8">
                  <c:v>78.790000000000006</c:v>
                </c:pt>
                <c:pt idx="9">
                  <c:v>79.59</c:v>
                </c:pt>
                <c:pt idx="10">
                  <c:v>80.77</c:v>
                </c:pt>
                <c:pt idx="11">
                  <c:v>81.489999999999995</c:v>
                </c:pt>
              </c:numCache>
            </c:numRef>
          </c:val>
          <c:smooth val="0"/>
          <c:extLst>
            <c:ext xmlns:c16="http://schemas.microsoft.com/office/drawing/2014/chart" uri="{C3380CC4-5D6E-409C-BE32-E72D297353CC}">
              <c16:uniqueId val="{00000018-1B08-40A0-A5C5-DCA71CB9BB01}"/>
            </c:ext>
          </c:extLst>
        </c:ser>
        <c:ser>
          <c:idx val="3"/>
          <c:order val="3"/>
          <c:tx>
            <c:strRef>
              <c:f>'平均寿命推移データ追加（グラフ）'!$A$6</c:f>
              <c:strCache>
                <c:ptCount val="1"/>
                <c:pt idx="0">
                  <c:v>全　 国（女）</c:v>
                </c:pt>
              </c:strCache>
            </c:strRef>
          </c:tx>
          <c:spPr>
            <a:ln w="25400">
              <a:solidFill>
                <a:srgbClr val="00B050"/>
              </a:solidFill>
              <a:prstDash val="sysDash"/>
            </a:ln>
          </c:spPr>
          <c:marker>
            <c:symbol val="triangle"/>
            <c:size val="7"/>
            <c:spPr>
              <a:solidFill>
                <a:srgbClr val="FF0000">
                  <a:alpha val="88000"/>
                </a:srgbClr>
              </a:solidFill>
              <a:ln w="25400">
                <a:solidFill>
                  <a:srgbClr val="00B050"/>
                </a:solidFill>
              </a:ln>
            </c:spPr>
          </c:marker>
          <c:cat>
            <c:strRef>
              <c:f>'平均寿命推移データ追加（グラフ）'!$B$2:$M$2</c:f>
              <c:strCache>
                <c:ptCount val="12"/>
                <c:pt idx="0">
                  <c:v>昭和40年</c:v>
                </c:pt>
                <c:pt idx="1">
                  <c:v>昭和45年</c:v>
                </c:pt>
                <c:pt idx="2">
                  <c:v>昭和50年</c:v>
                </c:pt>
                <c:pt idx="3">
                  <c:v>昭和55年</c:v>
                </c:pt>
                <c:pt idx="4">
                  <c:v>昭和60年</c:v>
                </c:pt>
                <c:pt idx="5">
                  <c:v>平成2年</c:v>
                </c:pt>
                <c:pt idx="6">
                  <c:v>平成7年</c:v>
                </c:pt>
                <c:pt idx="7">
                  <c:v>平成12年</c:v>
                </c:pt>
                <c:pt idx="8">
                  <c:v>平成17年</c:v>
                </c:pt>
                <c:pt idx="9">
                  <c:v>平成22年</c:v>
                </c:pt>
                <c:pt idx="10">
                  <c:v>平成27年</c:v>
                </c:pt>
                <c:pt idx="11">
                  <c:v>令和2年</c:v>
                </c:pt>
              </c:strCache>
            </c:strRef>
          </c:cat>
          <c:val>
            <c:numRef>
              <c:f>'平均寿命推移データ追加（グラフ）'!$B$6:$M$6</c:f>
              <c:numCache>
                <c:formatCode>0.00_ </c:formatCode>
                <c:ptCount val="12"/>
                <c:pt idx="0">
                  <c:v>72.92</c:v>
                </c:pt>
                <c:pt idx="1">
                  <c:v>75.23</c:v>
                </c:pt>
                <c:pt idx="2">
                  <c:v>77.010000000000005</c:v>
                </c:pt>
                <c:pt idx="3">
                  <c:v>79</c:v>
                </c:pt>
                <c:pt idx="4">
                  <c:v>80.75</c:v>
                </c:pt>
                <c:pt idx="5">
                  <c:v>82.07</c:v>
                </c:pt>
                <c:pt idx="6">
                  <c:v>83.22</c:v>
                </c:pt>
                <c:pt idx="7">
                  <c:v>84.62</c:v>
                </c:pt>
                <c:pt idx="8">
                  <c:v>85.75</c:v>
                </c:pt>
                <c:pt idx="9">
                  <c:v>86.35</c:v>
                </c:pt>
                <c:pt idx="10">
                  <c:v>87.01</c:v>
                </c:pt>
                <c:pt idx="11">
                  <c:v>87.6</c:v>
                </c:pt>
              </c:numCache>
            </c:numRef>
          </c:val>
          <c:smooth val="0"/>
          <c:extLst>
            <c:ext xmlns:c16="http://schemas.microsoft.com/office/drawing/2014/chart" uri="{C3380CC4-5D6E-409C-BE32-E72D297353CC}">
              <c16:uniqueId val="{00000019-1B08-40A0-A5C5-DCA71CB9BB01}"/>
            </c:ext>
          </c:extLst>
        </c:ser>
        <c:dLbls>
          <c:showLegendKey val="0"/>
          <c:showVal val="0"/>
          <c:showCatName val="0"/>
          <c:showSerName val="0"/>
          <c:showPercent val="0"/>
          <c:showBubbleSize val="0"/>
        </c:dLbls>
        <c:marker val="1"/>
        <c:smooth val="0"/>
        <c:axId val="142681152"/>
        <c:axId val="142682720"/>
      </c:lineChart>
      <c:catAx>
        <c:axId val="142681152"/>
        <c:scaling>
          <c:orientation val="minMax"/>
        </c:scaling>
        <c:delete val="0"/>
        <c:axPos val="b"/>
        <c:numFmt formatCode="General" sourceLinked="0"/>
        <c:majorTickMark val="out"/>
        <c:minorTickMark val="none"/>
        <c:tickLblPos val="nextTo"/>
        <c:txPr>
          <a:bodyPr/>
          <a:lstStyle/>
          <a:p>
            <a:pPr>
              <a:defRPr sz="1050" b="1" baseline="0">
                <a:latin typeface="BIZ UDPゴシック" panose="020B0400000000000000" pitchFamily="50" charset="-128"/>
                <a:ea typeface="BIZ UDPゴシック" panose="020B0400000000000000" pitchFamily="50" charset="-128"/>
              </a:defRPr>
            </a:pPr>
            <a:endParaRPr lang="ja-JP"/>
          </a:p>
        </c:txPr>
        <c:crossAx val="142682720"/>
        <c:crosses val="autoZero"/>
        <c:auto val="1"/>
        <c:lblAlgn val="ctr"/>
        <c:lblOffset val="100"/>
        <c:noMultiLvlLbl val="0"/>
      </c:catAx>
      <c:valAx>
        <c:axId val="142682720"/>
        <c:scaling>
          <c:orientation val="minMax"/>
          <c:max val="90"/>
          <c:min val="60"/>
        </c:scaling>
        <c:delete val="0"/>
        <c:axPos val="l"/>
        <c:majorGridlines/>
        <c:numFmt formatCode="0_ " sourceLinked="0"/>
        <c:majorTickMark val="out"/>
        <c:minorTickMark val="none"/>
        <c:tickLblPos val="nextTo"/>
        <c:txPr>
          <a:bodyPr/>
          <a:lstStyle/>
          <a:p>
            <a:pPr>
              <a:defRPr sz="1300" b="1" baseline="0">
                <a:latin typeface="BIZ UDPゴシック" panose="020B0400000000000000" pitchFamily="50" charset="-128"/>
                <a:ea typeface="BIZ UDPゴシック" panose="020B0400000000000000" pitchFamily="50" charset="-128"/>
              </a:defRPr>
            </a:pPr>
            <a:endParaRPr lang="ja-JP"/>
          </a:p>
        </c:txPr>
        <c:crossAx val="142681152"/>
        <c:crosses val="autoZero"/>
        <c:crossBetween val="between"/>
      </c:valAx>
      <c:spPr>
        <a:solidFill>
          <a:schemeClr val="bg1"/>
        </a:solidFill>
        <a:ln>
          <a:solidFill>
            <a:schemeClr val="tx1"/>
          </a:solidFill>
        </a:ln>
      </c:spPr>
    </c:plotArea>
    <c:legend>
      <c:legendPos val="r"/>
      <c:layout>
        <c:manualLayout>
          <c:xMode val="edge"/>
          <c:yMode val="edge"/>
          <c:x val="0.59876927444471717"/>
          <c:y val="0.62795739374642534"/>
          <c:w val="0.39992354435461297"/>
          <c:h val="0.15943297553980992"/>
        </c:manualLayout>
      </c:layout>
      <c:overlay val="0"/>
      <c:txPr>
        <a:bodyPr/>
        <a:lstStyle/>
        <a:p>
          <a:pPr>
            <a:defRPr sz="1400">
              <a:latin typeface="Meiryo UI" panose="020B0604030504040204" pitchFamily="50" charset="-128"/>
              <a:ea typeface="Meiryo UI" panose="020B0604030504040204" pitchFamily="50" charset="-128"/>
            </a:defRPr>
          </a:pPr>
          <a:endParaRPr lang="ja-JP"/>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98120482013479E-2"/>
          <c:y val="2.216590644693139E-2"/>
          <c:w val="0.91979999609979013"/>
          <c:h val="0.9085256538786215"/>
        </c:manualLayout>
      </c:layout>
      <c:scatterChart>
        <c:scatterStyle val="lineMarker"/>
        <c:varyColors val="0"/>
        <c:ser>
          <c:idx val="0"/>
          <c:order val="0"/>
          <c:spPr>
            <a:ln w="19050" cap="rnd">
              <a:noFill/>
              <a:round/>
            </a:ln>
            <a:effectLst/>
          </c:spPr>
          <c:marker>
            <c:symbol val="circle"/>
            <c:size val="5"/>
            <c:spPr>
              <a:solidFill>
                <a:schemeClr val="accent3"/>
              </a:solidFill>
              <a:ln w="9525">
                <a:solidFill>
                  <a:srgbClr val="0070C0"/>
                </a:solidFill>
              </a:ln>
              <a:effectLst/>
            </c:spPr>
          </c:marker>
          <c:dPt>
            <c:idx val="2"/>
            <c:marker>
              <c:spPr>
                <a:solidFill>
                  <a:srgbClr val="FF0000"/>
                </a:solidFill>
                <a:ln w="25400">
                  <a:solidFill>
                    <a:srgbClr val="FF0000"/>
                  </a:solidFill>
                </a:ln>
                <a:effectLst/>
              </c:spPr>
            </c:marker>
            <c:bubble3D val="0"/>
            <c:extLst>
              <c:ext xmlns:c16="http://schemas.microsoft.com/office/drawing/2014/chart" uri="{C3380CC4-5D6E-409C-BE32-E72D297353CC}">
                <c16:uniqueId val="{00000000-DF17-4F06-8C83-D09257D863A5}"/>
              </c:ext>
            </c:extLst>
          </c:dPt>
          <c:dPt>
            <c:idx val="25"/>
            <c:marker>
              <c:symbol val="circle"/>
              <c:size val="9"/>
              <c:spPr>
                <a:solidFill>
                  <a:srgbClr val="00CC00"/>
                </a:solidFill>
                <a:ln>
                  <a:solidFill>
                    <a:srgbClr val="00CC00"/>
                  </a:solidFill>
                </a:ln>
              </c:spPr>
            </c:marker>
            <c:bubble3D val="0"/>
            <c:extLst>
              <c:ext xmlns:c16="http://schemas.microsoft.com/office/drawing/2014/chart" uri="{C3380CC4-5D6E-409C-BE32-E72D297353CC}">
                <c16:uniqueId val="{00000002-B8CF-4021-880C-B332C499FEC4}"/>
              </c:ext>
            </c:extLst>
          </c:dPt>
          <c:dPt>
            <c:idx val="33"/>
            <c:marker>
              <c:symbol val="circle"/>
              <c:size val="9"/>
              <c:spPr>
                <a:solidFill>
                  <a:srgbClr val="FF33CC"/>
                </a:solidFill>
                <a:ln w="9525">
                  <a:solidFill>
                    <a:srgbClr val="FF33CC"/>
                  </a:solidFill>
                </a:ln>
                <a:effectLst/>
              </c:spPr>
            </c:marker>
            <c:bubble3D val="0"/>
            <c:extLst>
              <c:ext xmlns:c16="http://schemas.microsoft.com/office/drawing/2014/chart" uri="{C3380CC4-5D6E-409C-BE32-E72D297353CC}">
                <c16:uniqueId val="{00000001-B8CF-4021-880C-B332C499FEC4}"/>
              </c:ext>
            </c:extLst>
          </c:dPt>
          <c:xVal>
            <c:numRef>
              <c:f>Sheet1!$C$2:$C$49</c:f>
              <c:numCache>
                <c:formatCode>General</c:formatCode>
                <c:ptCount val="48"/>
                <c:pt idx="0">
                  <c:v>81.489999999999995</c:v>
                </c:pt>
                <c:pt idx="1">
                  <c:v>80.92</c:v>
                </c:pt>
                <c:pt idx="2">
                  <c:v>79.27</c:v>
                </c:pt>
                <c:pt idx="3">
                  <c:v>80.64</c:v>
                </c:pt>
                <c:pt idx="4">
                  <c:v>81.7</c:v>
                </c:pt>
                <c:pt idx="5">
                  <c:v>80.48</c:v>
                </c:pt>
                <c:pt idx="6">
                  <c:v>81.39</c:v>
                </c:pt>
                <c:pt idx="7">
                  <c:v>80.599999999999994</c:v>
                </c:pt>
                <c:pt idx="8">
                  <c:v>80.89</c:v>
                </c:pt>
                <c:pt idx="9">
                  <c:v>81</c:v>
                </c:pt>
                <c:pt idx="10">
                  <c:v>81.13</c:v>
                </c:pt>
                <c:pt idx="11">
                  <c:v>81.44</c:v>
                </c:pt>
                <c:pt idx="12">
                  <c:v>81.45</c:v>
                </c:pt>
                <c:pt idx="13">
                  <c:v>81.77</c:v>
                </c:pt>
                <c:pt idx="14">
                  <c:v>82.04</c:v>
                </c:pt>
                <c:pt idx="15">
                  <c:v>81.290000000000006</c:v>
                </c:pt>
                <c:pt idx="16">
                  <c:v>81.739999999999995</c:v>
                </c:pt>
                <c:pt idx="17">
                  <c:v>82</c:v>
                </c:pt>
                <c:pt idx="18">
                  <c:v>81.98</c:v>
                </c:pt>
                <c:pt idx="19">
                  <c:v>81.709999999999994</c:v>
                </c:pt>
                <c:pt idx="20">
                  <c:v>82.68</c:v>
                </c:pt>
                <c:pt idx="21">
                  <c:v>81.900000000000006</c:v>
                </c:pt>
                <c:pt idx="22">
                  <c:v>81.59</c:v>
                </c:pt>
                <c:pt idx="23">
                  <c:v>81.77</c:v>
                </c:pt>
                <c:pt idx="24">
                  <c:v>81.680000000000007</c:v>
                </c:pt>
                <c:pt idx="25">
                  <c:v>82.73</c:v>
                </c:pt>
                <c:pt idx="26">
                  <c:v>82.24</c:v>
                </c:pt>
                <c:pt idx="27">
                  <c:v>80.81</c:v>
                </c:pt>
                <c:pt idx="28">
                  <c:v>81.72</c:v>
                </c:pt>
                <c:pt idx="29">
                  <c:v>82.4</c:v>
                </c:pt>
                <c:pt idx="30">
                  <c:v>81.03</c:v>
                </c:pt>
                <c:pt idx="31">
                  <c:v>81.34</c:v>
                </c:pt>
                <c:pt idx="32">
                  <c:v>81.63</c:v>
                </c:pt>
                <c:pt idx="33">
                  <c:v>81.900000000000006</c:v>
                </c:pt>
                <c:pt idx="34">
                  <c:v>81.95</c:v>
                </c:pt>
                <c:pt idx="35">
                  <c:v>81.12</c:v>
                </c:pt>
                <c:pt idx="36">
                  <c:v>81.27</c:v>
                </c:pt>
                <c:pt idx="37">
                  <c:v>81.56</c:v>
                </c:pt>
                <c:pt idx="38">
                  <c:v>81.13</c:v>
                </c:pt>
                <c:pt idx="39">
                  <c:v>80.790000000000006</c:v>
                </c:pt>
                <c:pt idx="40">
                  <c:v>81.38</c:v>
                </c:pt>
                <c:pt idx="41">
                  <c:v>81.41</c:v>
                </c:pt>
                <c:pt idx="42">
                  <c:v>81.010000000000005</c:v>
                </c:pt>
                <c:pt idx="43">
                  <c:v>81.91</c:v>
                </c:pt>
                <c:pt idx="44">
                  <c:v>81.88</c:v>
                </c:pt>
                <c:pt idx="45">
                  <c:v>81.150000000000006</c:v>
                </c:pt>
                <c:pt idx="46">
                  <c:v>80.95</c:v>
                </c:pt>
                <c:pt idx="47">
                  <c:v>80.73</c:v>
                </c:pt>
              </c:numCache>
            </c:numRef>
          </c:xVal>
          <c:yVal>
            <c:numRef>
              <c:f>Sheet1!$D$2:$D$49</c:f>
              <c:numCache>
                <c:formatCode>General</c:formatCode>
                <c:ptCount val="48"/>
                <c:pt idx="0">
                  <c:v>87.6</c:v>
                </c:pt>
                <c:pt idx="1">
                  <c:v>87.08</c:v>
                </c:pt>
                <c:pt idx="2">
                  <c:v>86.33</c:v>
                </c:pt>
                <c:pt idx="3">
                  <c:v>87.05</c:v>
                </c:pt>
                <c:pt idx="4">
                  <c:v>87.51</c:v>
                </c:pt>
                <c:pt idx="5">
                  <c:v>87.1</c:v>
                </c:pt>
                <c:pt idx="6">
                  <c:v>87.38</c:v>
                </c:pt>
                <c:pt idx="7">
                  <c:v>86.81</c:v>
                </c:pt>
                <c:pt idx="8">
                  <c:v>86.94</c:v>
                </c:pt>
                <c:pt idx="9">
                  <c:v>86.89</c:v>
                </c:pt>
                <c:pt idx="10">
                  <c:v>87.18</c:v>
                </c:pt>
                <c:pt idx="11">
                  <c:v>87.31</c:v>
                </c:pt>
                <c:pt idx="12">
                  <c:v>87.5</c:v>
                </c:pt>
                <c:pt idx="13">
                  <c:v>87.86</c:v>
                </c:pt>
                <c:pt idx="14">
                  <c:v>87.89</c:v>
                </c:pt>
                <c:pt idx="15">
                  <c:v>87.57</c:v>
                </c:pt>
                <c:pt idx="16">
                  <c:v>87.97</c:v>
                </c:pt>
                <c:pt idx="17">
                  <c:v>88.11</c:v>
                </c:pt>
                <c:pt idx="18">
                  <c:v>87.84</c:v>
                </c:pt>
                <c:pt idx="19">
                  <c:v>87.94</c:v>
                </c:pt>
                <c:pt idx="20">
                  <c:v>88.23</c:v>
                </c:pt>
                <c:pt idx="21">
                  <c:v>87.51</c:v>
                </c:pt>
                <c:pt idx="22">
                  <c:v>87.48</c:v>
                </c:pt>
                <c:pt idx="23">
                  <c:v>87.52</c:v>
                </c:pt>
                <c:pt idx="24">
                  <c:v>87.59</c:v>
                </c:pt>
                <c:pt idx="25">
                  <c:v>88.26</c:v>
                </c:pt>
                <c:pt idx="26">
                  <c:v>88.25</c:v>
                </c:pt>
                <c:pt idx="27">
                  <c:v>87.37</c:v>
                </c:pt>
                <c:pt idx="28">
                  <c:v>87.9</c:v>
                </c:pt>
                <c:pt idx="29">
                  <c:v>87.95</c:v>
                </c:pt>
                <c:pt idx="30">
                  <c:v>87.36</c:v>
                </c:pt>
                <c:pt idx="31">
                  <c:v>87.91</c:v>
                </c:pt>
                <c:pt idx="32">
                  <c:v>88.21</c:v>
                </c:pt>
                <c:pt idx="33">
                  <c:v>88.29</c:v>
                </c:pt>
                <c:pt idx="34">
                  <c:v>88.16</c:v>
                </c:pt>
                <c:pt idx="35">
                  <c:v>87.43</c:v>
                </c:pt>
                <c:pt idx="36">
                  <c:v>87.42</c:v>
                </c:pt>
                <c:pt idx="37">
                  <c:v>87.64</c:v>
                </c:pt>
                <c:pt idx="38">
                  <c:v>87.34</c:v>
                </c:pt>
                <c:pt idx="39">
                  <c:v>87.84</c:v>
                </c:pt>
                <c:pt idx="40">
                  <c:v>87.7</c:v>
                </c:pt>
                <c:pt idx="41">
                  <c:v>87.78</c:v>
                </c:pt>
                <c:pt idx="42">
                  <c:v>87.41</c:v>
                </c:pt>
                <c:pt idx="43">
                  <c:v>88.22</c:v>
                </c:pt>
                <c:pt idx="44">
                  <c:v>87.99</c:v>
                </c:pt>
                <c:pt idx="45">
                  <c:v>87.6</c:v>
                </c:pt>
                <c:pt idx="46">
                  <c:v>87.53</c:v>
                </c:pt>
                <c:pt idx="47">
                  <c:v>87.88</c:v>
                </c:pt>
              </c:numCache>
            </c:numRef>
          </c:yVal>
          <c:smooth val="0"/>
          <c:extLst>
            <c:ext xmlns:c16="http://schemas.microsoft.com/office/drawing/2014/chart" uri="{C3380CC4-5D6E-409C-BE32-E72D297353CC}">
              <c16:uniqueId val="{00000001-DF17-4F06-8C83-D09257D863A5}"/>
            </c:ext>
          </c:extLst>
        </c:ser>
        <c:dLbls>
          <c:showLegendKey val="0"/>
          <c:showVal val="0"/>
          <c:showCatName val="0"/>
          <c:showSerName val="0"/>
          <c:showPercent val="0"/>
          <c:showBubbleSize val="0"/>
        </c:dLbls>
        <c:axId val="191541560"/>
        <c:axId val="191541944"/>
      </c:scatterChart>
      <c:valAx>
        <c:axId val="191541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rgbClr val="0000CC"/>
                </a:solidFill>
                <a:latin typeface="BIZ UDPゴシック" panose="020B0400000000000000" pitchFamily="50" charset="-128"/>
                <a:ea typeface="BIZ UDPゴシック" panose="020B0400000000000000" pitchFamily="50" charset="-128"/>
                <a:cs typeface="+mn-cs"/>
              </a:defRPr>
            </a:pPr>
            <a:endParaRPr lang="ja-JP"/>
          </a:p>
        </c:txPr>
        <c:crossAx val="191541944"/>
        <c:crosses val="autoZero"/>
        <c:crossBetween val="midCat"/>
      </c:valAx>
      <c:valAx>
        <c:axId val="191541944"/>
        <c:scaling>
          <c:orientation val="minMax"/>
          <c:min val="86.00000000000001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rgbClr val="FF0000"/>
                </a:solidFill>
                <a:latin typeface="BIZ UDPゴシック" panose="020B0400000000000000" pitchFamily="50" charset="-128"/>
                <a:ea typeface="BIZ UDPゴシック" panose="020B0400000000000000" pitchFamily="50" charset="-128"/>
                <a:cs typeface="+mn-cs"/>
              </a:defRPr>
            </a:pPr>
            <a:endParaRPr lang="ja-JP"/>
          </a:p>
        </c:txPr>
        <c:crossAx val="191541560"/>
        <c:crosses val="autoZero"/>
        <c:crossBetween val="midCat"/>
      </c:valAx>
      <c:spPr>
        <a:noFill/>
        <a:ln w="25400">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57808398950128"/>
          <c:y val="7.36253280839895E-2"/>
          <c:w val="0.54895516185476811"/>
          <c:h val="0.8325384960109969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73-45AD-B620-C2743A2FBCF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273-45AD-B620-C2743A2FBCF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273-45AD-B620-C2743A2FBCF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273-45AD-B620-C2743A2FBCF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273-45AD-B620-C2743A2FBCFF}"/>
              </c:ext>
            </c:extLst>
          </c:dPt>
          <c:dLbls>
            <c:delete val="1"/>
          </c:dLbls>
          <c:cat>
            <c:strRef>
              <c:f>Sheet1!$E$2:$E$6</c:f>
              <c:strCache>
                <c:ptCount val="5"/>
                <c:pt idx="0">
                  <c:v>悪性新生物</c:v>
                </c:pt>
                <c:pt idx="1">
                  <c:v>心疾患</c:v>
                </c:pt>
                <c:pt idx="2">
                  <c:v>脳血管疾患</c:v>
                </c:pt>
                <c:pt idx="3">
                  <c:v>糖尿病</c:v>
                </c:pt>
                <c:pt idx="4">
                  <c:v>その他</c:v>
                </c:pt>
              </c:strCache>
            </c:strRef>
          </c:cat>
          <c:val>
            <c:numRef>
              <c:f>Sheet1!$F$2:$F$6</c:f>
              <c:numCache>
                <c:formatCode>0.0</c:formatCode>
                <c:ptCount val="5"/>
                <c:pt idx="0">
                  <c:v>24.262059035277179</c:v>
                </c:pt>
                <c:pt idx="1">
                  <c:v>14.283657307415407</c:v>
                </c:pt>
                <c:pt idx="2">
                  <c:v>7.1418286537077034</c:v>
                </c:pt>
                <c:pt idx="3">
                  <c:v>1.1663066954643628</c:v>
                </c:pt>
                <c:pt idx="4">
                  <c:v>53.146148308135345</c:v>
                </c:pt>
              </c:numCache>
            </c:numRef>
          </c:val>
          <c:extLst>
            <c:ext xmlns:c16="http://schemas.microsoft.com/office/drawing/2014/chart" uri="{C3380CC4-5D6E-409C-BE32-E72D297353CC}">
              <c16:uniqueId val="{0000000A-1273-45AD-B620-C2743A2FBCF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UD デジタル 教科書体 NP" panose="02020400000000000000" pitchFamily="18" charset="-128"/>
                <a:ea typeface="UD デジタル 教科書体 NP" panose="02020400000000000000" pitchFamily="18" charset="-128"/>
                <a:cs typeface="+mn-cs"/>
              </a:defRPr>
            </a:pPr>
            <a:r>
              <a:rPr lang="ja-JP" altLang="en-US" sz="1600">
                <a:solidFill>
                  <a:schemeClr val="tx1"/>
                </a:solidFill>
              </a:rPr>
              <a:t>主要死因の罹患率と死亡率青森・全国比</a:t>
            </a:r>
            <a:r>
              <a:rPr lang="en-US" altLang="ja-JP" sz="1600">
                <a:solidFill>
                  <a:schemeClr val="tx1"/>
                </a:solidFill>
              </a:rPr>
              <a:t>(</a:t>
            </a:r>
            <a:r>
              <a:rPr lang="ja-JP" altLang="en-US" sz="1600">
                <a:solidFill>
                  <a:schemeClr val="tx1"/>
                </a:solidFill>
              </a:rPr>
              <a:t>男）</a:t>
            </a:r>
            <a:endParaRPr lang="ja-JP" sz="1600">
              <a:solidFill>
                <a:schemeClr val="tx1"/>
              </a:solidFill>
            </a:endParaRPr>
          </a:p>
        </c:rich>
      </c:tx>
      <c:overlay val="0"/>
      <c:spPr>
        <a:solidFill>
          <a:schemeClr val="tx2">
            <a:lumMod val="25000"/>
            <a:lumOff val="75000"/>
          </a:schemeClr>
        </a:solidFill>
        <a:ln>
          <a:noFill/>
        </a:ln>
        <a:effectLst/>
      </c:spPr>
      <c:txPr>
        <a:bodyPr rot="0" spcFirstLastPara="1" vertOverflow="ellipsis" vert="horz" wrap="square" anchor="ctr" anchorCtr="1"/>
        <a:lstStyle/>
        <a:p>
          <a:pPr>
            <a:defRPr sz="1600" b="0" i="0" u="none" strike="noStrike" kern="1200" spc="0" baseline="0">
              <a:solidFill>
                <a:schemeClr val="tx1"/>
              </a:solidFill>
              <a:latin typeface="UD デジタル 教科書体 NP" panose="02020400000000000000" pitchFamily="18" charset="-128"/>
              <a:ea typeface="UD デジタル 教科書体 NP" panose="02020400000000000000" pitchFamily="18" charset="-128"/>
              <a:cs typeface="+mn-cs"/>
            </a:defRPr>
          </a:pPr>
          <a:endParaRPr lang="ja-JP"/>
        </a:p>
      </c:txPr>
    </c:title>
    <c:autoTitleDeleted val="0"/>
    <c:plotArea>
      <c:layout/>
      <c:barChart>
        <c:barDir val="col"/>
        <c:grouping val="clustered"/>
        <c:varyColors val="0"/>
        <c:ser>
          <c:idx val="1"/>
          <c:order val="1"/>
          <c:tx>
            <c:strRef>
              <c:f>罹患率と死亡率!$D$2</c:f>
              <c:strCache>
                <c:ptCount val="1"/>
                <c:pt idx="0">
                  <c:v>青森罹患率</c:v>
                </c:pt>
              </c:strCache>
            </c:strRef>
          </c:tx>
          <c:spPr>
            <a:solidFill>
              <a:schemeClr val="tx2">
                <a:lumMod val="40000"/>
                <a:lumOff val="60000"/>
              </a:schemeClr>
            </a:solidFill>
            <a:ln>
              <a:solidFill>
                <a:srgbClr val="0070C0"/>
              </a:solidFill>
            </a:ln>
            <a:effectLst/>
          </c:spPr>
          <c:invertIfNegative val="0"/>
          <c:cat>
            <c:strRef>
              <c:f>罹患率と死亡率!$B$3:$B$6</c:f>
              <c:strCache>
                <c:ptCount val="4"/>
                <c:pt idx="0">
                  <c:v>肺がん</c:v>
                </c:pt>
                <c:pt idx="1">
                  <c:v>大腸がん</c:v>
                </c:pt>
                <c:pt idx="2">
                  <c:v>胃がん</c:v>
                </c:pt>
                <c:pt idx="3">
                  <c:v>肝臓がん</c:v>
                </c:pt>
              </c:strCache>
              <c:extLst/>
            </c:strRef>
          </c:cat>
          <c:val>
            <c:numRef>
              <c:f>罹患率と死亡率!$D$3:$D$6</c:f>
              <c:numCache>
                <c:formatCode>General</c:formatCode>
                <c:ptCount val="4"/>
                <c:pt idx="0">
                  <c:v>80.099999999999994</c:v>
                </c:pt>
                <c:pt idx="1">
                  <c:v>82.4</c:v>
                </c:pt>
                <c:pt idx="2">
                  <c:v>78.2</c:v>
                </c:pt>
                <c:pt idx="3">
                  <c:v>24.5</c:v>
                </c:pt>
              </c:numCache>
              <c:extLst/>
            </c:numRef>
          </c:val>
          <c:extLst>
            <c:ext xmlns:c16="http://schemas.microsoft.com/office/drawing/2014/chart" uri="{C3380CC4-5D6E-409C-BE32-E72D297353CC}">
              <c16:uniqueId val="{00000000-E5B8-4931-9A06-9320EE17978F}"/>
            </c:ext>
          </c:extLst>
        </c:ser>
        <c:ser>
          <c:idx val="3"/>
          <c:order val="3"/>
          <c:tx>
            <c:strRef>
              <c:f>罹患率と死亡率!$F$2</c:f>
              <c:strCache>
                <c:ptCount val="1"/>
                <c:pt idx="0">
                  <c:v>全国罹患率</c:v>
                </c:pt>
              </c:strCache>
            </c:strRef>
          </c:tx>
          <c:spPr>
            <a:solidFill>
              <a:srgbClr val="FFAFAF"/>
            </a:solidFill>
            <a:ln>
              <a:solidFill>
                <a:srgbClr val="FF0000"/>
              </a:solidFill>
            </a:ln>
            <a:effectLst/>
          </c:spPr>
          <c:invertIfNegative val="0"/>
          <c:cat>
            <c:strRef>
              <c:f>罹患率と死亡率!$B$3:$B$6</c:f>
              <c:strCache>
                <c:ptCount val="4"/>
                <c:pt idx="0">
                  <c:v>肺がん</c:v>
                </c:pt>
                <c:pt idx="1">
                  <c:v>大腸がん</c:v>
                </c:pt>
                <c:pt idx="2">
                  <c:v>胃がん</c:v>
                </c:pt>
                <c:pt idx="3">
                  <c:v>肝臓がん</c:v>
                </c:pt>
              </c:strCache>
              <c:extLst/>
            </c:strRef>
          </c:cat>
          <c:val>
            <c:numRef>
              <c:f>罹患率と死亡率!$F$3:$F$6</c:f>
              <c:numCache>
                <c:formatCode>General</c:formatCode>
                <c:ptCount val="4"/>
                <c:pt idx="0">
                  <c:v>83.3</c:v>
                </c:pt>
                <c:pt idx="1">
                  <c:v>84.8</c:v>
                </c:pt>
                <c:pt idx="2">
                  <c:v>75.099999999999994</c:v>
                </c:pt>
                <c:pt idx="3">
                  <c:v>23.1</c:v>
                </c:pt>
              </c:numCache>
              <c:extLst/>
            </c:numRef>
          </c:val>
          <c:extLst>
            <c:ext xmlns:c16="http://schemas.microsoft.com/office/drawing/2014/chart" uri="{C3380CC4-5D6E-409C-BE32-E72D297353CC}">
              <c16:uniqueId val="{00000001-E5B8-4931-9A06-9320EE17978F}"/>
            </c:ext>
          </c:extLst>
        </c:ser>
        <c:dLbls>
          <c:showLegendKey val="0"/>
          <c:showVal val="0"/>
          <c:showCatName val="0"/>
          <c:showSerName val="0"/>
          <c:showPercent val="0"/>
          <c:showBubbleSize val="0"/>
        </c:dLbls>
        <c:gapWidth val="150"/>
        <c:axId val="193052367"/>
        <c:axId val="193054767"/>
      </c:barChart>
      <c:lineChart>
        <c:grouping val="standard"/>
        <c:varyColors val="0"/>
        <c:ser>
          <c:idx val="0"/>
          <c:order val="0"/>
          <c:tx>
            <c:strRef>
              <c:f>罹患率と死亡率!$C$2</c:f>
              <c:strCache>
                <c:ptCount val="1"/>
                <c:pt idx="0">
                  <c:v>青森死亡率</c:v>
                </c:pt>
              </c:strCache>
            </c:strRef>
          </c:tx>
          <c:spPr>
            <a:ln w="28575" cap="rnd">
              <a:solidFill>
                <a:srgbClr val="1BA138"/>
              </a:solidFill>
              <a:round/>
            </a:ln>
            <a:effectLst/>
          </c:spPr>
          <c:marker>
            <c:symbol val="none"/>
          </c:marker>
          <c:cat>
            <c:strRef>
              <c:f>罹患率と死亡率!$B$3:$B$6</c:f>
              <c:strCache>
                <c:ptCount val="4"/>
                <c:pt idx="0">
                  <c:v>肺がん</c:v>
                </c:pt>
                <c:pt idx="1">
                  <c:v>大腸がん</c:v>
                </c:pt>
                <c:pt idx="2">
                  <c:v>胃がん</c:v>
                </c:pt>
                <c:pt idx="3">
                  <c:v>肝臓がん</c:v>
                </c:pt>
              </c:strCache>
              <c:extLst/>
            </c:strRef>
          </c:cat>
          <c:val>
            <c:numRef>
              <c:f>罹患率と死亡率!$C$3:$C$6</c:f>
              <c:numCache>
                <c:formatCode>General</c:formatCode>
                <c:ptCount val="4"/>
                <c:pt idx="0">
                  <c:v>74.2</c:v>
                </c:pt>
                <c:pt idx="1">
                  <c:v>36.5</c:v>
                </c:pt>
                <c:pt idx="2">
                  <c:v>28.9</c:v>
                </c:pt>
                <c:pt idx="3">
                  <c:v>22.1</c:v>
                </c:pt>
              </c:numCache>
              <c:extLst/>
            </c:numRef>
          </c:val>
          <c:smooth val="0"/>
          <c:extLst>
            <c:ext xmlns:c16="http://schemas.microsoft.com/office/drawing/2014/chart" uri="{C3380CC4-5D6E-409C-BE32-E72D297353CC}">
              <c16:uniqueId val="{00000002-E5B8-4931-9A06-9320EE17978F}"/>
            </c:ext>
          </c:extLst>
        </c:ser>
        <c:ser>
          <c:idx val="2"/>
          <c:order val="2"/>
          <c:tx>
            <c:strRef>
              <c:f>罹患率と死亡率!$E$2</c:f>
              <c:strCache>
                <c:ptCount val="1"/>
                <c:pt idx="0">
                  <c:v>全国死亡率</c:v>
                </c:pt>
              </c:strCache>
            </c:strRef>
          </c:tx>
          <c:spPr>
            <a:ln w="28575" cap="rnd">
              <a:solidFill>
                <a:srgbClr val="FF0000"/>
              </a:solidFill>
              <a:round/>
            </a:ln>
            <a:effectLst/>
          </c:spPr>
          <c:marker>
            <c:symbol val="none"/>
          </c:marker>
          <c:cat>
            <c:strRef>
              <c:f>罹患率と死亡率!$B$3:$B$6</c:f>
              <c:strCache>
                <c:ptCount val="4"/>
                <c:pt idx="0">
                  <c:v>肺がん</c:v>
                </c:pt>
                <c:pt idx="1">
                  <c:v>大腸がん</c:v>
                </c:pt>
                <c:pt idx="2">
                  <c:v>胃がん</c:v>
                </c:pt>
                <c:pt idx="3">
                  <c:v>肝臓がん</c:v>
                </c:pt>
              </c:strCache>
              <c:extLst/>
            </c:strRef>
          </c:cat>
          <c:val>
            <c:numRef>
              <c:f>罹患率と死亡率!$E$3:$E$6</c:f>
              <c:numCache>
                <c:formatCode>General</c:formatCode>
                <c:ptCount val="4"/>
                <c:pt idx="0">
                  <c:v>63.3</c:v>
                </c:pt>
                <c:pt idx="1">
                  <c:v>33.200000000000003</c:v>
                </c:pt>
                <c:pt idx="2">
                  <c:v>24.3</c:v>
                </c:pt>
                <c:pt idx="3">
                  <c:v>19.399999999999999</c:v>
                </c:pt>
              </c:numCache>
              <c:extLst/>
            </c:numRef>
          </c:val>
          <c:smooth val="0"/>
          <c:extLst>
            <c:ext xmlns:c16="http://schemas.microsoft.com/office/drawing/2014/chart" uri="{C3380CC4-5D6E-409C-BE32-E72D297353CC}">
              <c16:uniqueId val="{00000003-E5B8-4931-9A06-9320EE17978F}"/>
            </c:ext>
          </c:extLst>
        </c:ser>
        <c:dLbls>
          <c:showLegendKey val="0"/>
          <c:showVal val="0"/>
          <c:showCatName val="0"/>
          <c:showSerName val="0"/>
          <c:showPercent val="0"/>
          <c:showBubbleSize val="0"/>
        </c:dLbls>
        <c:marker val="1"/>
        <c:smooth val="0"/>
        <c:axId val="193052367"/>
        <c:axId val="193054767"/>
      </c:lineChart>
      <c:catAx>
        <c:axId val="19305236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UD デジタル 教科書体 NP" panose="02020400000000000000" pitchFamily="18" charset="-128"/>
                <a:ea typeface="UD デジタル 教科書体 NP" panose="02020400000000000000" pitchFamily="18" charset="-128"/>
                <a:cs typeface="+mn-cs"/>
              </a:defRPr>
            </a:pPr>
            <a:endParaRPr lang="ja-JP"/>
          </a:p>
        </c:txPr>
        <c:crossAx val="193054767"/>
        <c:crosses val="autoZero"/>
        <c:auto val="1"/>
        <c:lblAlgn val="ctr"/>
        <c:lblOffset val="100"/>
        <c:noMultiLvlLbl val="0"/>
      </c:catAx>
      <c:valAx>
        <c:axId val="193054767"/>
        <c:scaling>
          <c:orientation val="minMax"/>
          <c:max val="9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UD デジタル 教科書体 NP" panose="02020400000000000000" pitchFamily="18" charset="-128"/>
                <a:ea typeface="UD デジタル 教科書体 NP" panose="02020400000000000000" pitchFamily="18" charset="-128"/>
                <a:cs typeface="+mn-cs"/>
              </a:defRPr>
            </a:pPr>
            <a:endParaRPr lang="ja-JP"/>
          </a:p>
        </c:txPr>
        <c:crossAx val="193052367"/>
        <c:crosses val="autoZero"/>
        <c:crossBetween val="between"/>
      </c:valAx>
      <c:spPr>
        <a:noFill/>
        <a:ln>
          <a:noFill/>
        </a:ln>
        <a:effectLst/>
      </c:spPr>
    </c:plotArea>
    <c:legend>
      <c:legendPos val="b"/>
      <c:layout>
        <c:manualLayout>
          <c:xMode val="edge"/>
          <c:yMode val="edge"/>
          <c:x val="0.18564429414756006"/>
          <c:y val="0.88503529227506184"/>
          <c:w val="0.70431559755596629"/>
          <c:h val="9.3916337285220128E-2"/>
        </c:manualLayout>
      </c:layout>
      <c:overlay val="0"/>
      <c:spPr>
        <a:noFill/>
        <a:ln>
          <a:solidFill>
            <a:schemeClr val="tx1"/>
          </a:solid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UD デジタル 教科書体 NP" panose="02020400000000000000" pitchFamily="18" charset="-128"/>
              <a:ea typeface="UD デジタル 教科書体 NP" panose="02020400000000000000" pitchFamily="18" charset="-128"/>
              <a:cs typeface="+mn-cs"/>
            </a:defRPr>
          </a:pPr>
          <a:endParaRPr lang="ja-JP"/>
        </a:p>
      </c:txPr>
    </c:legend>
    <c:plotVisOnly val="1"/>
    <c:dispBlanksAs val="gap"/>
    <c:showDLblsOverMax val="0"/>
  </c:chart>
  <c:spPr>
    <a:noFill/>
    <a:ln>
      <a:noFill/>
    </a:ln>
    <a:effectLst/>
  </c:spPr>
  <c:txPr>
    <a:bodyPr/>
    <a:lstStyle/>
    <a:p>
      <a:pPr>
        <a:defRPr sz="1100">
          <a:latin typeface="UD デジタル 教科書体 NP" panose="02020400000000000000" pitchFamily="18" charset="-128"/>
          <a:ea typeface="UD デジタル 教科書体 NP" panose="02020400000000000000" pitchFamily="18"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UD デジタル 教科書体 NP" panose="02020400000000000000" pitchFamily="18" charset="-128"/>
                <a:ea typeface="UD デジタル 教科書体 NP" panose="02020400000000000000" pitchFamily="18" charset="-128"/>
                <a:cs typeface="+mn-cs"/>
              </a:defRPr>
            </a:pPr>
            <a:r>
              <a:rPr lang="ja-JP" altLang="en-US" sz="1600" dirty="0">
                <a:solidFill>
                  <a:schemeClr val="tx1"/>
                </a:solidFill>
              </a:rPr>
              <a:t>主要死因の罹患率と死亡率</a:t>
            </a:r>
            <a:endParaRPr lang="en-US" altLang="ja-JP" sz="1600" dirty="0">
              <a:solidFill>
                <a:schemeClr val="tx1"/>
              </a:solidFill>
            </a:endParaRPr>
          </a:p>
          <a:p>
            <a:pPr>
              <a:defRPr sz="1600">
                <a:solidFill>
                  <a:schemeClr val="tx1"/>
                </a:solidFill>
              </a:defRPr>
            </a:pPr>
            <a:r>
              <a:rPr lang="ja-JP" altLang="en-US" sz="1600" dirty="0">
                <a:solidFill>
                  <a:schemeClr val="tx1"/>
                </a:solidFill>
              </a:rPr>
              <a:t>青森・全国比</a:t>
            </a:r>
            <a:r>
              <a:rPr lang="en-US" altLang="ja-JP" sz="1600" dirty="0">
                <a:solidFill>
                  <a:schemeClr val="tx1"/>
                </a:solidFill>
              </a:rPr>
              <a:t>(</a:t>
            </a:r>
            <a:r>
              <a:rPr lang="ja-JP" altLang="en-US" sz="1600" dirty="0">
                <a:solidFill>
                  <a:schemeClr val="tx1"/>
                </a:solidFill>
              </a:rPr>
              <a:t>女）</a:t>
            </a:r>
            <a:endParaRPr lang="ja-JP" sz="1600" dirty="0">
              <a:solidFill>
                <a:schemeClr val="tx1"/>
              </a:solidFill>
            </a:endParaRPr>
          </a:p>
        </c:rich>
      </c:tx>
      <c:overlay val="0"/>
      <c:spPr>
        <a:solidFill>
          <a:schemeClr val="accent2">
            <a:lumMod val="20000"/>
            <a:lumOff val="80000"/>
          </a:schemeClr>
        </a:solidFill>
        <a:ln>
          <a:noFill/>
        </a:ln>
        <a:effectLst/>
      </c:spPr>
      <c:txPr>
        <a:bodyPr rot="0" spcFirstLastPara="1" vertOverflow="ellipsis" vert="horz" wrap="square" anchor="ctr" anchorCtr="1"/>
        <a:lstStyle/>
        <a:p>
          <a:pPr>
            <a:defRPr sz="1600" b="0" i="0" u="none" strike="noStrike" kern="1200" spc="0" baseline="0">
              <a:solidFill>
                <a:schemeClr val="tx1"/>
              </a:solidFill>
              <a:latin typeface="UD デジタル 教科書体 NP" panose="02020400000000000000" pitchFamily="18" charset="-128"/>
              <a:ea typeface="UD デジタル 教科書体 NP" panose="02020400000000000000" pitchFamily="18" charset="-128"/>
              <a:cs typeface="+mn-cs"/>
            </a:defRPr>
          </a:pPr>
          <a:endParaRPr lang="en-US" altLang="ja-JP"/>
        </a:p>
      </c:txPr>
    </c:title>
    <c:autoTitleDeleted val="0"/>
    <c:plotArea>
      <c:layout>
        <c:manualLayout>
          <c:layoutTarget val="inner"/>
          <c:xMode val="edge"/>
          <c:yMode val="edge"/>
          <c:x val="0.10602688038455255"/>
          <c:y val="0.18277751940411865"/>
          <c:w val="0.85587025497280567"/>
          <c:h val="0.64322270714276253"/>
        </c:manualLayout>
      </c:layout>
      <c:barChart>
        <c:barDir val="col"/>
        <c:grouping val="clustered"/>
        <c:varyColors val="0"/>
        <c:ser>
          <c:idx val="1"/>
          <c:order val="1"/>
          <c:tx>
            <c:strRef>
              <c:f>罹患率と死亡率!$D$16</c:f>
              <c:strCache>
                <c:ptCount val="1"/>
                <c:pt idx="0">
                  <c:v>青森罹患率</c:v>
                </c:pt>
              </c:strCache>
            </c:strRef>
          </c:tx>
          <c:spPr>
            <a:solidFill>
              <a:schemeClr val="tx2">
                <a:lumMod val="40000"/>
                <a:lumOff val="60000"/>
              </a:schemeClr>
            </a:solidFill>
            <a:ln>
              <a:solidFill>
                <a:schemeClr val="tx1"/>
              </a:solidFill>
            </a:ln>
            <a:effectLst/>
          </c:spPr>
          <c:invertIfNegative val="0"/>
          <c:cat>
            <c:strRef>
              <c:f>罹患率と死亡率!$B$17:$B$21</c:f>
              <c:strCache>
                <c:ptCount val="5"/>
                <c:pt idx="0">
                  <c:v>大腸がん</c:v>
                </c:pt>
                <c:pt idx="1">
                  <c:v>肺がん</c:v>
                </c:pt>
                <c:pt idx="2">
                  <c:v>膵臓がん</c:v>
                </c:pt>
                <c:pt idx="3">
                  <c:v>乳がん</c:v>
                </c:pt>
                <c:pt idx="4">
                  <c:v>胃がん</c:v>
                </c:pt>
              </c:strCache>
              <c:extLst/>
            </c:strRef>
          </c:cat>
          <c:val>
            <c:numRef>
              <c:f>罹患率と死亡率!$D$17:$D$21</c:f>
              <c:numCache>
                <c:formatCode>General</c:formatCode>
                <c:ptCount val="5"/>
                <c:pt idx="0">
                  <c:v>65.900000000000006</c:v>
                </c:pt>
                <c:pt idx="1">
                  <c:v>39.799999999999997</c:v>
                </c:pt>
                <c:pt idx="2">
                  <c:v>28.7</c:v>
                </c:pt>
                <c:pt idx="3">
                  <c:v>88.3</c:v>
                </c:pt>
                <c:pt idx="4">
                  <c:v>34.799999999999997</c:v>
                </c:pt>
              </c:numCache>
              <c:extLst/>
            </c:numRef>
          </c:val>
          <c:extLst>
            <c:ext xmlns:c16="http://schemas.microsoft.com/office/drawing/2014/chart" uri="{C3380CC4-5D6E-409C-BE32-E72D297353CC}">
              <c16:uniqueId val="{00000000-8AE3-4CB5-AF98-C43FC41A4D35}"/>
            </c:ext>
          </c:extLst>
        </c:ser>
        <c:ser>
          <c:idx val="3"/>
          <c:order val="3"/>
          <c:tx>
            <c:strRef>
              <c:f>罹患率と死亡率!$F$16</c:f>
              <c:strCache>
                <c:ptCount val="1"/>
                <c:pt idx="0">
                  <c:v>全国罹患率</c:v>
                </c:pt>
              </c:strCache>
            </c:strRef>
          </c:tx>
          <c:spPr>
            <a:solidFill>
              <a:srgbClr val="FFAFAF"/>
            </a:solidFill>
            <a:ln>
              <a:solidFill>
                <a:schemeClr val="tx1"/>
              </a:solidFill>
            </a:ln>
            <a:effectLst/>
          </c:spPr>
          <c:invertIfNegative val="0"/>
          <c:cat>
            <c:strRef>
              <c:f>罹患率と死亡率!$B$17:$B$21</c:f>
              <c:strCache>
                <c:ptCount val="5"/>
                <c:pt idx="0">
                  <c:v>大腸がん</c:v>
                </c:pt>
                <c:pt idx="1">
                  <c:v>肺がん</c:v>
                </c:pt>
                <c:pt idx="2">
                  <c:v>膵臓がん</c:v>
                </c:pt>
                <c:pt idx="3">
                  <c:v>乳がん</c:v>
                </c:pt>
                <c:pt idx="4">
                  <c:v>胃がん</c:v>
                </c:pt>
              </c:strCache>
              <c:extLst/>
            </c:strRef>
          </c:cat>
          <c:val>
            <c:numRef>
              <c:f>罹患率と死亡率!$F$17:$F$21</c:f>
              <c:numCache>
                <c:formatCode>General</c:formatCode>
                <c:ptCount val="5"/>
                <c:pt idx="0">
                  <c:v>66.7</c:v>
                </c:pt>
                <c:pt idx="1">
                  <c:v>40.200000000000003</c:v>
                </c:pt>
                <c:pt idx="2">
                  <c:v>29.5</c:v>
                </c:pt>
                <c:pt idx="3">
                  <c:v>89.9</c:v>
                </c:pt>
                <c:pt idx="4">
                  <c:v>35.1</c:v>
                </c:pt>
              </c:numCache>
              <c:extLst/>
            </c:numRef>
          </c:val>
          <c:extLst>
            <c:ext xmlns:c16="http://schemas.microsoft.com/office/drawing/2014/chart" uri="{C3380CC4-5D6E-409C-BE32-E72D297353CC}">
              <c16:uniqueId val="{00000001-8AE3-4CB5-AF98-C43FC41A4D35}"/>
            </c:ext>
          </c:extLst>
        </c:ser>
        <c:dLbls>
          <c:showLegendKey val="0"/>
          <c:showVal val="0"/>
          <c:showCatName val="0"/>
          <c:showSerName val="0"/>
          <c:showPercent val="0"/>
          <c:showBubbleSize val="0"/>
        </c:dLbls>
        <c:gapWidth val="150"/>
        <c:axId val="193052367"/>
        <c:axId val="193054767"/>
      </c:barChart>
      <c:lineChart>
        <c:grouping val="standard"/>
        <c:varyColors val="0"/>
        <c:ser>
          <c:idx val="0"/>
          <c:order val="0"/>
          <c:tx>
            <c:strRef>
              <c:f>罹患率と死亡率!$C$16</c:f>
              <c:strCache>
                <c:ptCount val="1"/>
                <c:pt idx="0">
                  <c:v>青森死亡率</c:v>
                </c:pt>
              </c:strCache>
            </c:strRef>
          </c:tx>
          <c:spPr>
            <a:ln w="28575" cap="rnd">
              <a:solidFill>
                <a:srgbClr val="1BA138"/>
              </a:solidFill>
              <a:round/>
            </a:ln>
            <a:effectLst/>
          </c:spPr>
          <c:marker>
            <c:symbol val="none"/>
          </c:marker>
          <c:cat>
            <c:strRef>
              <c:f>罹患率と死亡率!$B$17:$B$21</c:f>
              <c:strCache>
                <c:ptCount val="5"/>
                <c:pt idx="0">
                  <c:v>大腸がん</c:v>
                </c:pt>
                <c:pt idx="1">
                  <c:v>肺がん</c:v>
                </c:pt>
                <c:pt idx="2">
                  <c:v>膵臓がん</c:v>
                </c:pt>
                <c:pt idx="3">
                  <c:v>乳がん</c:v>
                </c:pt>
                <c:pt idx="4">
                  <c:v>胃がん</c:v>
                </c:pt>
              </c:strCache>
              <c:extLst/>
            </c:strRef>
          </c:cat>
          <c:val>
            <c:numRef>
              <c:f>罹患率と死亡率!$C$17:$C$21</c:f>
              <c:numCache>
                <c:formatCode>General</c:formatCode>
                <c:ptCount val="5"/>
                <c:pt idx="0">
                  <c:v>26.8</c:v>
                </c:pt>
                <c:pt idx="1">
                  <c:v>23.7</c:v>
                </c:pt>
                <c:pt idx="2">
                  <c:v>18.5</c:v>
                </c:pt>
                <c:pt idx="3">
                  <c:v>15.2</c:v>
                </c:pt>
                <c:pt idx="4">
                  <c:v>13.9</c:v>
                </c:pt>
              </c:numCache>
              <c:extLst/>
            </c:numRef>
          </c:val>
          <c:smooth val="0"/>
          <c:extLst>
            <c:ext xmlns:c16="http://schemas.microsoft.com/office/drawing/2014/chart" uri="{C3380CC4-5D6E-409C-BE32-E72D297353CC}">
              <c16:uniqueId val="{00000002-8AE3-4CB5-AF98-C43FC41A4D35}"/>
            </c:ext>
          </c:extLst>
        </c:ser>
        <c:ser>
          <c:idx val="2"/>
          <c:order val="2"/>
          <c:tx>
            <c:strRef>
              <c:f>罹患率と死亡率!$E$16</c:f>
              <c:strCache>
                <c:ptCount val="1"/>
                <c:pt idx="0">
                  <c:v>全国死亡率</c:v>
                </c:pt>
              </c:strCache>
            </c:strRef>
          </c:tx>
          <c:spPr>
            <a:ln w="28575" cap="rnd">
              <a:solidFill>
                <a:srgbClr val="FF0000"/>
              </a:solidFill>
              <a:round/>
            </a:ln>
            <a:effectLst/>
          </c:spPr>
          <c:marker>
            <c:symbol val="none"/>
          </c:marker>
          <c:cat>
            <c:strRef>
              <c:f>罹患率と死亡率!$B$17:$B$21</c:f>
              <c:strCache>
                <c:ptCount val="5"/>
                <c:pt idx="0">
                  <c:v>大腸がん</c:v>
                </c:pt>
                <c:pt idx="1">
                  <c:v>肺がん</c:v>
                </c:pt>
                <c:pt idx="2">
                  <c:v>膵臓がん</c:v>
                </c:pt>
                <c:pt idx="3">
                  <c:v>乳がん</c:v>
                </c:pt>
                <c:pt idx="4">
                  <c:v>胃がん</c:v>
                </c:pt>
              </c:strCache>
              <c:extLst/>
            </c:strRef>
          </c:cat>
          <c:val>
            <c:numRef>
              <c:f>罹患率と死亡率!$E$17:$E$21</c:f>
              <c:numCache>
                <c:formatCode>General</c:formatCode>
                <c:ptCount val="5"/>
                <c:pt idx="0">
                  <c:v>23.1</c:v>
                </c:pt>
                <c:pt idx="1">
                  <c:v>20.5</c:v>
                </c:pt>
                <c:pt idx="2">
                  <c:v>17.2</c:v>
                </c:pt>
                <c:pt idx="3">
                  <c:v>13.8</c:v>
                </c:pt>
                <c:pt idx="4">
                  <c:v>12.5</c:v>
                </c:pt>
              </c:numCache>
              <c:extLst/>
            </c:numRef>
          </c:val>
          <c:smooth val="0"/>
          <c:extLst>
            <c:ext xmlns:c16="http://schemas.microsoft.com/office/drawing/2014/chart" uri="{C3380CC4-5D6E-409C-BE32-E72D297353CC}">
              <c16:uniqueId val="{00000003-8AE3-4CB5-AF98-C43FC41A4D35}"/>
            </c:ext>
          </c:extLst>
        </c:ser>
        <c:dLbls>
          <c:showLegendKey val="0"/>
          <c:showVal val="0"/>
          <c:showCatName val="0"/>
          <c:showSerName val="0"/>
          <c:showPercent val="0"/>
          <c:showBubbleSize val="0"/>
        </c:dLbls>
        <c:marker val="1"/>
        <c:smooth val="0"/>
        <c:axId val="193052367"/>
        <c:axId val="193054767"/>
      </c:lineChart>
      <c:catAx>
        <c:axId val="19305236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UD デジタル 教科書体 NP" panose="02020400000000000000" pitchFamily="18" charset="-128"/>
                <a:ea typeface="UD デジタル 教科書体 NP" panose="02020400000000000000" pitchFamily="18" charset="-128"/>
                <a:cs typeface="+mn-cs"/>
              </a:defRPr>
            </a:pPr>
            <a:endParaRPr lang="ja-JP"/>
          </a:p>
        </c:txPr>
        <c:crossAx val="193054767"/>
        <c:crosses val="autoZero"/>
        <c:auto val="1"/>
        <c:lblAlgn val="ctr"/>
        <c:lblOffset val="100"/>
        <c:noMultiLvlLbl val="0"/>
      </c:catAx>
      <c:valAx>
        <c:axId val="193054767"/>
        <c:scaling>
          <c:orientation val="minMax"/>
          <c:max val="9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UD デジタル 教科書体 NP" panose="02020400000000000000" pitchFamily="18" charset="-128"/>
                <a:ea typeface="UD デジタル 教科書体 NP" panose="02020400000000000000" pitchFamily="18" charset="-128"/>
                <a:cs typeface="+mn-cs"/>
              </a:defRPr>
            </a:pPr>
            <a:endParaRPr lang="ja-JP"/>
          </a:p>
        </c:txPr>
        <c:crossAx val="193052367"/>
        <c:crosses val="autoZero"/>
        <c:crossBetween val="between"/>
      </c:valAx>
      <c:spPr>
        <a:noFill/>
        <a:ln>
          <a:noFill/>
        </a:ln>
        <a:effectLst/>
      </c:spPr>
    </c:plotArea>
    <c:legend>
      <c:legendPos val="b"/>
      <c:layout>
        <c:manualLayout>
          <c:xMode val="edge"/>
          <c:yMode val="edge"/>
          <c:x val="0.25406319184178661"/>
          <c:y val="0.89744802714023231"/>
          <c:w val="0.61657362785365777"/>
          <c:h val="9.7063359782716754E-2"/>
        </c:manualLayout>
      </c:layout>
      <c:overlay val="0"/>
      <c:spPr>
        <a:noFill/>
        <a:ln>
          <a:solidFill>
            <a:schemeClr val="tx1"/>
          </a:solid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UD デジタル 教科書体 NP" panose="02020400000000000000" pitchFamily="18" charset="-128"/>
              <a:ea typeface="UD デジタル 教科書体 NP" panose="02020400000000000000" pitchFamily="18" charset="-128"/>
              <a:cs typeface="+mn-cs"/>
            </a:defRPr>
          </a:pPr>
          <a:endParaRPr lang="ja-JP"/>
        </a:p>
      </c:txPr>
    </c:legend>
    <c:plotVisOnly val="1"/>
    <c:dispBlanksAs val="gap"/>
    <c:showDLblsOverMax val="0"/>
  </c:chart>
  <c:spPr>
    <a:noFill/>
    <a:ln>
      <a:noFill/>
    </a:ln>
    <a:effectLst/>
  </c:spPr>
  <c:txPr>
    <a:bodyPr/>
    <a:lstStyle/>
    <a:p>
      <a:pPr>
        <a:defRPr sz="1100">
          <a:latin typeface="UD デジタル 教科書体 NP" panose="02020400000000000000" pitchFamily="18" charset="-128"/>
          <a:ea typeface="UD デジタル 教科書体 NP" panose="02020400000000000000" pitchFamily="18"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UD デジタル 教科書体 NP" panose="02020400000000000000" pitchFamily="18" charset="-128"/>
                <a:ea typeface="UD デジタル 教科書体 NP" panose="02020400000000000000" pitchFamily="18" charset="-128"/>
                <a:cs typeface="+mn-cs"/>
              </a:defRPr>
            </a:pPr>
            <a:r>
              <a:rPr lang="ja-JP" altLang="en-US" sz="1800">
                <a:solidFill>
                  <a:schemeClr val="tx1"/>
                </a:solidFill>
              </a:rPr>
              <a:t>青森・長野　</a:t>
            </a:r>
            <a:r>
              <a:rPr lang="en-US" altLang="ja-JP" sz="1800">
                <a:solidFill>
                  <a:schemeClr val="tx1"/>
                </a:solidFill>
              </a:rPr>
              <a:t>3</a:t>
            </a:r>
            <a:r>
              <a:rPr lang="ja-JP" altLang="en-US" sz="1800">
                <a:solidFill>
                  <a:schemeClr val="tx1"/>
                </a:solidFill>
              </a:rPr>
              <a:t>大疾患全国比</a:t>
            </a:r>
            <a:endParaRPr lang="ja-JP" sz="1800">
              <a:solidFill>
                <a:schemeClr val="tx1"/>
              </a:solidFill>
            </a:endParaRPr>
          </a:p>
        </c:rich>
      </c:tx>
      <c:layout>
        <c:manualLayout>
          <c:xMode val="edge"/>
          <c:yMode val="edge"/>
          <c:x val="0.16380069353350665"/>
          <c:y val="1.516642765942413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UD デジタル 教科書体 NP" panose="02020400000000000000" pitchFamily="18" charset="-128"/>
              <a:ea typeface="UD デジタル 教科書体 NP" panose="02020400000000000000" pitchFamily="18" charset="-128"/>
              <a:cs typeface="+mn-cs"/>
            </a:defRPr>
          </a:pPr>
          <a:endParaRPr lang="ja-JP"/>
        </a:p>
      </c:txPr>
    </c:title>
    <c:autoTitleDeleted val="0"/>
    <c:plotArea>
      <c:layout>
        <c:manualLayout>
          <c:layoutTarget val="inner"/>
          <c:xMode val="edge"/>
          <c:yMode val="edge"/>
          <c:x val="6.6970371646997234E-2"/>
          <c:y val="0.11494102110661182"/>
          <c:w val="0.6842511336846252"/>
          <c:h val="0.7483177107849821"/>
        </c:manualLayout>
      </c:layout>
      <c:lineChart>
        <c:grouping val="standard"/>
        <c:varyColors val="0"/>
        <c:ser>
          <c:idx val="0"/>
          <c:order val="0"/>
          <c:tx>
            <c:strRef>
              <c:f>'3大疾病年齢階級別全国を１青森長野'!$B$77</c:f>
              <c:strCache>
                <c:ptCount val="1"/>
                <c:pt idx="0">
                  <c:v>青森脳血管疾患</c:v>
                </c:pt>
              </c:strCache>
            </c:strRef>
          </c:tx>
          <c:spPr>
            <a:ln w="28575" cap="rnd">
              <a:solidFill>
                <a:srgbClr val="0000FF"/>
              </a:solidFill>
              <a:miter lim="800000"/>
            </a:ln>
            <a:effectLst/>
          </c:spPr>
          <c:marker>
            <c:symbol val="diamond"/>
            <c:size val="6"/>
            <c:spPr>
              <a:solidFill>
                <a:schemeClr val="accent1"/>
              </a:solidFill>
              <a:ln w="9525">
                <a:solidFill>
                  <a:schemeClr val="accent1"/>
                </a:solidFill>
              </a:ln>
              <a:effectLst/>
            </c:spPr>
          </c:marker>
          <c:cat>
            <c:strRef>
              <c:f>'3大疾病年齢階級別全国を１青森長野'!$A$78:$A$86</c:f>
              <c:strCache>
                <c:ptCount val="9"/>
                <c:pt idx="0">
                  <c:v>20–24歳</c:v>
                </c:pt>
                <c:pt idx="1">
                  <c:v>25–29歳</c:v>
                </c:pt>
                <c:pt idx="2">
                  <c:v>30–34歳</c:v>
                </c:pt>
                <c:pt idx="3">
                  <c:v>35–39歳</c:v>
                </c:pt>
                <c:pt idx="4">
                  <c:v>40–44歳</c:v>
                </c:pt>
                <c:pt idx="5">
                  <c:v>45–49歳</c:v>
                </c:pt>
                <c:pt idx="6">
                  <c:v>50–54歳</c:v>
                </c:pt>
                <c:pt idx="7">
                  <c:v>55–59歳</c:v>
                </c:pt>
                <c:pt idx="8">
                  <c:v>60–64歳</c:v>
                </c:pt>
              </c:strCache>
            </c:strRef>
          </c:cat>
          <c:val>
            <c:numRef>
              <c:f>'3大疾病年齢階級別全国を１青森長野'!$B$78:$B$86</c:f>
              <c:numCache>
                <c:formatCode>General</c:formatCode>
                <c:ptCount val="9"/>
                <c:pt idx="0">
                  <c:v>2</c:v>
                </c:pt>
                <c:pt idx="1">
                  <c:v>2</c:v>
                </c:pt>
                <c:pt idx="2">
                  <c:v>2</c:v>
                </c:pt>
                <c:pt idx="3">
                  <c:v>2</c:v>
                </c:pt>
                <c:pt idx="4">
                  <c:v>2.17</c:v>
                </c:pt>
                <c:pt idx="5">
                  <c:v>2.09</c:v>
                </c:pt>
                <c:pt idx="6">
                  <c:v>2.08</c:v>
                </c:pt>
                <c:pt idx="7">
                  <c:v>2.04</c:v>
                </c:pt>
                <c:pt idx="8">
                  <c:v>2.04</c:v>
                </c:pt>
              </c:numCache>
            </c:numRef>
          </c:val>
          <c:smooth val="0"/>
          <c:extLst>
            <c:ext xmlns:c16="http://schemas.microsoft.com/office/drawing/2014/chart" uri="{C3380CC4-5D6E-409C-BE32-E72D297353CC}">
              <c16:uniqueId val="{00000000-4870-478F-B9DC-2369484D236B}"/>
            </c:ext>
          </c:extLst>
        </c:ser>
        <c:ser>
          <c:idx val="1"/>
          <c:order val="1"/>
          <c:tx>
            <c:strRef>
              <c:f>'3大疾病年齢階級別全国を１青森長野'!$C$77</c:f>
              <c:strCache>
                <c:ptCount val="1"/>
                <c:pt idx="0">
                  <c:v>青森心疾患</c:v>
                </c:pt>
              </c:strCache>
            </c:strRef>
          </c:tx>
          <c:spPr>
            <a:ln w="28575" cap="rnd">
              <a:solidFill>
                <a:srgbClr val="FF0000"/>
              </a:solidFill>
              <a:round/>
            </a:ln>
            <a:effectLst/>
          </c:spPr>
          <c:marker>
            <c:symbol val="diamond"/>
            <c:size val="6"/>
            <c:spPr>
              <a:solidFill>
                <a:srgbClr val="FF0000"/>
              </a:solidFill>
              <a:ln w="15875">
                <a:solidFill>
                  <a:schemeClr val="accent2"/>
                </a:solidFill>
              </a:ln>
              <a:effectLst/>
            </c:spPr>
          </c:marker>
          <c:cat>
            <c:strRef>
              <c:f>'3大疾病年齢階級別全国を１青森長野'!$A$78:$A$86</c:f>
              <c:strCache>
                <c:ptCount val="9"/>
                <c:pt idx="0">
                  <c:v>20–24歳</c:v>
                </c:pt>
                <c:pt idx="1">
                  <c:v>25–29歳</c:v>
                </c:pt>
                <c:pt idx="2">
                  <c:v>30–34歳</c:v>
                </c:pt>
                <c:pt idx="3">
                  <c:v>35–39歳</c:v>
                </c:pt>
                <c:pt idx="4">
                  <c:v>40–44歳</c:v>
                </c:pt>
                <c:pt idx="5">
                  <c:v>45–49歳</c:v>
                </c:pt>
                <c:pt idx="6">
                  <c:v>50–54歳</c:v>
                </c:pt>
                <c:pt idx="7">
                  <c:v>55–59歳</c:v>
                </c:pt>
                <c:pt idx="8">
                  <c:v>60–64歳</c:v>
                </c:pt>
              </c:strCache>
            </c:strRef>
          </c:cat>
          <c:val>
            <c:numRef>
              <c:f>'3大疾病年齢階級別全国を１青森長野'!$C$78:$C$86</c:f>
              <c:numCache>
                <c:formatCode>General</c:formatCode>
                <c:ptCount val="9"/>
                <c:pt idx="0">
                  <c:v>1.69</c:v>
                </c:pt>
                <c:pt idx="1">
                  <c:v>1.71</c:v>
                </c:pt>
                <c:pt idx="2">
                  <c:v>1.69</c:v>
                </c:pt>
                <c:pt idx="3">
                  <c:v>1.69</c:v>
                </c:pt>
                <c:pt idx="4">
                  <c:v>1.88</c:v>
                </c:pt>
                <c:pt idx="5">
                  <c:v>1.88</c:v>
                </c:pt>
                <c:pt idx="6">
                  <c:v>1.88</c:v>
                </c:pt>
                <c:pt idx="7">
                  <c:v>1.87</c:v>
                </c:pt>
                <c:pt idx="8">
                  <c:v>1.86</c:v>
                </c:pt>
              </c:numCache>
            </c:numRef>
          </c:val>
          <c:smooth val="0"/>
          <c:extLst>
            <c:ext xmlns:c16="http://schemas.microsoft.com/office/drawing/2014/chart" uri="{C3380CC4-5D6E-409C-BE32-E72D297353CC}">
              <c16:uniqueId val="{00000001-4870-478F-B9DC-2369484D236B}"/>
            </c:ext>
          </c:extLst>
        </c:ser>
        <c:ser>
          <c:idx val="2"/>
          <c:order val="2"/>
          <c:tx>
            <c:strRef>
              <c:f>'3大疾病年齢階級別全国を１青森長野'!$D$77</c:f>
              <c:strCache>
                <c:ptCount val="1"/>
                <c:pt idx="0">
                  <c:v>青森がん</c:v>
                </c:pt>
              </c:strCache>
            </c:strRef>
          </c:tx>
          <c:spPr>
            <a:ln w="28575" cap="rnd">
              <a:solidFill>
                <a:srgbClr val="FF9900"/>
              </a:solidFill>
              <a:round/>
            </a:ln>
            <a:effectLst/>
          </c:spPr>
          <c:marker>
            <c:symbol val="circle"/>
            <c:size val="6"/>
            <c:spPr>
              <a:solidFill>
                <a:srgbClr val="FF9900"/>
              </a:solidFill>
              <a:ln w="15875">
                <a:solidFill>
                  <a:srgbClr val="FFC000"/>
                </a:solidFill>
              </a:ln>
              <a:effectLst/>
            </c:spPr>
          </c:marker>
          <c:cat>
            <c:strRef>
              <c:f>'3大疾病年齢階級別全国を１青森長野'!$A$78:$A$86</c:f>
              <c:strCache>
                <c:ptCount val="9"/>
                <c:pt idx="0">
                  <c:v>20–24歳</c:v>
                </c:pt>
                <c:pt idx="1">
                  <c:v>25–29歳</c:v>
                </c:pt>
                <c:pt idx="2">
                  <c:v>30–34歳</c:v>
                </c:pt>
                <c:pt idx="3">
                  <c:v>35–39歳</c:v>
                </c:pt>
                <c:pt idx="4">
                  <c:v>40–44歳</c:v>
                </c:pt>
                <c:pt idx="5">
                  <c:v>45–49歳</c:v>
                </c:pt>
                <c:pt idx="6">
                  <c:v>50–54歳</c:v>
                </c:pt>
                <c:pt idx="7">
                  <c:v>55–59歳</c:v>
                </c:pt>
                <c:pt idx="8">
                  <c:v>60–64歳</c:v>
                </c:pt>
              </c:strCache>
            </c:strRef>
          </c:cat>
          <c:val>
            <c:numRef>
              <c:f>'3大疾病年齢階級別全国を１青森長野'!$D$78:$D$86</c:f>
              <c:numCache>
                <c:formatCode>General</c:formatCode>
                <c:ptCount val="9"/>
                <c:pt idx="0">
                  <c:v>1.64</c:v>
                </c:pt>
                <c:pt idx="1">
                  <c:v>1.62</c:v>
                </c:pt>
                <c:pt idx="2">
                  <c:v>1.61</c:v>
                </c:pt>
                <c:pt idx="3">
                  <c:v>1.61</c:v>
                </c:pt>
                <c:pt idx="4">
                  <c:v>1.73</c:v>
                </c:pt>
                <c:pt idx="5">
                  <c:v>1.71</c:v>
                </c:pt>
                <c:pt idx="6">
                  <c:v>1.71</c:v>
                </c:pt>
                <c:pt idx="7">
                  <c:v>1.69</c:v>
                </c:pt>
                <c:pt idx="8">
                  <c:v>1.65</c:v>
                </c:pt>
              </c:numCache>
            </c:numRef>
          </c:val>
          <c:smooth val="0"/>
          <c:extLst>
            <c:ext xmlns:c16="http://schemas.microsoft.com/office/drawing/2014/chart" uri="{C3380CC4-5D6E-409C-BE32-E72D297353CC}">
              <c16:uniqueId val="{00000002-4870-478F-B9DC-2369484D236B}"/>
            </c:ext>
          </c:extLst>
        </c:ser>
        <c:ser>
          <c:idx val="3"/>
          <c:order val="3"/>
          <c:tx>
            <c:strRef>
              <c:f>'3大疾病年齢階級別全国を１青森長野'!$E$77</c:f>
              <c:strCache>
                <c:ptCount val="1"/>
                <c:pt idx="0">
                  <c:v>長野脳血管疾患</c:v>
                </c:pt>
              </c:strCache>
            </c:strRef>
          </c:tx>
          <c:spPr>
            <a:ln w="38100" cap="rnd">
              <a:solidFill>
                <a:srgbClr val="0000FF"/>
              </a:solidFill>
              <a:prstDash val="sysDot"/>
              <a:round/>
            </a:ln>
            <a:effectLst/>
          </c:spPr>
          <c:marker>
            <c:symbol val="diamond"/>
            <c:size val="6"/>
            <c:spPr>
              <a:solidFill>
                <a:schemeClr val="accent4"/>
              </a:solidFill>
              <a:ln w="9525">
                <a:solidFill>
                  <a:schemeClr val="accent4"/>
                </a:solidFill>
              </a:ln>
              <a:effectLst/>
            </c:spPr>
          </c:marker>
          <c:cat>
            <c:strRef>
              <c:f>'3大疾病年齢階級別全国を１青森長野'!$A$78:$A$86</c:f>
              <c:strCache>
                <c:ptCount val="9"/>
                <c:pt idx="0">
                  <c:v>20–24歳</c:v>
                </c:pt>
                <c:pt idx="1">
                  <c:v>25–29歳</c:v>
                </c:pt>
                <c:pt idx="2">
                  <c:v>30–34歳</c:v>
                </c:pt>
                <c:pt idx="3">
                  <c:v>35–39歳</c:v>
                </c:pt>
                <c:pt idx="4">
                  <c:v>40–44歳</c:v>
                </c:pt>
                <c:pt idx="5">
                  <c:v>45–49歳</c:v>
                </c:pt>
                <c:pt idx="6">
                  <c:v>50–54歳</c:v>
                </c:pt>
                <c:pt idx="7">
                  <c:v>55–59歳</c:v>
                </c:pt>
                <c:pt idx="8">
                  <c:v>60–64歳</c:v>
                </c:pt>
              </c:strCache>
            </c:strRef>
          </c:cat>
          <c:val>
            <c:numRef>
              <c:f>'3大疾病年齢階級別全国を１青森長野'!$E$78:$E$86</c:f>
              <c:numCache>
                <c:formatCode>General</c:formatCode>
                <c:ptCount val="9"/>
                <c:pt idx="0" formatCode="0.0">
                  <c:v>1</c:v>
                </c:pt>
                <c:pt idx="1">
                  <c:v>1.02</c:v>
                </c:pt>
                <c:pt idx="2">
                  <c:v>1.04</c:v>
                </c:pt>
                <c:pt idx="3">
                  <c:v>1.05</c:v>
                </c:pt>
                <c:pt idx="4">
                  <c:v>1.06</c:v>
                </c:pt>
                <c:pt idx="5">
                  <c:v>1.07</c:v>
                </c:pt>
                <c:pt idx="6">
                  <c:v>1.08</c:v>
                </c:pt>
                <c:pt idx="7">
                  <c:v>1.0900000000000001</c:v>
                </c:pt>
                <c:pt idx="8">
                  <c:v>1.1000000000000001</c:v>
                </c:pt>
              </c:numCache>
            </c:numRef>
          </c:val>
          <c:smooth val="0"/>
          <c:extLst>
            <c:ext xmlns:c16="http://schemas.microsoft.com/office/drawing/2014/chart" uri="{C3380CC4-5D6E-409C-BE32-E72D297353CC}">
              <c16:uniqueId val="{00000003-4870-478F-B9DC-2369484D236B}"/>
            </c:ext>
          </c:extLst>
        </c:ser>
        <c:ser>
          <c:idx val="4"/>
          <c:order val="4"/>
          <c:tx>
            <c:strRef>
              <c:f>'3大疾病年齢階級別全国を１青森長野'!$F$77</c:f>
              <c:strCache>
                <c:ptCount val="1"/>
                <c:pt idx="0">
                  <c:v>長野心疾患</c:v>
                </c:pt>
              </c:strCache>
            </c:strRef>
          </c:tx>
          <c:spPr>
            <a:ln w="34925" cap="rnd">
              <a:solidFill>
                <a:srgbClr val="FF0000"/>
              </a:solidFill>
              <a:prstDash val="sysDot"/>
              <a:round/>
            </a:ln>
            <a:effectLst/>
          </c:spPr>
          <c:marker>
            <c:symbol val="diamond"/>
            <c:size val="6"/>
            <c:spPr>
              <a:solidFill>
                <a:srgbClr val="FF0000"/>
              </a:solidFill>
              <a:ln w="9525">
                <a:solidFill>
                  <a:srgbClr val="FF0000"/>
                </a:solidFill>
              </a:ln>
              <a:effectLst/>
            </c:spPr>
          </c:marker>
          <c:cat>
            <c:strRef>
              <c:f>'3大疾病年齢階級別全国を１青森長野'!$A$78:$A$86</c:f>
              <c:strCache>
                <c:ptCount val="9"/>
                <c:pt idx="0">
                  <c:v>20–24歳</c:v>
                </c:pt>
                <c:pt idx="1">
                  <c:v>25–29歳</c:v>
                </c:pt>
                <c:pt idx="2">
                  <c:v>30–34歳</c:v>
                </c:pt>
                <c:pt idx="3">
                  <c:v>35–39歳</c:v>
                </c:pt>
                <c:pt idx="4">
                  <c:v>40–44歳</c:v>
                </c:pt>
                <c:pt idx="5">
                  <c:v>45–49歳</c:v>
                </c:pt>
                <c:pt idx="6">
                  <c:v>50–54歳</c:v>
                </c:pt>
                <c:pt idx="7">
                  <c:v>55–59歳</c:v>
                </c:pt>
                <c:pt idx="8">
                  <c:v>60–64歳</c:v>
                </c:pt>
              </c:strCache>
            </c:strRef>
          </c:cat>
          <c:val>
            <c:numRef>
              <c:f>'3大疾病年齢階級別全国を１青森長野'!$F$78:$F$86</c:f>
              <c:numCache>
                <c:formatCode>General</c:formatCode>
                <c:ptCount val="9"/>
                <c:pt idx="0">
                  <c:v>0.88</c:v>
                </c:pt>
                <c:pt idx="1">
                  <c:v>0.89</c:v>
                </c:pt>
                <c:pt idx="2">
                  <c:v>0.91</c:v>
                </c:pt>
                <c:pt idx="3">
                  <c:v>0.92</c:v>
                </c:pt>
                <c:pt idx="4">
                  <c:v>0.93</c:v>
                </c:pt>
                <c:pt idx="5">
                  <c:v>0.94</c:v>
                </c:pt>
                <c:pt idx="6">
                  <c:v>0.95</c:v>
                </c:pt>
                <c:pt idx="7">
                  <c:v>0.96</c:v>
                </c:pt>
                <c:pt idx="8">
                  <c:v>0.97</c:v>
                </c:pt>
              </c:numCache>
            </c:numRef>
          </c:val>
          <c:smooth val="0"/>
          <c:extLst>
            <c:ext xmlns:c16="http://schemas.microsoft.com/office/drawing/2014/chart" uri="{C3380CC4-5D6E-409C-BE32-E72D297353CC}">
              <c16:uniqueId val="{00000004-4870-478F-B9DC-2369484D236B}"/>
            </c:ext>
          </c:extLst>
        </c:ser>
        <c:ser>
          <c:idx val="5"/>
          <c:order val="5"/>
          <c:tx>
            <c:strRef>
              <c:f>'3大疾病年齢階級別全国を１青森長野'!$G$77</c:f>
              <c:strCache>
                <c:ptCount val="1"/>
                <c:pt idx="0">
                  <c:v>長野がん</c:v>
                </c:pt>
              </c:strCache>
            </c:strRef>
          </c:tx>
          <c:spPr>
            <a:ln w="41275" cap="rnd">
              <a:solidFill>
                <a:srgbClr val="FFC000"/>
              </a:solidFill>
              <a:prstDash val="sysDot"/>
              <a:round/>
            </a:ln>
            <a:effectLst/>
          </c:spPr>
          <c:marker>
            <c:symbol val="diamond"/>
            <c:size val="8"/>
            <c:spPr>
              <a:solidFill>
                <a:srgbClr val="FF9900"/>
              </a:solidFill>
              <a:ln w="25400">
                <a:noFill/>
              </a:ln>
              <a:effectLst/>
            </c:spPr>
          </c:marker>
          <c:cat>
            <c:strRef>
              <c:f>'3大疾病年齢階級別全国を１青森長野'!$A$78:$A$86</c:f>
              <c:strCache>
                <c:ptCount val="9"/>
                <c:pt idx="0">
                  <c:v>20–24歳</c:v>
                </c:pt>
                <c:pt idx="1">
                  <c:v>25–29歳</c:v>
                </c:pt>
                <c:pt idx="2">
                  <c:v>30–34歳</c:v>
                </c:pt>
                <c:pt idx="3">
                  <c:v>35–39歳</c:v>
                </c:pt>
                <c:pt idx="4">
                  <c:v>40–44歳</c:v>
                </c:pt>
                <c:pt idx="5">
                  <c:v>45–49歳</c:v>
                </c:pt>
                <c:pt idx="6">
                  <c:v>50–54歳</c:v>
                </c:pt>
                <c:pt idx="7">
                  <c:v>55–59歳</c:v>
                </c:pt>
                <c:pt idx="8">
                  <c:v>60–64歳</c:v>
                </c:pt>
              </c:strCache>
            </c:strRef>
          </c:cat>
          <c:val>
            <c:numRef>
              <c:f>'3大疾病年齢階級別全国を１青森長野'!$G$78:$G$86</c:f>
              <c:numCache>
                <c:formatCode>General</c:formatCode>
                <c:ptCount val="9"/>
                <c:pt idx="0">
                  <c:v>0.83</c:v>
                </c:pt>
                <c:pt idx="1">
                  <c:v>0.85</c:v>
                </c:pt>
                <c:pt idx="2">
                  <c:v>0.86</c:v>
                </c:pt>
                <c:pt idx="3">
                  <c:v>0.87</c:v>
                </c:pt>
                <c:pt idx="4">
                  <c:v>0.88</c:v>
                </c:pt>
                <c:pt idx="5">
                  <c:v>0.89</c:v>
                </c:pt>
                <c:pt idx="6">
                  <c:v>0.9</c:v>
                </c:pt>
                <c:pt idx="7">
                  <c:v>0.91</c:v>
                </c:pt>
                <c:pt idx="8">
                  <c:v>0.92</c:v>
                </c:pt>
              </c:numCache>
            </c:numRef>
          </c:val>
          <c:smooth val="0"/>
          <c:extLst>
            <c:ext xmlns:c16="http://schemas.microsoft.com/office/drawing/2014/chart" uri="{C3380CC4-5D6E-409C-BE32-E72D297353CC}">
              <c16:uniqueId val="{00000005-4870-478F-B9DC-2369484D236B}"/>
            </c:ext>
          </c:extLst>
        </c:ser>
        <c:dLbls>
          <c:showLegendKey val="0"/>
          <c:showVal val="0"/>
          <c:showCatName val="0"/>
          <c:showSerName val="0"/>
          <c:showPercent val="0"/>
          <c:showBubbleSize val="0"/>
        </c:dLbls>
        <c:marker val="1"/>
        <c:smooth val="0"/>
        <c:axId val="1220924575"/>
        <c:axId val="1220913055"/>
      </c:lineChart>
      <c:catAx>
        <c:axId val="122092457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UD デジタル 教科書体 NP" panose="02020400000000000000" pitchFamily="18" charset="-128"/>
                <a:ea typeface="UD デジタル 教科書体 NP" panose="02020400000000000000" pitchFamily="18" charset="-128"/>
                <a:cs typeface="+mn-cs"/>
              </a:defRPr>
            </a:pPr>
            <a:endParaRPr lang="ja-JP"/>
          </a:p>
        </c:txPr>
        <c:crossAx val="1220913055"/>
        <c:crosses val="autoZero"/>
        <c:auto val="1"/>
        <c:lblAlgn val="ctr"/>
        <c:lblOffset val="100"/>
        <c:noMultiLvlLbl val="0"/>
      </c:catAx>
      <c:valAx>
        <c:axId val="1220913055"/>
        <c:scaling>
          <c:orientation val="minMax"/>
          <c:max val="2.2000000000000002"/>
          <c:min val="0.8"/>
        </c:scaling>
        <c:delete val="0"/>
        <c:axPos val="l"/>
        <c:majorGridlines>
          <c:spPr>
            <a:ln w="9525" cap="flat" cmpd="sng" algn="ctr">
              <a:solidFill>
                <a:schemeClr val="bg1">
                  <a:lumMod val="50000"/>
                </a:schemeClr>
              </a:solidFill>
              <a:prstDash val="sysDot"/>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UD デジタル 教科書体 NP" panose="02020400000000000000" pitchFamily="18" charset="-128"/>
                <a:ea typeface="UD デジタル 教科書体 NP" panose="02020400000000000000" pitchFamily="18" charset="-128"/>
                <a:cs typeface="+mn-cs"/>
              </a:defRPr>
            </a:pPr>
            <a:endParaRPr lang="ja-JP"/>
          </a:p>
        </c:txPr>
        <c:crossAx val="1220924575"/>
        <c:crosses val="autoZero"/>
        <c:crossBetween val="between"/>
      </c:valAx>
      <c:spPr>
        <a:noFill/>
        <a:ln>
          <a:noFill/>
        </a:ln>
        <a:effectLst/>
      </c:spPr>
    </c:plotArea>
    <c:legend>
      <c:legendPos val="b"/>
      <c:layout>
        <c:manualLayout>
          <c:xMode val="edge"/>
          <c:yMode val="edge"/>
          <c:x val="0.76334135316418783"/>
          <c:y val="5.2050160396617078E-2"/>
          <c:w val="0.21702328934790235"/>
          <c:h val="0.2719688789681256"/>
        </c:manualLayout>
      </c:layout>
      <c:overlay val="0"/>
      <c:spPr>
        <a:noFill/>
        <a:ln>
          <a:solidFill>
            <a:schemeClr val="tx1"/>
          </a:solidFill>
        </a:ln>
        <a:effectLst/>
      </c:spPr>
      <c:txPr>
        <a:bodyPr rot="0" spcFirstLastPara="1" vertOverflow="ellipsis" vert="horz" wrap="square" anchor="ctr" anchorCtr="1"/>
        <a:lstStyle/>
        <a:p>
          <a:pPr>
            <a:defRPr sz="900" b="0" i="0" u="none" strike="noStrike" kern="1200" baseline="0">
              <a:solidFill>
                <a:schemeClr val="tx1"/>
              </a:solidFill>
              <a:latin typeface="UD デジタル 教科書体 NP" panose="02020400000000000000" pitchFamily="18" charset="-128"/>
              <a:ea typeface="UD デジタル 教科書体 NP" panose="02020400000000000000" pitchFamily="18"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accent1">
          <a:shade val="15000"/>
        </a:schemeClr>
      </a:solidFill>
      <a:round/>
    </a:ln>
    <a:effectLst/>
  </c:spPr>
  <c:txPr>
    <a:bodyPr/>
    <a:lstStyle/>
    <a:p>
      <a:pPr>
        <a:defRPr>
          <a:latin typeface="UD デジタル 教科書体 NP" panose="02020400000000000000" pitchFamily="18" charset="-128"/>
          <a:ea typeface="UD デジタル 教科書体 NP" panose="02020400000000000000" pitchFamily="18" charset="-128"/>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95486184988836"/>
          <c:y val="0.17247024019689539"/>
          <c:w val="0.63989203873564726"/>
          <c:h val="0.72663501200937397"/>
        </c:manualLayout>
      </c:layout>
      <c:radarChart>
        <c:radarStyle val="filled"/>
        <c:varyColors val="0"/>
        <c:ser>
          <c:idx val="2"/>
          <c:order val="2"/>
          <c:tx>
            <c:strRef>
              <c:f>Sheet19!$D$1</c:f>
              <c:strCache>
                <c:ptCount val="1"/>
                <c:pt idx="0">
                  <c:v>基準</c:v>
                </c:pt>
              </c:strCache>
            </c:strRef>
          </c:tx>
          <c:spPr>
            <a:solidFill>
              <a:srgbClr val="FF9999">
                <a:alpha val="25098"/>
              </a:srgbClr>
            </a:solidFill>
            <a:ln>
              <a:noFill/>
            </a:ln>
            <a:effectLst/>
          </c:spPr>
          <c:cat>
            <c:strRef>
              <c:f>Sheet19!$A$2:$A$11</c:f>
              <c:strCache>
                <c:ptCount val="10"/>
                <c:pt idx="0">
                  <c:v>睡眠時間</c:v>
                </c:pt>
                <c:pt idx="1">
                  <c:v>喫煙率</c:v>
                </c:pt>
                <c:pt idx="2">
                  <c:v>飲酒習慣者率</c:v>
                </c:pt>
                <c:pt idx="3">
                  <c:v>肥満率（成人）</c:v>
                </c:pt>
                <c:pt idx="4">
                  <c:v>小5肥満度</c:v>
                </c:pt>
                <c:pt idx="5">
                  <c:v>中2肥満度</c:v>
                </c:pt>
                <c:pt idx="6">
                  <c:v>塩分摂取量</c:v>
                </c:pt>
                <c:pt idx="7">
                  <c:v>野菜摂取量</c:v>
                </c:pt>
                <c:pt idx="8">
                  <c:v>朝食欠食</c:v>
                </c:pt>
                <c:pt idx="9">
                  <c:v>運動習慣者率</c:v>
                </c:pt>
              </c:strCache>
            </c:strRef>
          </c:cat>
          <c:val>
            <c:numRef>
              <c:f>Sheet19!$D$2:$D$11</c:f>
              <c:numCache>
                <c:formatCode>General</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C45C-4774-BC0B-6B93FBCCAF43}"/>
            </c:ext>
          </c:extLst>
        </c:ser>
        <c:dLbls>
          <c:showLegendKey val="0"/>
          <c:showVal val="0"/>
          <c:showCatName val="0"/>
          <c:showSerName val="0"/>
          <c:showPercent val="0"/>
          <c:showBubbleSize val="0"/>
        </c:dLbls>
        <c:axId val="1023968959"/>
        <c:axId val="1023978079"/>
      </c:radarChart>
      <c:radarChart>
        <c:radarStyle val="marker"/>
        <c:varyColors val="0"/>
        <c:ser>
          <c:idx val="0"/>
          <c:order val="0"/>
          <c:tx>
            <c:strRef>
              <c:f>Sheet19!$B$1</c:f>
              <c:strCache>
                <c:ptCount val="1"/>
                <c:pt idx="0">
                  <c:v>青森 男性</c:v>
                </c:pt>
              </c:strCache>
            </c:strRef>
          </c:tx>
          <c:spPr>
            <a:ln w="28575" cap="rnd">
              <a:solidFill>
                <a:srgbClr val="0000FF"/>
              </a:solidFill>
              <a:round/>
            </a:ln>
            <a:effectLst/>
          </c:spPr>
          <c:marker>
            <c:symbol val="none"/>
          </c:marker>
          <c:cat>
            <c:strRef>
              <c:f>Sheet19!$A$2:$A$11</c:f>
              <c:strCache>
                <c:ptCount val="10"/>
                <c:pt idx="0">
                  <c:v>睡眠時間</c:v>
                </c:pt>
                <c:pt idx="1">
                  <c:v>喫煙率</c:v>
                </c:pt>
                <c:pt idx="2">
                  <c:v>飲酒習慣者率</c:v>
                </c:pt>
                <c:pt idx="3">
                  <c:v>肥満率（成人）</c:v>
                </c:pt>
                <c:pt idx="4">
                  <c:v>小5肥満度</c:v>
                </c:pt>
                <c:pt idx="5">
                  <c:v>中2肥満度</c:v>
                </c:pt>
                <c:pt idx="6">
                  <c:v>塩分摂取量</c:v>
                </c:pt>
                <c:pt idx="7">
                  <c:v>野菜摂取量</c:v>
                </c:pt>
                <c:pt idx="8">
                  <c:v>朝食欠食</c:v>
                </c:pt>
                <c:pt idx="9">
                  <c:v>運動習慣者率</c:v>
                </c:pt>
              </c:strCache>
            </c:strRef>
          </c:cat>
          <c:val>
            <c:numRef>
              <c:f>Sheet19!$B$2:$B$11</c:f>
              <c:numCache>
                <c:formatCode>General</c:formatCode>
                <c:ptCount val="10"/>
                <c:pt idx="0">
                  <c:v>3</c:v>
                </c:pt>
                <c:pt idx="1">
                  <c:v>-18</c:v>
                </c:pt>
                <c:pt idx="2">
                  <c:v>-7.4</c:v>
                </c:pt>
                <c:pt idx="3">
                  <c:v>-7.9</c:v>
                </c:pt>
                <c:pt idx="4">
                  <c:v>-22.7</c:v>
                </c:pt>
                <c:pt idx="5">
                  <c:v>-21.9</c:v>
                </c:pt>
                <c:pt idx="6">
                  <c:v>-4.5999999999999996</c:v>
                </c:pt>
                <c:pt idx="7">
                  <c:v>-10.199999999999999</c:v>
                </c:pt>
                <c:pt idx="8">
                  <c:v>-17.2</c:v>
                </c:pt>
                <c:pt idx="9">
                  <c:v>-14.3</c:v>
                </c:pt>
              </c:numCache>
            </c:numRef>
          </c:val>
          <c:extLst>
            <c:ext xmlns:c16="http://schemas.microsoft.com/office/drawing/2014/chart" uri="{C3380CC4-5D6E-409C-BE32-E72D297353CC}">
              <c16:uniqueId val="{00000001-C45C-4774-BC0B-6B93FBCCAF43}"/>
            </c:ext>
          </c:extLst>
        </c:ser>
        <c:ser>
          <c:idx val="1"/>
          <c:order val="1"/>
          <c:tx>
            <c:strRef>
              <c:f>Sheet19!$C$1</c:f>
              <c:strCache>
                <c:ptCount val="1"/>
                <c:pt idx="0">
                  <c:v>長野 男性</c:v>
                </c:pt>
              </c:strCache>
            </c:strRef>
          </c:tx>
          <c:spPr>
            <a:ln w="28575" cap="rnd">
              <a:solidFill>
                <a:srgbClr val="00C000"/>
              </a:solidFill>
              <a:round/>
            </a:ln>
            <a:effectLst/>
          </c:spPr>
          <c:marker>
            <c:symbol val="none"/>
          </c:marker>
          <c:cat>
            <c:strRef>
              <c:f>Sheet19!$A$2:$A$11</c:f>
              <c:strCache>
                <c:ptCount val="10"/>
                <c:pt idx="0">
                  <c:v>睡眠時間</c:v>
                </c:pt>
                <c:pt idx="1">
                  <c:v>喫煙率</c:v>
                </c:pt>
                <c:pt idx="2">
                  <c:v>飲酒習慣者率</c:v>
                </c:pt>
                <c:pt idx="3">
                  <c:v>肥満率（成人）</c:v>
                </c:pt>
                <c:pt idx="4">
                  <c:v>小5肥満度</c:v>
                </c:pt>
                <c:pt idx="5">
                  <c:v>中2肥満度</c:v>
                </c:pt>
                <c:pt idx="6">
                  <c:v>塩分摂取量</c:v>
                </c:pt>
                <c:pt idx="7">
                  <c:v>野菜摂取量</c:v>
                </c:pt>
                <c:pt idx="8">
                  <c:v>朝食欠食</c:v>
                </c:pt>
                <c:pt idx="9">
                  <c:v>運動習慣者率</c:v>
                </c:pt>
              </c:strCache>
            </c:strRef>
          </c:cat>
          <c:val>
            <c:numRef>
              <c:f>Sheet19!$C$2:$C$11</c:f>
              <c:numCache>
                <c:formatCode>General</c:formatCode>
                <c:ptCount val="10"/>
                <c:pt idx="0">
                  <c:v>-0.8</c:v>
                </c:pt>
                <c:pt idx="1">
                  <c:v>19.899999999999999</c:v>
                </c:pt>
                <c:pt idx="2">
                  <c:v>5.9</c:v>
                </c:pt>
                <c:pt idx="3">
                  <c:v>9.5</c:v>
                </c:pt>
                <c:pt idx="4">
                  <c:v>18.2</c:v>
                </c:pt>
                <c:pt idx="5">
                  <c:v>19</c:v>
                </c:pt>
                <c:pt idx="6">
                  <c:v>-9.3000000000000007</c:v>
                </c:pt>
                <c:pt idx="7">
                  <c:v>13.3</c:v>
                </c:pt>
                <c:pt idx="8">
                  <c:v>32.4</c:v>
                </c:pt>
                <c:pt idx="9">
                  <c:v>14.3</c:v>
                </c:pt>
              </c:numCache>
            </c:numRef>
          </c:val>
          <c:extLst>
            <c:ext xmlns:c16="http://schemas.microsoft.com/office/drawing/2014/chart" uri="{C3380CC4-5D6E-409C-BE32-E72D297353CC}">
              <c16:uniqueId val="{00000002-C45C-4774-BC0B-6B93FBCCAF43}"/>
            </c:ext>
          </c:extLst>
        </c:ser>
        <c:dLbls>
          <c:showLegendKey val="0"/>
          <c:showVal val="0"/>
          <c:showCatName val="0"/>
          <c:showSerName val="0"/>
          <c:showPercent val="0"/>
          <c:showBubbleSize val="0"/>
        </c:dLbls>
        <c:axId val="1023968959"/>
        <c:axId val="1023978079"/>
      </c:radarChart>
      <c:catAx>
        <c:axId val="102396895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UD デジタル 教科書体 NP" panose="02020400000000000000" pitchFamily="18" charset="-128"/>
                <a:ea typeface="UD デジタル 教科書体 NP" panose="02020400000000000000" pitchFamily="18" charset="-128"/>
                <a:cs typeface="+mn-cs"/>
              </a:defRPr>
            </a:pPr>
            <a:endParaRPr lang="ja-JP"/>
          </a:p>
        </c:txPr>
        <c:crossAx val="1023978079"/>
        <c:crosses val="autoZero"/>
        <c:auto val="1"/>
        <c:lblAlgn val="ctr"/>
        <c:lblOffset val="100"/>
        <c:noMultiLvlLbl val="0"/>
      </c:catAx>
      <c:valAx>
        <c:axId val="1023978079"/>
        <c:scaling>
          <c:orientation val="minMax"/>
        </c:scaling>
        <c:delete val="0"/>
        <c:axPos val="l"/>
        <c:majorGridlines>
          <c:spPr>
            <a:ln w="6350" cap="flat" cmpd="sng" algn="ctr">
              <a:solidFill>
                <a:schemeClr val="tx1">
                  <a:lumMod val="65000"/>
                  <a:lumOff val="35000"/>
                </a:schemeClr>
              </a:solidFill>
              <a:round/>
            </a:ln>
            <a:effectLst/>
          </c:spPr>
        </c:majorGridlines>
        <c:numFmt formatCode="General" sourceLinked="1"/>
        <c:majorTickMark val="none"/>
        <c:minorTickMark val="none"/>
        <c:tickLblPos val="nextTo"/>
        <c:spPr>
          <a:noFill/>
          <a:ln>
            <a:solidFill>
              <a:schemeClr val="tx1"/>
            </a:solidFill>
            <a:prstDash val="sysDot"/>
          </a:ln>
          <a:effectLst/>
        </c:spPr>
        <c:txPr>
          <a:bodyPr rot="-60000000" spcFirstLastPara="1" vertOverflow="ellipsis" vert="horz" wrap="square" anchor="ctr" anchorCtr="1"/>
          <a:lstStyle/>
          <a:p>
            <a:pPr>
              <a:defRPr sz="1000" b="0" i="0" u="none" strike="noStrike" kern="1200" baseline="0">
                <a:solidFill>
                  <a:schemeClr val="tx1"/>
                </a:solidFill>
                <a:latin typeface="UD デジタル 教科書体 NP" panose="02020400000000000000" pitchFamily="18" charset="-128"/>
                <a:ea typeface="UD デジタル 教科書体 NP" panose="02020400000000000000" pitchFamily="18" charset="-128"/>
                <a:cs typeface="+mn-cs"/>
              </a:defRPr>
            </a:pPr>
            <a:endParaRPr lang="ja-JP"/>
          </a:p>
        </c:txPr>
        <c:crossAx val="1023968959"/>
        <c:crosses val="autoZero"/>
        <c:crossBetween val="between"/>
        <c:majorUnit val="15"/>
      </c:valAx>
      <c:spPr>
        <a:noFill/>
        <a:ln>
          <a:noFill/>
        </a:ln>
        <a:effectLst/>
      </c:spPr>
    </c:plotArea>
    <c:legend>
      <c:legendPos val="t"/>
      <c:layout>
        <c:manualLayout>
          <c:xMode val="edge"/>
          <c:yMode val="edge"/>
          <c:x val="3.7724558515427581E-2"/>
          <c:y val="7.2428529866197397E-2"/>
          <c:w val="0.8609742747673782"/>
          <c:h val="5.615911186777329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UD デジタル 教科書体 NP" panose="02020400000000000000" pitchFamily="18" charset="-128"/>
              <a:ea typeface="UD デジタル 教科書体 NP" panose="02020400000000000000" pitchFamily="18"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UD デジタル 教科書体 NP" panose="02020400000000000000" pitchFamily="18" charset="-128"/>
          <a:ea typeface="UD デジタル 教科書体 NP" panose="02020400000000000000" pitchFamily="18" charset="-128"/>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UD デジタル 教科書体 NP" panose="02020400000000000000" pitchFamily="18" charset="-128"/>
                <a:ea typeface="UD デジタル 教科書体 NP" panose="02020400000000000000" pitchFamily="18" charset="-128"/>
                <a:cs typeface="+mn-cs"/>
              </a:defRPr>
            </a:pPr>
            <a:r>
              <a:rPr lang="ja-JP" sz="1600" b="1" dirty="0"/>
              <a:t>青森・長野比較　生活習慣</a:t>
            </a:r>
            <a:r>
              <a:rPr lang="ja-JP" altLang="en-US" sz="1600" b="1" dirty="0"/>
              <a:t>・肥満</a:t>
            </a:r>
            <a:r>
              <a:rPr lang="ja-JP" sz="1600" b="1" dirty="0"/>
              <a:t>（女性）</a:t>
            </a:r>
            <a:endParaRPr lang="ja-JP" sz="12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UD デジタル 教科書体 NP" panose="02020400000000000000" pitchFamily="18" charset="-128"/>
              <a:ea typeface="UD デジタル 教科書体 NP" panose="02020400000000000000" pitchFamily="18" charset="-128"/>
              <a:cs typeface="+mn-cs"/>
            </a:defRPr>
          </a:pPr>
          <a:endParaRPr lang="ja-JP"/>
        </a:p>
      </c:txPr>
    </c:title>
    <c:autoTitleDeleted val="0"/>
    <c:plotArea>
      <c:layout/>
      <c:radarChart>
        <c:radarStyle val="filled"/>
        <c:varyColors val="0"/>
        <c:ser>
          <c:idx val="2"/>
          <c:order val="2"/>
          <c:tx>
            <c:strRef>
              <c:f>Sheet19!$D$13</c:f>
              <c:strCache>
                <c:ptCount val="1"/>
                <c:pt idx="0">
                  <c:v>基準</c:v>
                </c:pt>
              </c:strCache>
            </c:strRef>
          </c:tx>
          <c:spPr>
            <a:solidFill>
              <a:srgbClr val="FF9999">
                <a:alpha val="25098"/>
              </a:srgbClr>
            </a:solidFill>
            <a:ln>
              <a:noFill/>
            </a:ln>
            <a:effectLst/>
          </c:spPr>
          <c:cat>
            <c:strRef>
              <c:f>Sheet19!$A$14:$A$23</c:f>
              <c:strCache>
                <c:ptCount val="10"/>
                <c:pt idx="0">
                  <c:v>睡眠時間</c:v>
                </c:pt>
                <c:pt idx="1">
                  <c:v>喫煙率</c:v>
                </c:pt>
                <c:pt idx="2">
                  <c:v>飲酒習慣者率</c:v>
                </c:pt>
                <c:pt idx="3">
                  <c:v>肥満率（成人）</c:v>
                </c:pt>
                <c:pt idx="4">
                  <c:v>小5肥満度</c:v>
                </c:pt>
                <c:pt idx="5">
                  <c:v>中2肥満度</c:v>
                </c:pt>
                <c:pt idx="6">
                  <c:v>塩分摂取量</c:v>
                </c:pt>
                <c:pt idx="7">
                  <c:v>野菜摂取量</c:v>
                </c:pt>
                <c:pt idx="8">
                  <c:v>朝食欠食</c:v>
                </c:pt>
                <c:pt idx="9">
                  <c:v>運動習慣者率</c:v>
                </c:pt>
              </c:strCache>
            </c:strRef>
          </c:cat>
          <c:val>
            <c:numRef>
              <c:f>Sheet19!$D$14:$D$23</c:f>
              <c:numCache>
                <c:formatCode>General</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39F4-45E9-9E33-86DE78916DFC}"/>
            </c:ext>
          </c:extLst>
        </c:ser>
        <c:dLbls>
          <c:showLegendKey val="0"/>
          <c:showVal val="0"/>
          <c:showCatName val="0"/>
          <c:showSerName val="0"/>
          <c:showPercent val="0"/>
          <c:showBubbleSize val="0"/>
        </c:dLbls>
        <c:axId val="1160057647"/>
        <c:axId val="1160045647"/>
      </c:radarChart>
      <c:radarChart>
        <c:radarStyle val="marker"/>
        <c:varyColors val="0"/>
        <c:ser>
          <c:idx val="0"/>
          <c:order val="0"/>
          <c:tx>
            <c:strRef>
              <c:f>Sheet19!$B$13</c:f>
              <c:strCache>
                <c:ptCount val="1"/>
                <c:pt idx="0">
                  <c:v>青森 女性</c:v>
                </c:pt>
              </c:strCache>
            </c:strRef>
          </c:tx>
          <c:spPr>
            <a:ln w="28575" cap="rnd">
              <a:solidFill>
                <a:srgbClr val="0066FF"/>
              </a:solidFill>
              <a:round/>
            </a:ln>
            <a:effectLst/>
          </c:spPr>
          <c:marker>
            <c:symbol val="none"/>
          </c:marker>
          <c:cat>
            <c:strRef>
              <c:f>Sheet19!$A$14:$A$23</c:f>
              <c:strCache>
                <c:ptCount val="10"/>
                <c:pt idx="0">
                  <c:v>睡眠時間</c:v>
                </c:pt>
                <c:pt idx="1">
                  <c:v>喫煙率</c:v>
                </c:pt>
                <c:pt idx="2">
                  <c:v>飲酒習慣者率</c:v>
                </c:pt>
                <c:pt idx="3">
                  <c:v>肥満率（成人）</c:v>
                </c:pt>
                <c:pt idx="4">
                  <c:v>小5肥満度</c:v>
                </c:pt>
                <c:pt idx="5">
                  <c:v>中2肥満度</c:v>
                </c:pt>
                <c:pt idx="6">
                  <c:v>塩分摂取量</c:v>
                </c:pt>
                <c:pt idx="7">
                  <c:v>野菜摂取量</c:v>
                </c:pt>
                <c:pt idx="8">
                  <c:v>朝食欠食</c:v>
                </c:pt>
                <c:pt idx="9">
                  <c:v>運動習慣者率</c:v>
                </c:pt>
              </c:strCache>
            </c:strRef>
          </c:cat>
          <c:val>
            <c:numRef>
              <c:f>Sheet19!$B$14:$B$23</c:f>
              <c:numCache>
                <c:formatCode>General</c:formatCode>
                <c:ptCount val="10"/>
                <c:pt idx="0">
                  <c:v>2.1</c:v>
                </c:pt>
                <c:pt idx="1">
                  <c:v>-17.399999999999999</c:v>
                </c:pt>
                <c:pt idx="2">
                  <c:v>-15.5</c:v>
                </c:pt>
                <c:pt idx="3">
                  <c:v>-11.9</c:v>
                </c:pt>
                <c:pt idx="4">
                  <c:v>-21.9</c:v>
                </c:pt>
                <c:pt idx="5">
                  <c:v>-17.3</c:v>
                </c:pt>
                <c:pt idx="6">
                  <c:v>-5.4</c:v>
                </c:pt>
                <c:pt idx="7">
                  <c:v>-8.1999999999999993</c:v>
                </c:pt>
                <c:pt idx="8">
                  <c:v>-24.2</c:v>
                </c:pt>
                <c:pt idx="9">
                  <c:v>-20</c:v>
                </c:pt>
              </c:numCache>
            </c:numRef>
          </c:val>
          <c:extLst>
            <c:ext xmlns:c16="http://schemas.microsoft.com/office/drawing/2014/chart" uri="{C3380CC4-5D6E-409C-BE32-E72D297353CC}">
              <c16:uniqueId val="{00000001-39F4-45E9-9E33-86DE78916DFC}"/>
            </c:ext>
          </c:extLst>
        </c:ser>
        <c:ser>
          <c:idx val="1"/>
          <c:order val="1"/>
          <c:tx>
            <c:strRef>
              <c:f>Sheet19!$C$13</c:f>
              <c:strCache>
                <c:ptCount val="1"/>
                <c:pt idx="0">
                  <c:v>長野 女性</c:v>
                </c:pt>
              </c:strCache>
            </c:strRef>
          </c:tx>
          <c:spPr>
            <a:ln w="28575" cap="rnd">
              <a:solidFill>
                <a:srgbClr val="00C000"/>
              </a:solidFill>
              <a:round/>
            </a:ln>
            <a:effectLst/>
          </c:spPr>
          <c:marker>
            <c:symbol val="none"/>
          </c:marker>
          <c:cat>
            <c:strRef>
              <c:f>Sheet19!$A$14:$A$23</c:f>
              <c:strCache>
                <c:ptCount val="10"/>
                <c:pt idx="0">
                  <c:v>睡眠時間</c:v>
                </c:pt>
                <c:pt idx="1">
                  <c:v>喫煙率</c:v>
                </c:pt>
                <c:pt idx="2">
                  <c:v>飲酒習慣者率</c:v>
                </c:pt>
                <c:pt idx="3">
                  <c:v>肥満率（成人）</c:v>
                </c:pt>
                <c:pt idx="4">
                  <c:v>小5肥満度</c:v>
                </c:pt>
                <c:pt idx="5">
                  <c:v>中2肥満度</c:v>
                </c:pt>
                <c:pt idx="6">
                  <c:v>塩分摂取量</c:v>
                </c:pt>
                <c:pt idx="7">
                  <c:v>野菜摂取量</c:v>
                </c:pt>
                <c:pt idx="8">
                  <c:v>朝食欠食</c:v>
                </c:pt>
                <c:pt idx="9">
                  <c:v>運動習慣者率</c:v>
                </c:pt>
              </c:strCache>
            </c:strRef>
          </c:cat>
          <c:val>
            <c:numRef>
              <c:f>Sheet19!$C$14:$C$23</c:f>
              <c:numCache>
                <c:formatCode>General</c:formatCode>
                <c:ptCount val="10"/>
                <c:pt idx="0">
                  <c:v>-0.8</c:v>
                </c:pt>
                <c:pt idx="1">
                  <c:v>24.6</c:v>
                </c:pt>
                <c:pt idx="2">
                  <c:v>12.4</c:v>
                </c:pt>
                <c:pt idx="3">
                  <c:v>13.2</c:v>
                </c:pt>
                <c:pt idx="4">
                  <c:v>19</c:v>
                </c:pt>
                <c:pt idx="5">
                  <c:v>18.399999999999999</c:v>
                </c:pt>
                <c:pt idx="6">
                  <c:v>-9.8000000000000007</c:v>
                </c:pt>
                <c:pt idx="7">
                  <c:v>11.3</c:v>
                </c:pt>
                <c:pt idx="8">
                  <c:v>31.4</c:v>
                </c:pt>
                <c:pt idx="9">
                  <c:v>20</c:v>
                </c:pt>
              </c:numCache>
            </c:numRef>
          </c:val>
          <c:extLst>
            <c:ext xmlns:c16="http://schemas.microsoft.com/office/drawing/2014/chart" uri="{C3380CC4-5D6E-409C-BE32-E72D297353CC}">
              <c16:uniqueId val="{00000002-39F4-45E9-9E33-86DE78916DFC}"/>
            </c:ext>
          </c:extLst>
        </c:ser>
        <c:dLbls>
          <c:showLegendKey val="0"/>
          <c:showVal val="0"/>
          <c:showCatName val="0"/>
          <c:showSerName val="0"/>
          <c:showPercent val="0"/>
          <c:showBubbleSize val="0"/>
        </c:dLbls>
        <c:axId val="1160057647"/>
        <c:axId val="1160045647"/>
      </c:radarChart>
      <c:catAx>
        <c:axId val="11600576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UD デジタル 教科書体 NP" panose="02020400000000000000" pitchFamily="18" charset="-128"/>
                <a:ea typeface="UD デジタル 教科書体 NP" panose="02020400000000000000" pitchFamily="18" charset="-128"/>
                <a:cs typeface="+mn-cs"/>
              </a:defRPr>
            </a:pPr>
            <a:endParaRPr lang="ja-JP"/>
          </a:p>
        </c:txPr>
        <c:crossAx val="1160045647"/>
        <c:crosses val="autoZero"/>
        <c:auto val="1"/>
        <c:lblAlgn val="ctr"/>
        <c:lblOffset val="100"/>
        <c:noMultiLvlLbl val="0"/>
      </c:catAx>
      <c:valAx>
        <c:axId val="1160045647"/>
        <c:scaling>
          <c:orientation val="minMax"/>
        </c:scaling>
        <c:delete val="0"/>
        <c:axPos val="l"/>
        <c:majorGridlines>
          <c:spPr>
            <a:ln w="9525" cap="flat" cmpd="sng" algn="ctr">
              <a:solidFill>
                <a:schemeClr val="tx1">
                  <a:lumMod val="75000"/>
                  <a:lumOff val="25000"/>
                </a:schemeClr>
              </a:solidFill>
              <a:round/>
            </a:ln>
            <a:effectLst/>
          </c:spPr>
        </c:majorGridlines>
        <c:numFmt formatCode="General" sourceLinked="1"/>
        <c:majorTickMark val="none"/>
        <c:minorTickMark val="none"/>
        <c:tickLblPos val="nextTo"/>
        <c:spPr>
          <a:noFill/>
          <a:ln>
            <a:solidFill>
              <a:schemeClr val="tx1"/>
            </a:solidFill>
            <a:prstDash val="sysDot"/>
          </a:ln>
          <a:effectLst/>
        </c:spPr>
        <c:txPr>
          <a:bodyPr rot="-60000000" spcFirstLastPara="1" vertOverflow="ellipsis" vert="horz" wrap="square" anchor="ctr" anchorCtr="1"/>
          <a:lstStyle/>
          <a:p>
            <a:pPr>
              <a:defRPr sz="900" b="0" i="0" u="none" strike="noStrike" kern="1200" baseline="0">
                <a:solidFill>
                  <a:schemeClr val="tx1"/>
                </a:solidFill>
                <a:latin typeface="UD デジタル 教科書体 NP" panose="02020400000000000000" pitchFamily="18" charset="-128"/>
                <a:ea typeface="UD デジタル 教科書体 NP" panose="02020400000000000000" pitchFamily="18" charset="-128"/>
                <a:cs typeface="+mn-cs"/>
              </a:defRPr>
            </a:pPr>
            <a:endParaRPr lang="ja-JP"/>
          </a:p>
        </c:txPr>
        <c:crossAx val="1160057647"/>
        <c:crosses val="autoZero"/>
        <c:crossBetween val="between"/>
        <c:majorUnit val="15"/>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UD デジタル 教科書体 NP" panose="02020400000000000000" pitchFamily="18" charset="-128"/>
              <a:ea typeface="UD デジタル 教科書体 NP" panose="02020400000000000000" pitchFamily="18" charset="-128"/>
              <a:cs typeface="+mn-cs"/>
            </a:defRPr>
          </a:pPr>
          <a:endParaRPr lang="ja-JP"/>
        </a:p>
      </c:txPr>
    </c:legend>
    <c:plotVisOnly val="1"/>
    <c:dispBlanksAs val="gap"/>
    <c:showDLblsOverMax val="0"/>
  </c:chart>
  <c:spPr>
    <a:noFill/>
    <a:ln>
      <a:noFill/>
    </a:ln>
    <a:effectLst/>
  </c:spPr>
  <c:txPr>
    <a:bodyPr/>
    <a:lstStyle/>
    <a:p>
      <a:pPr>
        <a:defRPr>
          <a:solidFill>
            <a:schemeClr val="tx1"/>
          </a:solidFill>
          <a:latin typeface="UD デジタル 教科書体 NP" panose="02020400000000000000" pitchFamily="18" charset="-128"/>
          <a:ea typeface="UD デジタル 教科書体 NP" panose="02020400000000000000" pitchFamily="18" charset="-128"/>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0.42691</cdr:x>
      <cdr:y>0.17182</cdr:y>
    </cdr:from>
    <cdr:to>
      <cdr:x>0.83357</cdr:x>
      <cdr:y>0.3389</cdr:y>
    </cdr:to>
    <cdr:sp macro="" textlink="">
      <cdr:nvSpPr>
        <cdr:cNvPr id="2" name="吹き出し: 四角形 1">
          <a:extLst xmlns:a="http://schemas.openxmlformats.org/drawingml/2006/main">
            <a:ext uri="{FF2B5EF4-FFF2-40B4-BE49-F238E27FC236}">
              <a16:creationId xmlns:a16="http://schemas.microsoft.com/office/drawing/2014/main" id="{194687AA-166D-47F1-99D2-57FED5E875B7}"/>
            </a:ext>
          </a:extLst>
        </cdr:cNvPr>
        <cdr:cNvSpPr/>
      </cdr:nvSpPr>
      <cdr:spPr>
        <a:xfrm xmlns:a="http://schemas.openxmlformats.org/drawingml/2006/main">
          <a:off x="1600826" y="698125"/>
          <a:ext cx="1524872" cy="678863"/>
        </a:xfrm>
        <a:prstGeom xmlns:a="http://schemas.openxmlformats.org/drawingml/2006/main" prst="wedgeRectCallout">
          <a:avLst>
            <a:gd name="adj1" fmla="val -4420"/>
            <a:gd name="adj2" fmla="val 65144"/>
          </a:avLst>
        </a:prstGeom>
        <a:ln xmlns:a="http://schemas.openxmlformats.org/drawingml/2006/main">
          <a:solidFill>
            <a:sysClr val="windowText" lastClr="00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lIns="0" tIns="0" rIns="0" bIns="0" anchor="ctr" anchorCtr="0"/>
        <a:lstStyle xmlns:a="http://schemas.openxmlformats.org/drawingml/2006/main"/>
        <a:p xmlns:a="http://schemas.openxmlformats.org/drawingml/2006/main">
          <a:pPr algn="ctr"/>
          <a:r>
            <a:rPr lang="ja-JP" altLang="en-US" sz="1400" b="1" dirty="0">
              <a:latin typeface="BIZ UDPゴシック" panose="020B0400000000000000" pitchFamily="50" charset="-128"/>
              <a:ea typeface="BIZ UDPゴシック" panose="020B0400000000000000" pitchFamily="50" charset="-128"/>
            </a:rPr>
            <a:t>悪性新生物（がん）</a:t>
          </a:r>
          <a:endParaRPr lang="en-US" altLang="ja-JP" sz="1400" b="1" dirty="0">
            <a:latin typeface="BIZ UDPゴシック" panose="020B0400000000000000" pitchFamily="50" charset="-128"/>
            <a:ea typeface="BIZ UDPゴシック" panose="020B0400000000000000" pitchFamily="50" charset="-128"/>
          </a:endParaRPr>
        </a:p>
        <a:p xmlns:a="http://schemas.openxmlformats.org/drawingml/2006/main">
          <a:pPr algn="ctr"/>
          <a:r>
            <a:rPr lang="en-US" altLang="ja-JP" sz="1400" b="1" dirty="0">
              <a:latin typeface="BIZ UDPゴシック" panose="020B0400000000000000" pitchFamily="50" charset="-128"/>
              <a:ea typeface="BIZ UDPゴシック" panose="020B0400000000000000" pitchFamily="50" charset="-128"/>
            </a:rPr>
            <a:t>24.3%</a:t>
          </a:r>
          <a:endParaRPr lang="ja-JP" sz="1400" b="1" dirty="0">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0.66065</cdr:x>
      <cdr:y>0.51728</cdr:y>
    </cdr:from>
    <cdr:to>
      <cdr:x>0.83357</cdr:x>
      <cdr:y>0.65946</cdr:y>
    </cdr:to>
    <cdr:sp macro="" textlink="">
      <cdr:nvSpPr>
        <cdr:cNvPr id="5" name="吹き出し: 四角形 4">
          <a:extLst xmlns:a="http://schemas.openxmlformats.org/drawingml/2006/main">
            <a:ext uri="{FF2B5EF4-FFF2-40B4-BE49-F238E27FC236}">
              <a16:creationId xmlns:a16="http://schemas.microsoft.com/office/drawing/2014/main" id="{6FBC204F-1975-4BA5-B54D-21D536D842DE}"/>
            </a:ext>
          </a:extLst>
        </cdr:cNvPr>
        <cdr:cNvSpPr/>
      </cdr:nvSpPr>
      <cdr:spPr>
        <a:xfrm xmlns:a="http://schemas.openxmlformats.org/drawingml/2006/main">
          <a:off x="2477286" y="2101750"/>
          <a:ext cx="648411" cy="577692"/>
        </a:xfrm>
        <a:prstGeom xmlns:a="http://schemas.openxmlformats.org/drawingml/2006/main" prst="wedgeRectCallout">
          <a:avLst>
            <a:gd name="adj1" fmla="val -90046"/>
            <a:gd name="adj2" fmla="val -41682"/>
          </a:avLst>
        </a:prstGeom>
        <a:ln xmlns:a="http://schemas.openxmlformats.org/drawingml/2006/main">
          <a:solidFill>
            <a:sysClr val="windowText" lastClr="00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lIns="0" tIns="0" rIns="0" bIns="0" anchor="ctr" anchorCtr="0"/>
        <a:lstStyle xmlns:a="http://schemas.openxmlformats.org/drawingml/2006/main"/>
        <a:p xmlns:a="http://schemas.openxmlformats.org/drawingml/2006/main">
          <a:pPr algn="ctr"/>
          <a:r>
            <a:rPr lang="ja-JP" altLang="en-US" sz="1400" b="1" dirty="0">
              <a:latin typeface="BIZ UDPゴシック" panose="020B0400000000000000" pitchFamily="50" charset="-128"/>
              <a:ea typeface="BIZ UDPゴシック" panose="020B0400000000000000" pitchFamily="50" charset="-128"/>
            </a:rPr>
            <a:t>心臓病</a:t>
          </a:r>
          <a:endParaRPr lang="en-US" altLang="ja-JP" sz="1400" b="1" dirty="0">
            <a:latin typeface="BIZ UDPゴシック" panose="020B0400000000000000" pitchFamily="50" charset="-128"/>
            <a:ea typeface="BIZ UDPゴシック" panose="020B0400000000000000" pitchFamily="50" charset="-128"/>
          </a:endParaRPr>
        </a:p>
        <a:p xmlns:a="http://schemas.openxmlformats.org/drawingml/2006/main">
          <a:pPr algn="ctr"/>
          <a:r>
            <a:rPr lang="en-US" altLang="ja-JP" sz="1400" b="1" dirty="0">
              <a:latin typeface="BIZ UDPゴシック" panose="020B0400000000000000" pitchFamily="50" charset="-128"/>
              <a:ea typeface="BIZ UDPゴシック" panose="020B0400000000000000" pitchFamily="50" charset="-128"/>
            </a:rPr>
            <a:t>14.3%</a:t>
          </a:r>
          <a:endParaRPr lang="ja-JP" sz="1400" b="1" dirty="0">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0.55113</cdr:x>
      <cdr:y>0.73935</cdr:y>
    </cdr:from>
    <cdr:to>
      <cdr:x>0.74905</cdr:x>
      <cdr:y>0.87521</cdr:y>
    </cdr:to>
    <cdr:sp macro="" textlink="">
      <cdr:nvSpPr>
        <cdr:cNvPr id="6" name="吹き出し: 四角形 5">
          <a:extLst xmlns:a="http://schemas.openxmlformats.org/drawingml/2006/main">
            <a:ext uri="{FF2B5EF4-FFF2-40B4-BE49-F238E27FC236}">
              <a16:creationId xmlns:a16="http://schemas.microsoft.com/office/drawing/2014/main" id="{0916C7B8-D96A-4321-8112-DC532DE12440}"/>
            </a:ext>
          </a:extLst>
        </cdr:cNvPr>
        <cdr:cNvSpPr/>
      </cdr:nvSpPr>
      <cdr:spPr>
        <a:xfrm xmlns:a="http://schemas.openxmlformats.org/drawingml/2006/main">
          <a:off x="2066620" y="3004076"/>
          <a:ext cx="742156" cy="552014"/>
        </a:xfrm>
        <a:prstGeom xmlns:a="http://schemas.openxmlformats.org/drawingml/2006/main" prst="wedgeRectCallout">
          <a:avLst>
            <a:gd name="adj1" fmla="val -45289"/>
            <a:gd name="adj2" fmla="val -91446"/>
          </a:avLst>
        </a:prstGeom>
        <a:ln xmlns:a="http://schemas.openxmlformats.org/drawingml/2006/main">
          <a:solidFill>
            <a:sysClr val="windowText" lastClr="00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lIns="0" tIns="0" rIns="0" bIns="0" anchor="ctr" anchorCtr="0"/>
        <a:lstStyle xmlns:a="http://schemas.openxmlformats.org/drawingml/2006/main"/>
        <a:p xmlns:a="http://schemas.openxmlformats.org/drawingml/2006/main">
          <a:pPr algn="ctr"/>
          <a:r>
            <a:rPr lang="ja-JP" altLang="en-US" sz="1400" b="1" dirty="0">
              <a:latin typeface="BIZ UDPゴシック" panose="020B0400000000000000" pitchFamily="50" charset="-128"/>
              <a:ea typeface="BIZ UDPゴシック" panose="020B0400000000000000" pitchFamily="50" charset="-128"/>
            </a:rPr>
            <a:t>脳卒中</a:t>
          </a:r>
          <a:r>
            <a:rPr lang="en-US" altLang="ja-JP" sz="1400" b="1" dirty="0">
              <a:latin typeface="BIZ UDPゴシック" panose="020B0400000000000000" pitchFamily="50" charset="-128"/>
              <a:ea typeface="BIZ UDPゴシック" panose="020B0400000000000000" pitchFamily="50" charset="-128"/>
            </a:rPr>
            <a:t>7.1%</a:t>
          </a:r>
          <a:endParaRPr lang="ja-JP" sz="1400" b="1" dirty="0">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0.32378</cdr:x>
      <cdr:y>0.76289</cdr:y>
    </cdr:from>
    <cdr:to>
      <cdr:x>0.46961</cdr:x>
      <cdr:y>0.90507</cdr:y>
    </cdr:to>
    <cdr:sp macro="" textlink="">
      <cdr:nvSpPr>
        <cdr:cNvPr id="7" name="吹き出し: 四角形 6">
          <a:extLst xmlns:a="http://schemas.openxmlformats.org/drawingml/2006/main">
            <a:ext uri="{FF2B5EF4-FFF2-40B4-BE49-F238E27FC236}">
              <a16:creationId xmlns:a16="http://schemas.microsoft.com/office/drawing/2014/main" id="{70A61DCB-24DC-4E08-B8F7-221E509B24CA}"/>
            </a:ext>
          </a:extLst>
        </cdr:cNvPr>
        <cdr:cNvSpPr/>
      </cdr:nvSpPr>
      <cdr:spPr>
        <a:xfrm xmlns:a="http://schemas.openxmlformats.org/drawingml/2006/main">
          <a:off x="1214087" y="3099702"/>
          <a:ext cx="546830" cy="577693"/>
        </a:xfrm>
        <a:prstGeom xmlns:a="http://schemas.openxmlformats.org/drawingml/2006/main" prst="wedgeRectCallout">
          <a:avLst>
            <a:gd name="adj1" fmla="val 71370"/>
            <a:gd name="adj2" fmla="val -67838"/>
          </a:avLst>
        </a:prstGeom>
        <a:ln xmlns:a="http://schemas.openxmlformats.org/drawingml/2006/main">
          <a:solidFill>
            <a:sysClr val="windowText" lastClr="00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lIns="0" tIns="0" rIns="0" bIns="0" anchor="ctr" anchorCtr="0"/>
        <a:lstStyle xmlns:a="http://schemas.openxmlformats.org/drawingml/2006/main"/>
        <a:p xmlns:a="http://schemas.openxmlformats.org/drawingml/2006/main">
          <a:pPr algn="ctr"/>
          <a:r>
            <a:rPr lang="ja-JP" altLang="en-US" sz="1400" b="1" dirty="0">
              <a:latin typeface="BIZ UDPゴシック" panose="020B0400000000000000" pitchFamily="50" charset="-128"/>
              <a:ea typeface="BIZ UDPゴシック" panose="020B0400000000000000" pitchFamily="50" charset="-128"/>
            </a:rPr>
            <a:t>糖尿病</a:t>
          </a:r>
          <a:endParaRPr lang="en-US" altLang="ja-JP" sz="1400" b="1" dirty="0">
            <a:latin typeface="BIZ UDPゴシック" panose="020B0400000000000000" pitchFamily="50" charset="-128"/>
            <a:ea typeface="BIZ UDPゴシック" panose="020B0400000000000000" pitchFamily="50" charset="-128"/>
          </a:endParaRPr>
        </a:p>
        <a:p xmlns:a="http://schemas.openxmlformats.org/drawingml/2006/main">
          <a:pPr algn="ctr"/>
          <a:r>
            <a:rPr lang="en-US" altLang="ja-JP" sz="1400" b="1" dirty="0">
              <a:latin typeface="BIZ UDPゴシック" panose="020B0400000000000000" pitchFamily="50" charset="-128"/>
              <a:ea typeface="BIZ UDPゴシック" panose="020B0400000000000000" pitchFamily="50" charset="-128"/>
            </a:rPr>
            <a:t>1.2%</a:t>
          </a:r>
          <a:endParaRPr lang="ja-JP" sz="1400" b="1" dirty="0">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0.13646</cdr:x>
      <cdr:y>0.33017</cdr:y>
    </cdr:from>
    <cdr:to>
      <cdr:x>0.28229</cdr:x>
      <cdr:y>0.47235</cdr:y>
    </cdr:to>
    <cdr:sp macro="" textlink="">
      <cdr:nvSpPr>
        <cdr:cNvPr id="8" name="吹き出し: 四角形 7">
          <a:extLst xmlns:a="http://schemas.openxmlformats.org/drawingml/2006/main">
            <a:ext uri="{FF2B5EF4-FFF2-40B4-BE49-F238E27FC236}">
              <a16:creationId xmlns:a16="http://schemas.microsoft.com/office/drawing/2014/main" id="{A0B174E4-F187-41D5-A322-C25E2C9E804A}"/>
            </a:ext>
          </a:extLst>
        </cdr:cNvPr>
        <cdr:cNvSpPr/>
      </cdr:nvSpPr>
      <cdr:spPr>
        <a:xfrm xmlns:a="http://schemas.openxmlformats.org/drawingml/2006/main">
          <a:off x="623888" y="995364"/>
          <a:ext cx="666750" cy="428625"/>
        </a:xfrm>
        <a:prstGeom xmlns:a="http://schemas.openxmlformats.org/drawingml/2006/main" prst="wedgeRectCallout">
          <a:avLst>
            <a:gd name="adj1" fmla="val 65060"/>
            <a:gd name="adj2" fmla="val -8285"/>
          </a:avLst>
        </a:prstGeom>
        <a:ln xmlns:a="http://schemas.openxmlformats.org/drawingml/2006/main">
          <a:solidFill>
            <a:sysClr val="windowText" lastClr="00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lIns="0" tIns="0" rIns="0" bIns="0" anchor="ctr" anchorCtr="0"/>
        <a:lstStyle xmlns:a="http://schemas.openxmlformats.org/drawingml/2006/main"/>
        <a:p xmlns:a="http://schemas.openxmlformats.org/drawingml/2006/main">
          <a:pPr algn="ctr"/>
          <a:r>
            <a:rPr lang="ja-JP" altLang="en-US" sz="1400" b="1" dirty="0">
              <a:latin typeface="BIZ UDPゴシック" panose="020B0400000000000000" pitchFamily="50" charset="-128"/>
              <a:ea typeface="BIZ UDPゴシック" panose="020B0400000000000000" pitchFamily="50" charset="-128"/>
            </a:rPr>
            <a:t>その他</a:t>
          </a:r>
          <a:r>
            <a:rPr lang="en-US" altLang="ja-JP" sz="1400" b="1" dirty="0">
              <a:latin typeface="BIZ UDPゴシック" panose="020B0400000000000000" pitchFamily="50" charset="-128"/>
              <a:ea typeface="BIZ UDPゴシック" panose="020B0400000000000000" pitchFamily="50" charset="-128"/>
            </a:rPr>
            <a:t>53.1%</a:t>
          </a:r>
          <a:endParaRPr lang="ja-JP" sz="1400" b="1" dirty="0">
            <a:latin typeface="BIZ UDPゴシック" panose="020B0400000000000000" pitchFamily="50" charset="-128"/>
            <a:ea typeface="BIZ UDPゴシック" panose="020B0400000000000000"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0.20611</cdr:x>
      <cdr:y>0.25428</cdr:y>
    </cdr:from>
    <cdr:to>
      <cdr:x>0.39456</cdr:x>
      <cdr:y>0.30254</cdr:y>
    </cdr:to>
    <cdr:sp macro="" textlink="">
      <cdr:nvSpPr>
        <cdr:cNvPr id="2" name="吹き出し: 右矢印 1">
          <a:extLst xmlns:a="http://schemas.openxmlformats.org/drawingml/2006/main">
            <a:ext uri="{FF2B5EF4-FFF2-40B4-BE49-F238E27FC236}">
              <a16:creationId xmlns:a16="http://schemas.microsoft.com/office/drawing/2014/main" id="{3FA00C81-B16F-B6CA-78A2-8B14CE35D8A1}"/>
            </a:ext>
          </a:extLst>
        </cdr:cNvPr>
        <cdr:cNvSpPr/>
      </cdr:nvSpPr>
      <cdr:spPr>
        <a:xfrm xmlns:a="http://schemas.openxmlformats.org/drawingml/2006/main">
          <a:off x="1408791" y="1277568"/>
          <a:ext cx="1288105" cy="242480"/>
        </a:xfrm>
        <a:prstGeom xmlns:a="http://schemas.openxmlformats.org/drawingml/2006/main" prst="rightArrowCallout">
          <a:avLst>
            <a:gd name="adj1" fmla="val 25000"/>
            <a:gd name="adj2" fmla="val 25000"/>
            <a:gd name="adj3" fmla="val 25000"/>
            <a:gd name="adj4" fmla="val 85177"/>
          </a:avLst>
        </a:prstGeom>
        <a:solidFill xmlns:a="http://schemas.openxmlformats.org/drawingml/2006/main">
          <a:schemeClr val="bg1"/>
        </a:solidFill>
        <a:ln xmlns:a="http://schemas.openxmlformats.org/drawingml/2006/main" w="12700"/>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kumimoji="1" lang="ja-JP" altLang="en-US" sz="1000" dirty="0">
              <a:solidFill>
                <a:schemeClr val="tx1"/>
              </a:solidFill>
              <a:latin typeface="UD デジタル 教科書体 NP" panose="02020400000000000000" pitchFamily="18" charset="-128"/>
              <a:ea typeface="UD デジタル 教科書体 NP" panose="02020400000000000000" pitchFamily="18" charset="-128"/>
            </a:rPr>
            <a:t>全国の</a:t>
          </a:r>
          <a:r>
            <a:rPr kumimoji="1" lang="en-US" altLang="ja-JP" sz="1000" dirty="0">
              <a:solidFill>
                <a:schemeClr val="tx1"/>
              </a:solidFill>
              <a:latin typeface="UD デジタル 教科書体 NP" panose="02020400000000000000" pitchFamily="18" charset="-128"/>
              <a:ea typeface="UD デジタル 教科書体 NP" panose="02020400000000000000" pitchFamily="18" charset="-128"/>
            </a:rPr>
            <a:t>1.88</a:t>
          </a:r>
          <a:r>
            <a:rPr kumimoji="1" lang="ja-JP" altLang="en-US" sz="1000" dirty="0">
              <a:solidFill>
                <a:schemeClr val="tx1"/>
              </a:solidFill>
              <a:latin typeface="UD デジタル 教科書体 NP" panose="02020400000000000000" pitchFamily="18" charset="-128"/>
              <a:ea typeface="UD デジタル 教科書体 NP" panose="02020400000000000000" pitchFamily="18" charset="-128"/>
            </a:rPr>
            <a:t>倍</a:t>
          </a:r>
        </a:p>
      </cdr:txBody>
    </cdr:sp>
  </cdr:relSizeAnchor>
  <cdr:relSizeAnchor xmlns:cdr="http://schemas.openxmlformats.org/drawingml/2006/chartDrawing">
    <cdr:from>
      <cdr:x>0.41007</cdr:x>
      <cdr:y>0.41312</cdr:y>
    </cdr:from>
    <cdr:to>
      <cdr:x>0.58659</cdr:x>
      <cdr:y>0.46038</cdr:y>
    </cdr:to>
    <cdr:sp macro="" textlink="">
      <cdr:nvSpPr>
        <cdr:cNvPr id="4" name="吹き出し: 右矢印 3">
          <a:extLst xmlns:a="http://schemas.openxmlformats.org/drawingml/2006/main">
            <a:ext uri="{FF2B5EF4-FFF2-40B4-BE49-F238E27FC236}">
              <a16:creationId xmlns:a16="http://schemas.microsoft.com/office/drawing/2014/main" id="{3FA00C81-B16F-B6CA-78A2-8B14CE35D8A1}"/>
            </a:ext>
          </a:extLst>
        </cdr:cNvPr>
        <cdr:cNvSpPr/>
      </cdr:nvSpPr>
      <cdr:spPr>
        <a:xfrm xmlns:a="http://schemas.openxmlformats.org/drawingml/2006/main" rot="1199122" flipH="1">
          <a:off x="2802857" y="2075635"/>
          <a:ext cx="1206568" cy="237451"/>
        </a:xfrm>
        <a:prstGeom xmlns:a="http://schemas.openxmlformats.org/drawingml/2006/main" prst="rightArrowCallout">
          <a:avLst>
            <a:gd name="adj1" fmla="val 25000"/>
            <a:gd name="adj2" fmla="val 25000"/>
            <a:gd name="adj3" fmla="val 25000"/>
            <a:gd name="adj4" fmla="val 85177"/>
          </a:avLst>
        </a:prstGeom>
        <a:solidFill xmlns:a="http://schemas.openxmlformats.org/drawingml/2006/main">
          <a:schemeClr val="bg1"/>
        </a:solidFill>
        <a:ln xmlns:a="http://schemas.openxmlformats.org/drawingml/2006/main" w="12700"/>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kumimoji="1" lang="ja-JP" altLang="en-US" sz="1000" dirty="0">
              <a:solidFill>
                <a:schemeClr val="tx1"/>
              </a:solidFill>
              <a:latin typeface="UD デジタル 教科書体 NP" panose="02020400000000000000" pitchFamily="18" charset="-128"/>
              <a:ea typeface="UD デジタル 教科書体 NP" panose="02020400000000000000" pitchFamily="18" charset="-128"/>
            </a:rPr>
            <a:t>全国の</a:t>
          </a:r>
          <a:r>
            <a:rPr kumimoji="1" lang="en-US" altLang="ja-JP" sz="1000" dirty="0">
              <a:solidFill>
                <a:schemeClr val="tx1"/>
              </a:solidFill>
              <a:latin typeface="UD デジタル 教科書体 NP" panose="02020400000000000000" pitchFamily="18" charset="-128"/>
              <a:ea typeface="UD デジタル 教科書体 NP" panose="02020400000000000000" pitchFamily="18" charset="-128"/>
            </a:rPr>
            <a:t>1.73</a:t>
          </a:r>
          <a:r>
            <a:rPr kumimoji="1" lang="ja-JP" altLang="en-US" sz="1000" dirty="0">
              <a:solidFill>
                <a:schemeClr val="tx1"/>
              </a:solidFill>
              <a:latin typeface="UD デジタル 教科書体 NP" panose="02020400000000000000" pitchFamily="18" charset="-128"/>
              <a:ea typeface="UD デジタル 教科書体 NP" panose="02020400000000000000" pitchFamily="18" charset="-128"/>
            </a:rPr>
            <a:t>倍</a:t>
          </a:r>
        </a:p>
      </cdr:txBody>
    </cdr:sp>
  </cdr:relSizeAnchor>
  <cdr:relSizeAnchor xmlns:cdr="http://schemas.openxmlformats.org/drawingml/2006/chartDrawing">
    <cdr:from>
      <cdr:x>0.20229</cdr:x>
      <cdr:y>0.10867</cdr:y>
    </cdr:from>
    <cdr:to>
      <cdr:x>0.38542</cdr:x>
      <cdr:y>0.16274</cdr:y>
    </cdr:to>
    <cdr:sp macro="" textlink="">
      <cdr:nvSpPr>
        <cdr:cNvPr id="3" name="吹き出し: 右矢印 2">
          <a:extLst xmlns:a="http://schemas.openxmlformats.org/drawingml/2006/main">
            <a:ext uri="{FF2B5EF4-FFF2-40B4-BE49-F238E27FC236}">
              <a16:creationId xmlns:a16="http://schemas.microsoft.com/office/drawing/2014/main" id="{AA094908-0B69-5F54-EDD8-C92E9BCD3167}"/>
            </a:ext>
          </a:extLst>
        </cdr:cNvPr>
        <cdr:cNvSpPr/>
      </cdr:nvSpPr>
      <cdr:spPr>
        <a:xfrm xmlns:a="http://schemas.openxmlformats.org/drawingml/2006/main">
          <a:off x="1382681" y="545986"/>
          <a:ext cx="1251692" cy="271643"/>
        </a:xfrm>
        <a:prstGeom xmlns:a="http://schemas.openxmlformats.org/drawingml/2006/main" prst="rightArrowCallout">
          <a:avLst>
            <a:gd name="adj1" fmla="val 25000"/>
            <a:gd name="adj2" fmla="val 25000"/>
            <a:gd name="adj3" fmla="val 25000"/>
            <a:gd name="adj4" fmla="val 85177"/>
          </a:avLst>
        </a:prstGeom>
        <a:solidFill xmlns:a="http://schemas.openxmlformats.org/drawingml/2006/main">
          <a:schemeClr val="bg1"/>
        </a:solidFill>
        <a:ln xmlns:a="http://schemas.openxmlformats.org/drawingml/2006/main" w="12700"/>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kumimoji="1" lang="ja-JP" altLang="en-US" sz="1000">
              <a:solidFill>
                <a:schemeClr val="tx1"/>
              </a:solidFill>
              <a:latin typeface="UD デジタル 教科書体 NP" panose="02020400000000000000" pitchFamily="18" charset="-128"/>
              <a:ea typeface="UD デジタル 教科書体 NP" panose="02020400000000000000" pitchFamily="18" charset="-128"/>
            </a:rPr>
            <a:t>全国の</a:t>
          </a:r>
          <a:r>
            <a:rPr kumimoji="1" lang="en-US" altLang="ja-JP" sz="1000">
              <a:solidFill>
                <a:schemeClr val="tx1"/>
              </a:solidFill>
              <a:latin typeface="UD デジタル 教科書体 NP" panose="02020400000000000000" pitchFamily="18" charset="-128"/>
              <a:ea typeface="UD デジタル 教科書体 NP" panose="02020400000000000000" pitchFamily="18" charset="-128"/>
            </a:rPr>
            <a:t>2.17</a:t>
          </a:r>
          <a:r>
            <a:rPr kumimoji="1" lang="ja-JP" altLang="en-US" sz="1000">
              <a:solidFill>
                <a:schemeClr val="tx1"/>
              </a:solidFill>
              <a:latin typeface="UD デジタル 教科書体 NP" panose="02020400000000000000" pitchFamily="18" charset="-128"/>
              <a:ea typeface="UD デジタル 教科書体 NP" panose="02020400000000000000" pitchFamily="18" charset="-128"/>
            </a:rPr>
            <a:t>倍</a:t>
          </a:r>
        </a:p>
      </cdr:txBody>
    </cdr:sp>
  </cdr:relSizeAnchor>
  <cdr:relSizeAnchor xmlns:cdr="http://schemas.openxmlformats.org/drawingml/2006/chartDrawing">
    <cdr:from>
      <cdr:x>0.06755</cdr:x>
      <cdr:y>0.7623</cdr:y>
    </cdr:from>
    <cdr:to>
      <cdr:x>0.76589</cdr:x>
      <cdr:y>0.86564</cdr:y>
    </cdr:to>
    <cdr:sp macro="" textlink="">
      <cdr:nvSpPr>
        <cdr:cNvPr id="5" name="正方形/長方形 4">
          <a:extLst xmlns:a="http://schemas.openxmlformats.org/drawingml/2006/main">
            <a:ext uri="{FF2B5EF4-FFF2-40B4-BE49-F238E27FC236}">
              <a16:creationId xmlns:a16="http://schemas.microsoft.com/office/drawing/2014/main" id="{AEB6F714-8FB9-D4FD-F565-D27F8E74D7AB}"/>
            </a:ext>
          </a:extLst>
        </cdr:cNvPr>
        <cdr:cNvSpPr/>
      </cdr:nvSpPr>
      <cdr:spPr>
        <a:xfrm xmlns:a="http://schemas.openxmlformats.org/drawingml/2006/main">
          <a:off x="461696" y="3829981"/>
          <a:ext cx="4773247" cy="519237"/>
        </a:xfrm>
        <a:prstGeom xmlns:a="http://schemas.openxmlformats.org/drawingml/2006/main" prst="rect">
          <a:avLst/>
        </a:prstGeom>
        <a:solidFill xmlns:a="http://schemas.openxmlformats.org/drawingml/2006/main">
          <a:srgbClr val="00FF99">
            <a:alpha val="22000"/>
          </a:srgb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0.07306</cdr:x>
      <cdr:y>0.56812</cdr:y>
    </cdr:from>
    <cdr:to>
      <cdr:x>0.56836</cdr:x>
      <cdr:y>0.65711</cdr:y>
    </cdr:to>
    <cdr:sp macro="" textlink="">
      <cdr:nvSpPr>
        <cdr:cNvPr id="6" name="テキスト ボックス 33">
          <a:extLst xmlns:a="http://schemas.openxmlformats.org/drawingml/2006/main">
            <a:ext uri="{FF2B5EF4-FFF2-40B4-BE49-F238E27FC236}">
              <a16:creationId xmlns:a16="http://schemas.microsoft.com/office/drawing/2014/main" id="{0FDB6969-6792-7057-A48E-6E286C68E489}"/>
            </a:ext>
          </a:extLst>
        </cdr:cNvPr>
        <cdr:cNvSpPr txBox="1"/>
      </cdr:nvSpPr>
      <cdr:spPr>
        <a:xfrm xmlns:a="http://schemas.openxmlformats.org/drawingml/2006/main">
          <a:off x="499373" y="2854358"/>
          <a:ext cx="3385461" cy="447112"/>
        </a:xfrm>
        <a:prstGeom xmlns:a="http://schemas.openxmlformats.org/drawingml/2006/main" prst="rect">
          <a:avLst/>
        </a:prstGeom>
        <a:solidFill xmlns:a="http://schemas.openxmlformats.org/drawingml/2006/main">
          <a:srgbClr val="33CCCC">
            <a:alpha val="20000"/>
          </a:srgbClr>
        </a:solidFill>
        <a:ln xmlns:a="http://schemas.openxmlformats.org/drawingml/2006/main" w="28575" cmpd="sng">
          <a:solidFill>
            <a:schemeClr val="lt1">
              <a:shade val="50000"/>
            </a:schemeClr>
          </a:solidFill>
          <a:prstDash val="sysDot"/>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1050" dirty="0">
              <a:latin typeface="UD デジタル 教科書体 NP" panose="02020400000000000000" pitchFamily="18" charset="-128"/>
              <a:ea typeface="UD デジタル 教科書体 NP" panose="02020400000000000000" pitchFamily="18" charset="-128"/>
            </a:rPr>
            <a:t>このグラフは全国平均を</a:t>
          </a:r>
          <a:r>
            <a:rPr lang="en-US" altLang="ja-JP" sz="1050" dirty="0">
              <a:latin typeface="UD デジタル 教科書体 NP" panose="02020400000000000000" pitchFamily="18" charset="-128"/>
              <a:ea typeface="UD デジタル 教科書体 NP" panose="02020400000000000000" pitchFamily="18" charset="-128"/>
            </a:rPr>
            <a:t>1.0</a:t>
          </a:r>
          <a:r>
            <a:rPr lang="ja-JP" altLang="en-US" sz="1050" dirty="0">
              <a:latin typeface="UD デジタル 教科書体 NP" panose="02020400000000000000" pitchFamily="18" charset="-128"/>
              <a:ea typeface="UD デジタル 教科書体 NP" panose="02020400000000000000" pitchFamily="18" charset="-128"/>
            </a:rPr>
            <a:t>とした倍率です。</a:t>
          </a:r>
          <a:endParaRPr lang="en-US" altLang="ja-JP" sz="1050" dirty="0">
            <a:latin typeface="UD デジタル 教科書体 NP" panose="02020400000000000000" pitchFamily="18" charset="-128"/>
            <a:ea typeface="UD デジタル 教科書体 NP" panose="02020400000000000000" pitchFamily="18" charset="-128"/>
          </a:endParaRPr>
        </a:p>
        <a:p xmlns:a="http://schemas.openxmlformats.org/drawingml/2006/main">
          <a:r>
            <a:rPr lang="en-US" altLang="ja-JP" sz="1050" dirty="0">
              <a:latin typeface="UD デジタル 教科書体 NP" panose="02020400000000000000" pitchFamily="18" charset="-128"/>
              <a:ea typeface="UD デジタル 教科書体 NP" panose="02020400000000000000" pitchFamily="18" charset="-128"/>
            </a:rPr>
            <a:t>1.0</a:t>
          </a:r>
          <a:r>
            <a:rPr lang="ja-JP" altLang="en-US" sz="1050" dirty="0">
              <a:latin typeface="UD デジタル 教科書体 NP" panose="02020400000000000000" pitchFamily="18" charset="-128"/>
              <a:ea typeface="UD デジタル 教科書体 NP" panose="02020400000000000000" pitchFamily="18" charset="-128"/>
            </a:rPr>
            <a:t>未満の値は全国平均を下回ることを意味します」</a:t>
          </a:r>
          <a:endParaRPr kumimoji="1" lang="ja-JP" altLang="en-US" sz="1050" dirty="0">
            <a:latin typeface="UD デジタル 教科書体 NP" panose="02020400000000000000" pitchFamily="18" charset="-128"/>
            <a:ea typeface="UD デジタル 教科書体 NP" panose="02020400000000000000" pitchFamily="18" charset="-128"/>
          </a:endParaRPr>
        </a:p>
      </cdr:txBody>
    </cdr:sp>
  </cdr:relSizeAnchor>
  <cdr:relSizeAnchor xmlns:cdr="http://schemas.openxmlformats.org/drawingml/2006/chartDrawing">
    <cdr:from>
      <cdr:x>0.42366</cdr:x>
      <cdr:y>0.40364</cdr:y>
    </cdr:from>
    <cdr:to>
      <cdr:x>0.57634</cdr:x>
      <cdr:y>0.59636</cdr:y>
    </cdr:to>
    <cdr:sp macro="" textlink="">
      <cdr:nvSpPr>
        <cdr:cNvPr id="8" name="テキスト ボックス 7">
          <a:extLst xmlns:a="http://schemas.openxmlformats.org/drawingml/2006/main">
            <a:ext uri="{FF2B5EF4-FFF2-40B4-BE49-F238E27FC236}">
              <a16:creationId xmlns:a16="http://schemas.microsoft.com/office/drawing/2014/main" id="{630B8E3B-8BEE-405C-93FE-DCBFED06B9B6}"/>
            </a:ext>
          </a:extLst>
        </cdr:cNvPr>
        <cdr:cNvSpPr txBox="1"/>
      </cdr:nvSpPr>
      <cdr:spPr>
        <a:xfrm xmlns:a="http://schemas.openxmlformats.org/drawingml/2006/main">
          <a:off x="2537460" y="1915264"/>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0.73644</cdr:x>
      <cdr:y>0.67743</cdr:y>
    </cdr:from>
    <cdr:to>
      <cdr:x>0.76589</cdr:x>
      <cdr:y>0.81742</cdr:y>
    </cdr:to>
    <cdr:sp macro="" textlink="">
      <cdr:nvSpPr>
        <cdr:cNvPr id="9" name="右中かっこ 8">
          <a:extLst xmlns:a="http://schemas.openxmlformats.org/drawingml/2006/main">
            <a:ext uri="{FF2B5EF4-FFF2-40B4-BE49-F238E27FC236}">
              <a16:creationId xmlns:a16="http://schemas.microsoft.com/office/drawing/2014/main" id="{A7DB0157-C246-2BC3-1DF6-43174DB2CE3E}"/>
            </a:ext>
          </a:extLst>
        </cdr:cNvPr>
        <cdr:cNvSpPr/>
      </cdr:nvSpPr>
      <cdr:spPr>
        <a:xfrm xmlns:a="http://schemas.openxmlformats.org/drawingml/2006/main">
          <a:off x="5033696" y="3403556"/>
          <a:ext cx="201246" cy="703386"/>
        </a:xfrm>
        <a:prstGeom xmlns:a="http://schemas.openxmlformats.org/drawingml/2006/main" prst="rightBrace">
          <a:avLst>
            <a:gd name="adj1" fmla="val 32264"/>
            <a:gd name="adj2" fmla="val 48198"/>
          </a:avLst>
        </a:prstGeom>
        <a:ln xmlns:a="http://schemas.openxmlformats.org/drawingml/2006/main" w="25400">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0.73273</cdr:x>
      <cdr:y>0.18391</cdr:y>
    </cdr:from>
    <cdr:to>
      <cdr:x>0.76589</cdr:x>
      <cdr:y>0.44505</cdr:y>
    </cdr:to>
    <cdr:sp macro="" textlink="">
      <cdr:nvSpPr>
        <cdr:cNvPr id="10" name="右中かっこ 9">
          <a:extLst xmlns:a="http://schemas.openxmlformats.org/drawingml/2006/main">
            <a:ext uri="{FF2B5EF4-FFF2-40B4-BE49-F238E27FC236}">
              <a16:creationId xmlns:a16="http://schemas.microsoft.com/office/drawing/2014/main" id="{BC404E72-0EEE-E63B-16C6-CEC9C3C478F3}"/>
            </a:ext>
          </a:extLst>
        </cdr:cNvPr>
        <cdr:cNvSpPr/>
      </cdr:nvSpPr>
      <cdr:spPr>
        <a:xfrm xmlns:a="http://schemas.openxmlformats.org/drawingml/2006/main">
          <a:off x="5008296" y="924028"/>
          <a:ext cx="226646" cy="1312019"/>
        </a:xfrm>
        <a:prstGeom xmlns:a="http://schemas.openxmlformats.org/drawingml/2006/main" prst="rightBrace">
          <a:avLst>
            <a:gd name="adj1" fmla="val 8333"/>
            <a:gd name="adj2" fmla="val 75003"/>
          </a:avLst>
        </a:prstGeom>
        <a:ln xmlns:a="http://schemas.openxmlformats.org/drawingml/2006/main" w="12700">
          <a:solidFill>
            <a:schemeClr val="tx1"/>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ja-JP"/>
        </a:p>
      </cdr:txBody>
    </cdr:sp>
  </cdr:relSizeAnchor>
  <cdr:relSizeAnchor xmlns:cdr="http://schemas.openxmlformats.org/drawingml/2006/chartDrawing">
    <cdr:from>
      <cdr:x>0.78675</cdr:x>
      <cdr:y>0.71019</cdr:y>
    </cdr:from>
    <cdr:to>
      <cdr:x>0.92396</cdr:x>
      <cdr:y>0.81441</cdr:y>
    </cdr:to>
    <cdr:sp macro="" textlink="">
      <cdr:nvSpPr>
        <cdr:cNvPr id="11" name="テキスト ボックス 10">
          <a:extLst xmlns:a="http://schemas.openxmlformats.org/drawingml/2006/main">
            <a:ext uri="{FF2B5EF4-FFF2-40B4-BE49-F238E27FC236}">
              <a16:creationId xmlns:a16="http://schemas.microsoft.com/office/drawing/2014/main" id="{E53C8329-900E-D739-05E6-C66B5DD0F22D}"/>
            </a:ext>
          </a:extLst>
        </cdr:cNvPr>
        <cdr:cNvSpPr txBox="1"/>
      </cdr:nvSpPr>
      <cdr:spPr>
        <a:xfrm xmlns:a="http://schemas.openxmlformats.org/drawingml/2006/main">
          <a:off x="5377573" y="3568166"/>
          <a:ext cx="937847" cy="523631"/>
        </a:xfrm>
        <a:prstGeom xmlns:a="http://schemas.openxmlformats.org/drawingml/2006/main" prst="rect">
          <a:avLst/>
        </a:prstGeom>
        <a:solidFill xmlns:a="http://schemas.openxmlformats.org/drawingml/2006/main">
          <a:srgbClr val="00CC99">
            <a:alpha val="48000"/>
          </a:srgbClr>
        </a:solidFill>
      </cdr:spPr>
      <cdr:txBody>
        <a:bodyPr xmlns:a="http://schemas.openxmlformats.org/drawingml/2006/main" vertOverflow="clip" wrap="square" rtlCol="0"/>
        <a:lstStyle xmlns:a="http://schemas.openxmlformats.org/drawingml/2006/main"/>
        <a:p xmlns:a="http://schemas.openxmlformats.org/drawingml/2006/main">
          <a:r>
            <a:rPr lang="ja-JP" altLang="en-US" sz="2800" dirty="0">
              <a:latin typeface="UD デジタル 教科書体 NP" panose="02020400000000000000" pitchFamily="18" charset="-128"/>
              <a:ea typeface="UD デジタル 教科書体 NP" panose="02020400000000000000" pitchFamily="18" charset="-128"/>
            </a:rPr>
            <a:t>長野</a:t>
          </a:r>
        </a:p>
      </cdr:txBody>
    </cdr:sp>
  </cdr:relSizeAnchor>
  <cdr:relSizeAnchor xmlns:cdr="http://schemas.openxmlformats.org/drawingml/2006/chartDrawing">
    <cdr:from>
      <cdr:x>0.77932</cdr:x>
      <cdr:y>0.33508</cdr:y>
    </cdr:from>
    <cdr:to>
      <cdr:x>0.91653</cdr:x>
      <cdr:y>0.4393</cdr:y>
    </cdr:to>
    <cdr:sp macro="" textlink="">
      <cdr:nvSpPr>
        <cdr:cNvPr id="12" name="テキスト ボックス 1">
          <a:extLst xmlns:a="http://schemas.openxmlformats.org/drawingml/2006/main">
            <a:ext uri="{FF2B5EF4-FFF2-40B4-BE49-F238E27FC236}">
              <a16:creationId xmlns:a16="http://schemas.microsoft.com/office/drawing/2014/main" id="{AC221E2B-2332-778D-0994-DC30DEE012B4}"/>
            </a:ext>
          </a:extLst>
        </cdr:cNvPr>
        <cdr:cNvSpPr txBox="1"/>
      </cdr:nvSpPr>
      <cdr:spPr>
        <a:xfrm xmlns:a="http://schemas.openxmlformats.org/drawingml/2006/main">
          <a:off x="5326773" y="1683545"/>
          <a:ext cx="937847" cy="523631"/>
        </a:xfrm>
        <a:prstGeom xmlns:a="http://schemas.openxmlformats.org/drawingml/2006/main" prst="rect">
          <a:avLst/>
        </a:prstGeom>
        <a:solidFill xmlns:a="http://schemas.openxmlformats.org/drawingml/2006/main">
          <a:srgbClr val="159FEB">
            <a:alpha val="34902"/>
          </a:srgb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2800" dirty="0">
              <a:latin typeface="UD デジタル 教科書体 NP" panose="02020400000000000000" pitchFamily="18" charset="-128"/>
              <a:ea typeface="UD デジタル 教科書体 NP" panose="02020400000000000000" pitchFamily="18" charset="-128"/>
            </a:rPr>
            <a:t>青森</a:t>
          </a:r>
        </a:p>
      </cdr:txBody>
    </cdr:sp>
  </cdr:relSizeAnchor>
  <cdr:relSizeAnchor xmlns:cdr="http://schemas.openxmlformats.org/drawingml/2006/chartDrawing">
    <cdr:from>
      <cdr:x>0.72235</cdr:x>
      <cdr:y>0.46366</cdr:y>
    </cdr:from>
    <cdr:to>
      <cdr:x>0.97492</cdr:x>
      <cdr:y>0.61218</cdr:y>
    </cdr:to>
    <cdr:sp macro="" textlink="">
      <cdr:nvSpPr>
        <cdr:cNvPr id="13" name="吹き出し: 円形 12">
          <a:extLst xmlns:a="http://schemas.openxmlformats.org/drawingml/2006/main">
            <a:ext uri="{FF2B5EF4-FFF2-40B4-BE49-F238E27FC236}">
              <a16:creationId xmlns:a16="http://schemas.microsoft.com/office/drawing/2014/main" id="{0D5CE4A2-7583-A7FC-431B-9507D2C22EC9}"/>
            </a:ext>
          </a:extLst>
        </cdr:cNvPr>
        <cdr:cNvSpPr/>
      </cdr:nvSpPr>
      <cdr:spPr>
        <a:xfrm xmlns:a="http://schemas.openxmlformats.org/drawingml/2006/main">
          <a:off x="4937373" y="2329525"/>
          <a:ext cx="1726319" cy="746234"/>
        </a:xfrm>
        <a:prstGeom xmlns:a="http://schemas.openxmlformats.org/drawingml/2006/main" prst="wedgeEllipseCallout">
          <a:avLst>
            <a:gd name="adj1" fmla="val -61988"/>
            <a:gd name="adj2" fmla="val 35740"/>
          </a:avLst>
        </a:prstGeom>
        <a:solidFill xmlns:a="http://schemas.openxmlformats.org/drawingml/2006/main">
          <a:schemeClr val="bg1"/>
        </a:solidFill>
        <a:ln xmlns:a="http://schemas.openxmlformats.org/drawingml/2006/main" w="19050">
          <a:solidFill>
            <a:schemeClr val="tx1"/>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sz="1400" dirty="0">
            <a:solidFill>
              <a:schemeClr val="tx1"/>
            </a:solidFill>
            <a:latin typeface="UD デジタル 教科書体 NP" panose="02020400000000000000" pitchFamily="18" charset="-128"/>
            <a:ea typeface="UD デジタル 教科書体 NP" panose="02020400000000000000" pitchFamily="18" charset="-128"/>
          </a:endParaRPr>
        </a:p>
      </cdr:txBody>
    </cdr:sp>
  </cdr:relSizeAnchor>
  <cdr:relSizeAnchor xmlns:cdr="http://schemas.openxmlformats.org/drawingml/2006/chartDrawing">
    <cdr:from>
      <cdr:x>0.847</cdr:x>
      <cdr:y>0.85604</cdr:y>
    </cdr:from>
    <cdr:to>
      <cdr:x>0.94983</cdr:x>
      <cdr:y>0.97275</cdr:y>
    </cdr:to>
    <cdr:sp macro="" textlink="">
      <cdr:nvSpPr>
        <cdr:cNvPr id="14" name="テキスト ボックス 13">
          <a:extLst xmlns:a="http://schemas.openxmlformats.org/drawingml/2006/main">
            <a:ext uri="{FF2B5EF4-FFF2-40B4-BE49-F238E27FC236}">
              <a16:creationId xmlns:a16="http://schemas.microsoft.com/office/drawing/2014/main" id="{990C16D2-4647-C2C9-5C37-9E05BF746088}"/>
            </a:ext>
          </a:extLst>
        </cdr:cNvPr>
        <cdr:cNvSpPr txBox="1"/>
      </cdr:nvSpPr>
      <cdr:spPr>
        <a:xfrm xmlns:a="http://schemas.openxmlformats.org/drawingml/2006/main">
          <a:off x="5789363" y="4300978"/>
          <a:ext cx="702879" cy="5863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0.78242</cdr:x>
      <cdr:y>0.56108</cdr:y>
    </cdr:from>
    <cdr:to>
      <cdr:x>0.93619</cdr:x>
      <cdr:y>0.67823</cdr:y>
    </cdr:to>
    <cdr:sp macro="" textlink="">
      <cdr:nvSpPr>
        <cdr:cNvPr id="15" name="テキスト ボックス 14">
          <a:extLst xmlns:a="http://schemas.openxmlformats.org/drawingml/2006/main">
            <a:ext uri="{FF2B5EF4-FFF2-40B4-BE49-F238E27FC236}">
              <a16:creationId xmlns:a16="http://schemas.microsoft.com/office/drawing/2014/main" id="{A90B8987-E990-1C91-1337-844CDF0AAC1D}"/>
            </a:ext>
          </a:extLst>
        </cdr:cNvPr>
        <cdr:cNvSpPr txBox="1"/>
      </cdr:nvSpPr>
      <cdr:spPr>
        <a:xfrm xmlns:a="http://schemas.openxmlformats.org/drawingml/2006/main">
          <a:off x="5347928" y="2819019"/>
          <a:ext cx="1051034" cy="5885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0.57483</cdr:x>
      <cdr:y>0.04119</cdr:y>
    </cdr:from>
    <cdr:to>
      <cdr:x>0.76589</cdr:x>
      <cdr:y>0.15734</cdr:y>
    </cdr:to>
    <cdr:sp macro="" textlink="">
      <cdr:nvSpPr>
        <cdr:cNvPr id="16" name="テキスト ボックス 15">
          <a:extLst xmlns:a="http://schemas.openxmlformats.org/drawingml/2006/main">
            <a:ext uri="{FF2B5EF4-FFF2-40B4-BE49-F238E27FC236}">
              <a16:creationId xmlns:a16="http://schemas.microsoft.com/office/drawing/2014/main" id="{966952FE-9B09-E64E-8528-A68A18A2AE84}"/>
            </a:ext>
          </a:extLst>
        </cdr:cNvPr>
        <cdr:cNvSpPr txBox="1"/>
      </cdr:nvSpPr>
      <cdr:spPr>
        <a:xfrm xmlns:a="http://schemas.openxmlformats.org/drawingml/2006/main">
          <a:off x="3929032" y="206949"/>
          <a:ext cx="1305910" cy="5835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0.73755</cdr:x>
      <cdr:y>0.4893</cdr:y>
    </cdr:from>
    <cdr:to>
      <cdr:x>0.99666</cdr:x>
      <cdr:y>0.63992</cdr:y>
    </cdr:to>
    <cdr:sp macro="" textlink="">
      <cdr:nvSpPr>
        <cdr:cNvPr id="17" name="テキスト ボックス 16">
          <a:extLst xmlns:a="http://schemas.openxmlformats.org/drawingml/2006/main">
            <a:ext uri="{FF2B5EF4-FFF2-40B4-BE49-F238E27FC236}">
              <a16:creationId xmlns:a16="http://schemas.microsoft.com/office/drawing/2014/main" id="{CE0423C5-BE4E-A0CE-9A69-26237F478D7C}"/>
            </a:ext>
          </a:extLst>
        </cdr:cNvPr>
        <cdr:cNvSpPr txBox="1"/>
      </cdr:nvSpPr>
      <cdr:spPr>
        <a:xfrm xmlns:a="http://schemas.openxmlformats.org/drawingml/2006/main">
          <a:off x="5041291" y="2458383"/>
          <a:ext cx="1770993" cy="7567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000" dirty="0">
              <a:latin typeface="HGP創英角ﾎﾟｯﾌﾟ体" panose="040B0A00000000000000" pitchFamily="50" charset="-128"/>
              <a:ea typeface="HGP創英角ﾎﾟｯﾌﾟ体" panose="040B0A00000000000000" pitchFamily="50" charset="-128"/>
            </a:rPr>
            <a:t>こんなに差が</a:t>
          </a:r>
          <a:endParaRPr lang="ja-JP" altLang="en-US" sz="1400" dirty="0">
            <a:latin typeface="HGP創英角ﾎﾟｯﾌﾟ体" panose="040B0A00000000000000" pitchFamily="50" charset="-128"/>
            <a:ea typeface="HGP創英角ﾎﾟｯﾌﾟ体" panose="040B0A00000000000000" pitchFamily="50" charset="-128"/>
          </a:endParaRPr>
        </a:p>
      </cdr:txBody>
    </cdr:sp>
  </cdr:relSizeAnchor>
  <cdr:relSizeAnchor xmlns:cdr="http://schemas.openxmlformats.org/drawingml/2006/chartDrawing">
    <cdr:from>
      <cdr:x>0.07354</cdr:x>
      <cdr:y>0.67195</cdr:y>
    </cdr:from>
    <cdr:to>
      <cdr:x>0.09814</cdr:x>
      <cdr:y>0.72634</cdr:y>
    </cdr:to>
    <cdr:cxnSp macro="">
      <cdr:nvCxnSpPr>
        <cdr:cNvPr id="19" name="直線矢印コネクタ 18">
          <a:extLst xmlns:a="http://schemas.openxmlformats.org/drawingml/2006/main">
            <a:ext uri="{FF2B5EF4-FFF2-40B4-BE49-F238E27FC236}">
              <a16:creationId xmlns:a16="http://schemas.microsoft.com/office/drawing/2014/main" id="{5C7C9809-CB43-BBCF-D492-80063189764B}"/>
            </a:ext>
          </a:extLst>
        </cdr:cNvPr>
        <cdr:cNvCxnSpPr/>
      </cdr:nvCxnSpPr>
      <cdr:spPr>
        <a:xfrm xmlns:a="http://schemas.openxmlformats.org/drawingml/2006/main" flipH="1">
          <a:off x="502659" y="3376067"/>
          <a:ext cx="168166" cy="273269"/>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0.13144</cdr:x>
      <cdr:y>0</cdr:y>
    </cdr:from>
    <cdr:to>
      <cdr:x>0.8768</cdr:x>
      <cdr:y>0.07365</cdr:y>
    </cdr:to>
    <cdr:sp macro="" textlink="">
      <cdr:nvSpPr>
        <cdr:cNvPr id="2" name="テキスト ボックス 1">
          <a:extLst xmlns:a="http://schemas.openxmlformats.org/drawingml/2006/main">
            <a:ext uri="{FF2B5EF4-FFF2-40B4-BE49-F238E27FC236}">
              <a16:creationId xmlns:a16="http://schemas.microsoft.com/office/drawing/2014/main" id="{A78CF486-81C7-CDF1-115F-BB9B5AFB5556}"/>
            </a:ext>
          </a:extLst>
        </cdr:cNvPr>
        <cdr:cNvSpPr txBox="1"/>
      </cdr:nvSpPr>
      <cdr:spPr>
        <a:xfrm xmlns:a="http://schemas.openxmlformats.org/drawingml/2006/main">
          <a:off x="754305" y="-1"/>
          <a:ext cx="4277336" cy="3788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600" b="1" dirty="0">
              <a:latin typeface="UD デジタル 教科書体 NP" panose="02020400000000000000" pitchFamily="18" charset="-128"/>
              <a:ea typeface="UD デジタル 教科書体 NP" panose="02020400000000000000" pitchFamily="18" charset="-128"/>
            </a:rPr>
            <a:t>青森・長野比較　生活習慣・肥満（男性）</a:t>
          </a:r>
        </a:p>
      </cdr:txBody>
    </cdr:sp>
  </cdr:relSizeAnchor>
  <cdr:relSizeAnchor xmlns:cdr="http://schemas.openxmlformats.org/drawingml/2006/chartDrawing">
    <cdr:from>
      <cdr:x>0.16234</cdr:x>
      <cdr:y>0.19715</cdr:y>
    </cdr:from>
    <cdr:to>
      <cdr:x>0.30377</cdr:x>
      <cdr:y>0.24732</cdr:y>
    </cdr:to>
    <cdr:sp macro="" textlink="">
      <cdr:nvSpPr>
        <cdr:cNvPr id="3" name="テキスト ボックス 2">
          <a:extLst xmlns:a="http://schemas.openxmlformats.org/drawingml/2006/main">
            <a:ext uri="{FF2B5EF4-FFF2-40B4-BE49-F238E27FC236}">
              <a16:creationId xmlns:a16="http://schemas.microsoft.com/office/drawing/2014/main" id="{ED54C2E9-0871-8A7A-329D-AD49801ED77B}"/>
            </a:ext>
          </a:extLst>
        </cdr:cNvPr>
        <cdr:cNvSpPr txBox="1"/>
      </cdr:nvSpPr>
      <cdr:spPr>
        <a:xfrm xmlns:a="http://schemas.openxmlformats.org/drawingml/2006/main">
          <a:off x="978979" y="1011704"/>
          <a:ext cx="852854" cy="257503"/>
        </a:xfrm>
        <a:prstGeom xmlns:a="http://schemas.openxmlformats.org/drawingml/2006/main" prst="rect">
          <a:avLst/>
        </a:prstGeom>
        <a:solidFill xmlns:a="http://schemas.openxmlformats.org/drawingml/2006/main">
          <a:schemeClr val="tx2">
            <a:lumMod val="40000"/>
            <a:lumOff val="60000"/>
            <a:alpha val="37000"/>
          </a:schemeClr>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0.07049</cdr:x>
      <cdr:y>0.62167</cdr:y>
    </cdr:from>
    <cdr:to>
      <cdr:x>0.18681</cdr:x>
      <cdr:y>0.67223</cdr:y>
    </cdr:to>
    <cdr:sp macro="" textlink="">
      <cdr:nvSpPr>
        <cdr:cNvPr id="4" name="テキスト ボックス 1">
          <a:extLst xmlns:a="http://schemas.openxmlformats.org/drawingml/2006/main">
            <a:ext uri="{FF2B5EF4-FFF2-40B4-BE49-F238E27FC236}">
              <a16:creationId xmlns:a16="http://schemas.microsoft.com/office/drawing/2014/main" id="{2266E89A-534C-99AB-C2DD-84D110D1D2BE}"/>
            </a:ext>
          </a:extLst>
        </cdr:cNvPr>
        <cdr:cNvSpPr txBox="1"/>
      </cdr:nvSpPr>
      <cdr:spPr>
        <a:xfrm xmlns:a="http://schemas.openxmlformats.org/drawingml/2006/main">
          <a:off x="425063" y="3190242"/>
          <a:ext cx="701432" cy="259457"/>
        </a:xfrm>
        <a:prstGeom xmlns:a="http://schemas.openxmlformats.org/drawingml/2006/main" prst="rect">
          <a:avLst/>
        </a:prstGeom>
        <a:solidFill xmlns:a="http://schemas.openxmlformats.org/drawingml/2006/main">
          <a:schemeClr val="tx2">
            <a:lumMod val="40000"/>
            <a:lumOff val="60000"/>
            <a:alpha val="37000"/>
          </a:schemeClr>
        </a:solidFill>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sz="1100" dirty="0"/>
        </a:p>
      </cdr:txBody>
    </cdr:sp>
  </cdr:relSizeAnchor>
  <cdr:relSizeAnchor xmlns:cdr="http://schemas.openxmlformats.org/drawingml/2006/chartDrawing">
    <cdr:from>
      <cdr:x>0.44184</cdr:x>
      <cdr:y>0.11499</cdr:y>
    </cdr:from>
    <cdr:to>
      <cdr:x>0.53705</cdr:x>
      <cdr:y>0.15652</cdr:y>
    </cdr:to>
    <cdr:sp macro="" textlink="">
      <cdr:nvSpPr>
        <cdr:cNvPr id="5" name="テキスト ボックス 1">
          <a:extLst xmlns:a="http://schemas.openxmlformats.org/drawingml/2006/main">
            <a:ext uri="{FF2B5EF4-FFF2-40B4-BE49-F238E27FC236}">
              <a16:creationId xmlns:a16="http://schemas.microsoft.com/office/drawing/2014/main" id="{D718CAC9-587A-DD63-8231-66CB6E194CD7}"/>
            </a:ext>
          </a:extLst>
        </cdr:cNvPr>
        <cdr:cNvSpPr txBox="1"/>
      </cdr:nvSpPr>
      <cdr:spPr>
        <a:xfrm xmlns:a="http://schemas.openxmlformats.org/drawingml/2006/main">
          <a:off x="2664439" y="590117"/>
          <a:ext cx="574163" cy="213098"/>
        </a:xfrm>
        <a:prstGeom xmlns:a="http://schemas.openxmlformats.org/drawingml/2006/main" prst="rect">
          <a:avLst/>
        </a:prstGeom>
        <a:solidFill xmlns:a="http://schemas.openxmlformats.org/drawingml/2006/main">
          <a:schemeClr val="tx2">
            <a:lumMod val="40000"/>
            <a:lumOff val="60000"/>
            <a:alpha val="37000"/>
          </a:schemeClr>
        </a:solidFill>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0.06239</cdr:x>
      <cdr:y>0.66824</cdr:y>
    </cdr:from>
    <cdr:to>
      <cdr:x>0.18643</cdr:x>
      <cdr:y>0.70523</cdr:y>
    </cdr:to>
    <cdr:sp macro="" textlink="">
      <cdr:nvSpPr>
        <cdr:cNvPr id="2" name="テキスト ボックス 1">
          <a:extLst xmlns:a="http://schemas.openxmlformats.org/drawingml/2006/main">
            <a:ext uri="{FF2B5EF4-FFF2-40B4-BE49-F238E27FC236}">
              <a16:creationId xmlns:a16="http://schemas.microsoft.com/office/drawing/2014/main" id="{D718CAC9-587A-DD63-8231-66CB6E194CD7}"/>
            </a:ext>
          </a:extLst>
        </cdr:cNvPr>
        <cdr:cNvSpPr txBox="1"/>
      </cdr:nvSpPr>
      <cdr:spPr>
        <a:xfrm xmlns:a="http://schemas.openxmlformats.org/drawingml/2006/main">
          <a:off x="352771" y="3300230"/>
          <a:ext cx="701432" cy="182684"/>
        </a:xfrm>
        <a:prstGeom xmlns:a="http://schemas.openxmlformats.org/drawingml/2006/main" prst="rect">
          <a:avLst/>
        </a:prstGeom>
        <a:solidFill xmlns:a="http://schemas.openxmlformats.org/drawingml/2006/main">
          <a:schemeClr val="tx2">
            <a:lumMod val="40000"/>
            <a:lumOff val="60000"/>
            <a:alpha val="37000"/>
          </a:schemeClr>
        </a:solidFill>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sz="1100" dirty="0"/>
        </a:p>
      </cdr:txBody>
    </cdr:sp>
  </cdr:relSizeAnchor>
  <cdr:relSizeAnchor xmlns:cdr="http://schemas.openxmlformats.org/drawingml/2006/chartDrawing">
    <cdr:from>
      <cdr:x>0.45351</cdr:x>
      <cdr:y>0.13919</cdr:y>
    </cdr:from>
    <cdr:to>
      <cdr:x>0.55147</cdr:x>
      <cdr:y>0.17963</cdr:y>
    </cdr:to>
    <cdr:sp macro="" textlink="">
      <cdr:nvSpPr>
        <cdr:cNvPr id="3" name="テキスト ボックス 1">
          <a:extLst xmlns:a="http://schemas.openxmlformats.org/drawingml/2006/main">
            <a:ext uri="{FF2B5EF4-FFF2-40B4-BE49-F238E27FC236}">
              <a16:creationId xmlns:a16="http://schemas.microsoft.com/office/drawing/2014/main" id="{D718CAC9-587A-DD63-8231-66CB6E194CD7}"/>
            </a:ext>
          </a:extLst>
        </cdr:cNvPr>
        <cdr:cNvSpPr txBox="1"/>
      </cdr:nvSpPr>
      <cdr:spPr>
        <a:xfrm xmlns:a="http://schemas.openxmlformats.org/drawingml/2006/main">
          <a:off x="2564423" y="687444"/>
          <a:ext cx="553916" cy="199696"/>
        </a:xfrm>
        <a:prstGeom xmlns:a="http://schemas.openxmlformats.org/drawingml/2006/main" prst="rect">
          <a:avLst/>
        </a:prstGeom>
        <a:solidFill xmlns:a="http://schemas.openxmlformats.org/drawingml/2006/main">
          <a:schemeClr val="tx2">
            <a:lumMod val="40000"/>
            <a:lumOff val="60000"/>
            <a:alpha val="37000"/>
          </a:schemeClr>
        </a:solidFill>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sz="1100" dirty="0"/>
        </a:p>
      </cdr:txBody>
    </cdr:sp>
  </cdr:relSizeAnchor>
  <cdr:relSizeAnchor xmlns:cdr="http://schemas.openxmlformats.org/drawingml/2006/chartDrawing">
    <cdr:from>
      <cdr:x>0.16968</cdr:x>
      <cdr:y>0.23385</cdr:y>
    </cdr:from>
    <cdr:to>
      <cdr:x>0.30735</cdr:x>
      <cdr:y>0.27123</cdr:y>
    </cdr:to>
    <cdr:sp macro="" textlink="">
      <cdr:nvSpPr>
        <cdr:cNvPr id="4" name="テキスト ボックス 1">
          <a:extLst xmlns:a="http://schemas.openxmlformats.org/drawingml/2006/main">
            <a:ext uri="{FF2B5EF4-FFF2-40B4-BE49-F238E27FC236}">
              <a16:creationId xmlns:a16="http://schemas.microsoft.com/office/drawing/2014/main" id="{D718CAC9-587A-DD63-8231-66CB6E194CD7}"/>
            </a:ext>
          </a:extLst>
        </cdr:cNvPr>
        <cdr:cNvSpPr txBox="1"/>
      </cdr:nvSpPr>
      <cdr:spPr>
        <a:xfrm xmlns:a="http://schemas.openxmlformats.org/drawingml/2006/main">
          <a:off x="959440" y="1154906"/>
          <a:ext cx="778506" cy="184639"/>
        </a:xfrm>
        <a:prstGeom xmlns:a="http://schemas.openxmlformats.org/drawingml/2006/main" prst="rect">
          <a:avLst/>
        </a:prstGeom>
        <a:solidFill xmlns:a="http://schemas.openxmlformats.org/drawingml/2006/main">
          <a:schemeClr val="tx2">
            <a:lumMod val="40000"/>
            <a:lumOff val="60000"/>
            <a:alpha val="37000"/>
          </a:schemeClr>
        </a:solidFill>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03305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48857"/>
            <a:ext cx="3403600" cy="498693"/>
          </a:xfrm>
          <a:prstGeom prst="rect">
            <a:avLst/>
          </a:prstGeom>
        </p:spPr>
        <p:txBody>
          <a:bodyPr vert="horz" lIns="91440" tIns="45720" rIns="91440" bIns="45720" rtlCol="0"/>
          <a:lstStyle>
            <a:lvl1pPr algn="l">
              <a:defRPr sz="1200">
                <a:latin typeface="ＭＳ ゴシック" panose="020B0609070205080204" pitchFamily="49" charset="-128"/>
                <a:ea typeface="ＭＳ ゴシック" panose="020B0609070205080204" pitchFamily="49" charset="-128"/>
              </a:defRPr>
            </a:lvl1pPr>
          </a:lstStyle>
          <a:p>
            <a:r>
              <a:rPr lang="ja-JP" altLang="en-US" dirty="0"/>
              <a:t>プログラム①</a:t>
            </a:r>
            <a:r>
              <a:rPr lang="en-US" altLang="ja-JP" dirty="0"/>
              <a:t>【</a:t>
            </a:r>
            <a:r>
              <a:rPr lang="ja-JP" altLang="en-US" dirty="0"/>
              <a:t>授業で活用するスライド資料</a:t>
            </a:r>
            <a:r>
              <a:rPr lang="en-US" altLang="ja-JP" dirty="0"/>
              <a:t>】</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12227847"/>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a:prstGeom prst="rect">
            <a:avLst/>
          </a:prstGeom>
        </p:spPr>
      </p:sp>
      <p:sp>
        <p:nvSpPr>
          <p:cNvPr id="3" name="ノート プレースホルダー 2"/>
          <p:cNvSpPr>
            <a:spLocks noGrp="1"/>
          </p:cNvSpPr>
          <p:nvPr>
            <p:ph type="body" idx="1"/>
          </p:nvPr>
        </p:nvSpPr>
        <p:spPr>
          <a:xfrm>
            <a:off x="680721" y="4783307"/>
            <a:ext cx="5445760" cy="3913614"/>
          </a:xfrm>
          <a:prstGeom prst="rect">
            <a:avLst/>
          </a:prstGeom>
        </p:spPr>
        <p:txBody>
          <a:bodyPr/>
          <a:lstStyle/>
          <a:p>
            <a:endParaRPr kumimoji="1" lang="ja-JP" altLang="en-US" dirty="0"/>
          </a:p>
        </p:txBody>
      </p:sp>
      <p:sp>
        <p:nvSpPr>
          <p:cNvPr id="4" name="ヘッダー プレースホルダー 3">
            <a:extLst>
              <a:ext uri="{FF2B5EF4-FFF2-40B4-BE49-F238E27FC236}">
                <a16:creationId xmlns:a16="http://schemas.microsoft.com/office/drawing/2014/main" id="{3CA0873F-3ECB-A842-44B5-67BA7A04C7A2}"/>
              </a:ext>
            </a:extLst>
          </p:cNvPr>
          <p:cNvSpPr>
            <a:spLocks noGrp="1"/>
          </p:cNvSpPr>
          <p:nvPr>
            <p:ph type="hdr" sz="quarter"/>
          </p:nvPr>
        </p:nvSpPr>
        <p:spPr/>
        <p:txBody>
          <a:bodyPr/>
          <a:lstStyle/>
          <a:p>
            <a:r>
              <a:rPr lang="ja-JP" altLang="en-US"/>
              <a:t>プログラム①　授業で活用するスライド</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71082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a:prstGeom prst="rect">
            <a:avLst/>
          </a:prstGeom>
        </p:spPr>
      </p:sp>
      <p:sp>
        <p:nvSpPr>
          <p:cNvPr id="3" name="ノート プレースホルダー 2"/>
          <p:cNvSpPr>
            <a:spLocks noGrp="1"/>
          </p:cNvSpPr>
          <p:nvPr>
            <p:ph type="body" idx="1"/>
          </p:nvPr>
        </p:nvSpPr>
        <p:spPr>
          <a:xfrm>
            <a:off x="680721" y="4783307"/>
            <a:ext cx="5445760" cy="3913614"/>
          </a:xfrm>
          <a:prstGeom prst="rect">
            <a:avLst/>
          </a:prstGeom>
        </p:spPr>
        <p:txBody>
          <a:bodyPr/>
          <a:lstStyle/>
          <a:p>
            <a:r>
              <a:rPr lang="ja-JP" altLang="en-US" dirty="0"/>
              <a:t>　このレーダーチャートは、全国平均を基準（＝</a:t>
            </a:r>
            <a:r>
              <a:rPr lang="en-US" altLang="ja-JP" dirty="0"/>
              <a:t>0</a:t>
            </a:r>
            <a:r>
              <a:rPr lang="ja-JP" altLang="en-US" dirty="0"/>
              <a:t>）として、青森県（青）と長野県（緑）の生活習慣や肥満度を、全国との差分で比較しており、全国より良い場合はプラス、悪い場合はマイナスで表示しています。 例えば、低い方が望ましい項目（喫煙・飲酒・朝食欠食など）は、低いほどチャートは大きく表示されます。高い方が望ましい項目（運動・野菜摂取など）は、そのまま高いほど大きく表示されます。 </a:t>
            </a:r>
            <a:endParaRPr lang="en-US" altLang="ja-JP" dirty="0"/>
          </a:p>
          <a:p>
            <a:r>
              <a:rPr lang="ja-JP" altLang="en-US" b="1" dirty="0"/>
              <a:t>　</a:t>
            </a:r>
            <a:r>
              <a:rPr lang="ja-JP" altLang="en-US" b="0" dirty="0"/>
              <a:t>理想的な生活習慣が揃っていれば、チャートはバランスよく広がった形になりますが、</a:t>
            </a:r>
            <a:r>
              <a:rPr kumimoji="1" lang="ja-JP" altLang="en-US" dirty="0"/>
              <a:t>青森県は、睡眠時間と塩分摂取量以外は長野県よりも低いことが分かります。生活習慣の内容として、飲酒や喫煙、運動不足、朝食欠食、肥満などはすべて睡眠の質を悪くする生活習慣である事がわかっています。睡眠時間が多くても、睡眠の質が悪い可能性は大いにありそうです。</a:t>
            </a:r>
            <a:endParaRPr kumimoji="1" lang="en-US" altLang="ja-JP" dirty="0"/>
          </a:p>
        </p:txBody>
      </p:sp>
      <p:sp>
        <p:nvSpPr>
          <p:cNvPr id="4" name="ヘッダー プレースホルダー 3">
            <a:extLst>
              <a:ext uri="{FF2B5EF4-FFF2-40B4-BE49-F238E27FC236}">
                <a16:creationId xmlns:a16="http://schemas.microsoft.com/office/drawing/2014/main" id="{94A37E88-B46E-EEC1-CC14-32417F6836CC}"/>
              </a:ext>
            </a:extLst>
          </p:cNvPr>
          <p:cNvSpPr>
            <a:spLocks noGrp="1"/>
          </p:cNvSpPr>
          <p:nvPr>
            <p:ph type="hdr" sz="quarter"/>
          </p:nvPr>
        </p:nvSpPr>
        <p:spPr/>
        <p:txBody>
          <a:bodyPr/>
          <a:lstStyle/>
          <a:p>
            <a:r>
              <a:rPr lang="ja-JP" altLang="en-US"/>
              <a:t>プログラム①　授業で活用するスライド</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12704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a:prstGeom prst="rect">
            <a:avLst/>
          </a:prstGeom>
          <a:noFill/>
          <a:ln w="12700">
            <a:solidFill>
              <a:prstClr val="black"/>
            </a:solidFill>
          </a:ln>
        </p:spPr>
      </p:sp>
      <p:sp>
        <p:nvSpPr>
          <p:cNvPr id="3" name="ノート プレースホルダー 2"/>
          <p:cNvSpPr>
            <a:spLocks noGrp="1"/>
          </p:cNvSpPr>
          <p:nvPr>
            <p:ph type="body" idx="1"/>
          </p:nvPr>
        </p:nvSpPr>
        <p:spPr>
          <a:xfrm>
            <a:off x="681038" y="4783138"/>
            <a:ext cx="5445125" cy="3913187"/>
          </a:xfrm>
          <a:prstGeom prst="rect">
            <a:avLst/>
          </a:prstGeom>
        </p:spPr>
        <p:txBody>
          <a:bodyPr/>
          <a:lstStyle/>
          <a:p>
            <a:endParaRPr kumimoji="1" lang="ja-JP" altLang="en-US"/>
          </a:p>
        </p:txBody>
      </p:sp>
      <p:sp>
        <p:nvSpPr>
          <p:cNvPr id="4" name="ヘッダー プレースホルダー 3">
            <a:extLst>
              <a:ext uri="{FF2B5EF4-FFF2-40B4-BE49-F238E27FC236}">
                <a16:creationId xmlns:a16="http://schemas.microsoft.com/office/drawing/2014/main" id="{FF0A2E28-654E-C3CD-7B57-010B47911A9E}"/>
              </a:ext>
            </a:extLst>
          </p:cNvPr>
          <p:cNvSpPr>
            <a:spLocks noGrp="1"/>
          </p:cNvSpPr>
          <p:nvPr>
            <p:ph type="hdr" sz="quarter"/>
          </p:nvPr>
        </p:nvSpPr>
        <p:spPr/>
        <p:txBody>
          <a:bodyPr/>
          <a:lstStyle/>
          <a:p>
            <a:r>
              <a:rPr lang="ja-JP" altLang="en-US"/>
              <a:t>プログラム①　授業で活用するスライド</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06804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a:prstGeom prst="rect">
            <a:avLst/>
          </a:prstGeom>
        </p:spPr>
      </p:sp>
      <p:sp>
        <p:nvSpPr>
          <p:cNvPr id="3" name="ノート プレースホルダー 2"/>
          <p:cNvSpPr>
            <a:spLocks noGrp="1"/>
          </p:cNvSpPr>
          <p:nvPr>
            <p:ph type="body" idx="1"/>
          </p:nvPr>
        </p:nvSpPr>
        <p:spPr>
          <a:xfrm>
            <a:off x="680721" y="4783307"/>
            <a:ext cx="5445760" cy="3913614"/>
          </a:xfrm>
          <a:prstGeom prst="rect">
            <a:avLst/>
          </a:prstGeom>
        </p:spPr>
        <p:txBody>
          <a:bodyPr/>
          <a:lstStyle/>
          <a:p>
            <a:r>
              <a:rPr kumimoji="1" lang="ja-JP" altLang="en-US" dirty="0"/>
              <a:t>　生活習慣病である、悪性新生物（がん）、心臓病、脳卒中は、その名前の通り生活習慣の積み重ねです。小さい頃からの健康的と言えない生活習慣が、ちょっとずつ積み重なって、生活習慣病になるリスクを高めています。運動、食生活、休養・睡眠、スクリーンタイム、歯磨きのほか、禁煙や適度な飲酒なども含めて、心と体のバランスをとりながら、自分の健康を自分で管理して生活していくことが重要です。</a:t>
            </a:r>
          </a:p>
        </p:txBody>
      </p:sp>
      <p:sp>
        <p:nvSpPr>
          <p:cNvPr id="4" name="ヘッダー プレースホルダー 3">
            <a:extLst>
              <a:ext uri="{FF2B5EF4-FFF2-40B4-BE49-F238E27FC236}">
                <a16:creationId xmlns:a16="http://schemas.microsoft.com/office/drawing/2014/main" id="{51AF6774-09CD-DB03-3E87-E0CDF828D30E}"/>
              </a:ext>
            </a:extLst>
          </p:cNvPr>
          <p:cNvSpPr>
            <a:spLocks noGrp="1"/>
          </p:cNvSpPr>
          <p:nvPr>
            <p:ph type="hdr" sz="quarter"/>
          </p:nvPr>
        </p:nvSpPr>
        <p:spPr/>
        <p:txBody>
          <a:bodyPr/>
          <a:lstStyle/>
          <a:p>
            <a:r>
              <a:rPr lang="ja-JP" altLang="en-US"/>
              <a:t>プログラム①　授業で活用するスライド</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1648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4538"/>
            <a:ext cx="4973637" cy="3729037"/>
          </a:xfrm>
          <a:prstGeom prst="rect">
            <a:avLst/>
          </a:prstGeom>
        </p:spPr>
      </p:sp>
      <p:sp>
        <p:nvSpPr>
          <p:cNvPr id="3" name="ノート プレースホルダー 2"/>
          <p:cNvSpPr>
            <a:spLocks noGrp="1"/>
          </p:cNvSpPr>
          <p:nvPr>
            <p:ph type="body" idx="1"/>
          </p:nvPr>
        </p:nvSpPr>
        <p:spPr>
          <a:xfrm>
            <a:off x="680721" y="4783307"/>
            <a:ext cx="5445760" cy="3913614"/>
          </a:xfrm>
          <a:prstGeom prst="rect">
            <a:avLst/>
          </a:prstGeo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　実線が青森県、破線が全国の平均寿命の推移です。男性は昭和５０年から、女性は平成７年から、全国最下位となっています。青森県の中では、平均寿命は延びてきていますが、全国最下位という現状は変わっていません。　</a:t>
            </a:r>
            <a:endParaRPr kumimoji="1" lang="en-US" altLang="ja-JP" sz="1200" dirty="0">
              <a:solidFill>
                <a:schemeClr val="tx1"/>
              </a:solidFill>
            </a:endParaRPr>
          </a:p>
        </p:txBody>
      </p:sp>
      <p:sp>
        <p:nvSpPr>
          <p:cNvPr id="4" name="ヘッダー プレースホルダー 3">
            <a:extLst>
              <a:ext uri="{FF2B5EF4-FFF2-40B4-BE49-F238E27FC236}">
                <a16:creationId xmlns:a16="http://schemas.microsoft.com/office/drawing/2014/main" id="{BD8C4956-1240-A3FA-0482-97F61F8B8F85}"/>
              </a:ext>
            </a:extLst>
          </p:cNvPr>
          <p:cNvSpPr>
            <a:spLocks noGrp="1"/>
          </p:cNvSpPr>
          <p:nvPr>
            <p:ph type="hdr" sz="quarter"/>
          </p:nvPr>
        </p:nvSpPr>
        <p:spPr/>
        <p:txBody>
          <a:bodyPr/>
          <a:lstStyle/>
          <a:p>
            <a:r>
              <a:rPr lang="ja-JP" altLang="en-US"/>
              <a:t>プログラム①　授業で活用するスライド</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31521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p:cNvSpPr>
            <a:spLocks noGrp="1" noRot="1" noChangeAspect="1" noTextEdit="1"/>
          </p:cNvSpPr>
          <p:nvPr>
            <p:ph type="sldImg"/>
          </p:nvPr>
        </p:nvSpPr>
        <p:spPr>
          <a:xfrm>
            <a:off x="1166813" y="1243013"/>
            <a:ext cx="4473575" cy="3354387"/>
          </a:xfrm>
          <a:prstGeom prst="rect">
            <a:avLst/>
          </a:prstGeom>
          <a:ln/>
        </p:spPr>
      </p:sp>
      <p:sp>
        <p:nvSpPr>
          <p:cNvPr id="10243" name="ノート プレースホルダ 2"/>
          <p:cNvSpPr txBox="1">
            <a:spLocks noGrp="1"/>
          </p:cNvSpPr>
          <p:nvPr>
            <p:ph type="body" idx="1"/>
          </p:nvPr>
        </p:nvSpPr>
        <p:spPr bwMode="auto">
          <a:xfrm>
            <a:off x="680721"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lang="ja-JP" altLang="en-US" dirty="0">
                <a:latin typeface="Arial" charset="0"/>
                <a:ea typeface="ＭＳ Ｐ明朝" pitchFamily="18" charset="-128"/>
              </a:rPr>
              <a:t>　都道府県の平均寿命ランキングです。本県だけの推移では、平均寿命は延びていますが、都道府県ランキングで見ると、青森県が最下位であることが実感できると思います。</a:t>
            </a:r>
            <a:endParaRPr lang="en-US" altLang="ja-JP" dirty="0">
              <a:latin typeface="Arial" charset="0"/>
              <a:ea typeface="ＭＳ Ｐ明朝" pitchFamily="18" charset="-128"/>
            </a:endParaRPr>
          </a:p>
          <a:p>
            <a:r>
              <a:rPr lang="ja-JP" altLang="en-US" dirty="0">
                <a:latin typeface="Arial" charset="0"/>
                <a:ea typeface="ＭＳ Ｐ明朝" pitchFamily="18" charset="-128"/>
              </a:rPr>
              <a:t>　また、市区町村別平均寿命ランキングを見ても、青森県の市町村がワースト</a:t>
            </a:r>
            <a:r>
              <a:rPr lang="en-US" altLang="ja-JP" dirty="0">
                <a:latin typeface="Arial" charset="0"/>
                <a:ea typeface="ＭＳ Ｐ明朝" pitchFamily="18" charset="-128"/>
              </a:rPr>
              <a:t>10</a:t>
            </a:r>
            <a:r>
              <a:rPr lang="ja-JP" altLang="en-US" dirty="0">
                <a:latin typeface="Arial" charset="0"/>
                <a:ea typeface="ＭＳ Ｐ明朝" pitchFamily="18" charset="-128"/>
              </a:rPr>
              <a:t>位にランクインしているのがわかると思います。</a:t>
            </a:r>
            <a:endParaRPr altLang="en-US" dirty="0">
              <a:latin typeface="Arial" charset="0"/>
              <a:ea typeface="ＭＳ Ｐ明朝" pitchFamily="18" charset="-128"/>
            </a:endParaRPr>
          </a:p>
        </p:txBody>
      </p:sp>
      <p:sp>
        <p:nvSpPr>
          <p:cNvPr id="2" name="ヘッダー プレースホルダー 1">
            <a:extLst>
              <a:ext uri="{FF2B5EF4-FFF2-40B4-BE49-F238E27FC236}">
                <a16:creationId xmlns:a16="http://schemas.microsoft.com/office/drawing/2014/main" id="{99825A16-3643-D0A7-BB2F-5B32CD040A45}"/>
              </a:ext>
            </a:extLst>
          </p:cNvPr>
          <p:cNvSpPr>
            <a:spLocks noGrp="1"/>
          </p:cNvSpPr>
          <p:nvPr>
            <p:ph type="hdr" sz="quarter"/>
          </p:nvPr>
        </p:nvSpPr>
        <p:spPr/>
        <p:txBody>
          <a:bodyPr/>
          <a:lstStyle/>
          <a:p>
            <a:r>
              <a:rPr lang="ja-JP" altLang="en-US"/>
              <a:t>プログラム①　授業で活用するスライド</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7474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919163" y="744538"/>
            <a:ext cx="4973637" cy="3729037"/>
          </a:xfrm>
          <a:prstGeom prst="rect">
            <a:avLst/>
          </a:prstGeom>
          <a:ln/>
        </p:spPr>
      </p:sp>
      <p:sp>
        <p:nvSpPr>
          <p:cNvPr id="65539" name="Rectangle 3"/>
          <p:cNvSpPr>
            <a:spLocks noGrp="1" noChangeArrowheads="1"/>
          </p:cNvSpPr>
          <p:nvPr>
            <p:ph type="body" idx="1"/>
          </p:nvPr>
        </p:nvSpPr>
        <p:spPr>
          <a:xfrm>
            <a:off x="680721" y="4783307"/>
            <a:ext cx="5445760" cy="391361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ja-JP" altLang="en-US" dirty="0">
                <a:latin typeface="+mn-lt"/>
                <a:ea typeface="ＭＳ ゴシック" panose="020B0609070205080204" pitchFamily="49" charset="-128"/>
              </a:rPr>
              <a:t>　これは都道府県別の平均寿命です。この表で見ると、全国平均寿命とだいぶ離れています。また、全国下から２番目の都道府県と比べても、青森県は離れてだいぶ離れていて、本県が最下位であることがよくわかります。</a:t>
            </a:r>
            <a:endParaRPr lang="en-US" altLang="ja-JP" dirty="0">
              <a:latin typeface="+mn-lt"/>
              <a:ea typeface="ＭＳ ゴシック" panose="020B0609070205080204" pitchFamily="49" charset="-128"/>
            </a:endParaRPr>
          </a:p>
        </p:txBody>
      </p:sp>
      <p:sp>
        <p:nvSpPr>
          <p:cNvPr id="2" name="ヘッダー プレースホルダー 1">
            <a:extLst>
              <a:ext uri="{FF2B5EF4-FFF2-40B4-BE49-F238E27FC236}">
                <a16:creationId xmlns:a16="http://schemas.microsoft.com/office/drawing/2014/main" id="{F5799FB6-FF16-3334-FC52-ABC565B541B0}"/>
              </a:ext>
            </a:extLst>
          </p:cNvPr>
          <p:cNvSpPr>
            <a:spLocks noGrp="1"/>
          </p:cNvSpPr>
          <p:nvPr>
            <p:ph type="hdr" sz="quarter"/>
          </p:nvPr>
        </p:nvSpPr>
        <p:spPr/>
        <p:txBody>
          <a:bodyPr/>
          <a:lstStyle/>
          <a:p>
            <a:r>
              <a:rPr lang="ja-JP" altLang="en-US"/>
              <a:t>プログラム①　授業で活用するスライド</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20510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2338" y="752475"/>
            <a:ext cx="4964112" cy="3722688"/>
          </a:xfrm>
          <a:prstGeom prst="rect">
            <a:avLst/>
          </a:prstGeom>
        </p:spPr>
      </p:sp>
      <p:sp>
        <p:nvSpPr>
          <p:cNvPr id="3" name="ノート プレースホルダー 2"/>
          <p:cNvSpPr>
            <a:spLocks noGrp="1"/>
          </p:cNvSpPr>
          <p:nvPr>
            <p:ph type="body" idx="1"/>
          </p:nvPr>
        </p:nvSpPr>
        <p:spPr>
          <a:xfrm>
            <a:off x="680721" y="4783307"/>
            <a:ext cx="5445760" cy="3913614"/>
          </a:xfrm>
          <a:prstGeom prst="rect">
            <a:avLst/>
          </a:prstGeom>
        </p:spPr>
        <p:txBody>
          <a:bodyPr/>
          <a:lstStyle/>
          <a:p>
            <a:r>
              <a:rPr kumimoji="1" lang="ja-JP" altLang="en-US" sz="1400" dirty="0">
                <a:solidFill>
                  <a:schemeClr val="accent2"/>
                </a:solidFill>
              </a:rPr>
              <a:t>　</a:t>
            </a:r>
            <a:r>
              <a:rPr kumimoji="1" lang="ja-JP" altLang="en-US" sz="1200" dirty="0">
                <a:solidFill>
                  <a:schemeClr val="tx1"/>
                </a:solidFill>
              </a:rPr>
              <a:t>これは主な死因別にみた死亡数・死亡率・全国順位です。死亡数、死亡率、全国順位を見ても、悪性新生物（がん）、心臓病、脳卒中で亡くなっている方が多く、</a:t>
            </a:r>
            <a:r>
              <a:rPr kumimoji="1" lang="ja-JP" altLang="en-US" sz="1200" strike="noStrike" dirty="0">
                <a:solidFill>
                  <a:schemeClr val="tx1"/>
                </a:solidFill>
              </a:rPr>
              <a:t>生活習慣病が、青森県の主な死因となっています。</a:t>
            </a:r>
            <a:r>
              <a:rPr kumimoji="1" lang="ja-JP" altLang="en-US" sz="1200" dirty="0">
                <a:solidFill>
                  <a:schemeClr val="tx1"/>
                </a:solidFill>
              </a:rPr>
              <a:t>それは全体の</a:t>
            </a:r>
            <a:r>
              <a:rPr kumimoji="1" lang="ja-JP" altLang="en-US" sz="1200" b="0" dirty="0">
                <a:solidFill>
                  <a:schemeClr val="tx1"/>
                </a:solidFill>
              </a:rPr>
              <a:t>半数</a:t>
            </a:r>
            <a:r>
              <a:rPr kumimoji="1" lang="ja-JP" altLang="en-US" sz="1200" dirty="0">
                <a:solidFill>
                  <a:schemeClr val="tx1"/>
                </a:solidFill>
              </a:rPr>
              <a:t>を近くを占めています。生活習慣病は、生活習慣が原因となっているので、予防することが可能です。一人一人の健康に関する意識を高めることで、青森県は変わることができるはずです。</a:t>
            </a:r>
            <a:endParaRPr kumimoji="1" lang="en-US" altLang="ja-JP" sz="1200" dirty="0">
              <a:solidFill>
                <a:schemeClr val="tx1"/>
              </a:solidFill>
            </a:endParaRPr>
          </a:p>
          <a:p>
            <a:endParaRPr kumimoji="1" lang="en-US" altLang="ja-JP" sz="1200" dirty="0">
              <a:solidFill>
                <a:schemeClr val="tx1"/>
              </a:solidFill>
            </a:endParaRPr>
          </a:p>
        </p:txBody>
      </p:sp>
      <p:sp>
        <p:nvSpPr>
          <p:cNvPr id="4" name="ヘッダー プレースホルダー 3">
            <a:extLst>
              <a:ext uri="{FF2B5EF4-FFF2-40B4-BE49-F238E27FC236}">
                <a16:creationId xmlns:a16="http://schemas.microsoft.com/office/drawing/2014/main" id="{59867157-5E44-9DD2-3F84-4ABA37C27EC2}"/>
              </a:ext>
            </a:extLst>
          </p:cNvPr>
          <p:cNvSpPr>
            <a:spLocks noGrp="1"/>
          </p:cNvSpPr>
          <p:nvPr>
            <p:ph type="hdr" sz="quarter"/>
          </p:nvPr>
        </p:nvSpPr>
        <p:spPr/>
        <p:txBody>
          <a:bodyPr/>
          <a:lstStyle/>
          <a:p>
            <a:r>
              <a:rPr lang="ja-JP" altLang="en-US"/>
              <a:t>プログラム①　授業で活用するスライド</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02171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a:prstGeom prst="rect">
            <a:avLst/>
          </a:prstGeom>
        </p:spPr>
      </p:sp>
      <p:sp>
        <p:nvSpPr>
          <p:cNvPr id="3" name="ノート プレースホルダー 2"/>
          <p:cNvSpPr>
            <a:spLocks noGrp="1"/>
          </p:cNvSpPr>
          <p:nvPr>
            <p:ph type="body" idx="1"/>
          </p:nvPr>
        </p:nvSpPr>
        <p:spPr>
          <a:xfrm>
            <a:off x="680721" y="4783307"/>
            <a:ext cx="5445760" cy="3913614"/>
          </a:xfrm>
          <a:prstGeom prst="rect">
            <a:avLst/>
          </a:prstGeom>
        </p:spPr>
        <p:txBody>
          <a:bodyPr/>
          <a:lstStyle/>
          <a:p>
            <a:r>
              <a:rPr kumimoji="1" lang="ja-JP" altLang="en-US" dirty="0"/>
              <a:t>　主要死因について、全国と青森で①罹患率と②死亡率を比較すると、罹患率はあまり差はなく、むしろ全国に比べて低い疾患もあります。しかし、死亡率で見ると明らかに全国を上回っています。がんについては、罹患率は決して全国と比べて高いわけではありません。しかし死亡率が高くなっています。</a:t>
            </a:r>
          </a:p>
        </p:txBody>
      </p:sp>
      <p:sp>
        <p:nvSpPr>
          <p:cNvPr id="4" name="ヘッダー プレースホルダー 3">
            <a:extLst>
              <a:ext uri="{FF2B5EF4-FFF2-40B4-BE49-F238E27FC236}">
                <a16:creationId xmlns:a16="http://schemas.microsoft.com/office/drawing/2014/main" id="{23CEB06B-C77E-A19D-A97C-1D40FD323BD5}"/>
              </a:ext>
            </a:extLst>
          </p:cNvPr>
          <p:cNvSpPr>
            <a:spLocks noGrp="1"/>
          </p:cNvSpPr>
          <p:nvPr>
            <p:ph type="hdr" sz="quarter"/>
          </p:nvPr>
        </p:nvSpPr>
        <p:spPr/>
        <p:txBody>
          <a:bodyPr/>
          <a:lstStyle/>
          <a:p>
            <a:r>
              <a:rPr lang="ja-JP" altLang="en-US"/>
              <a:t>プログラム①　授業で活用するスライド</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32107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a:prstGeom prst="rect">
            <a:avLst/>
          </a:prstGeom>
        </p:spPr>
      </p:sp>
      <p:sp>
        <p:nvSpPr>
          <p:cNvPr id="3" name="ノート プレースホルダー 2"/>
          <p:cNvSpPr>
            <a:spLocks noGrp="1"/>
          </p:cNvSpPr>
          <p:nvPr>
            <p:ph type="body" idx="1"/>
          </p:nvPr>
        </p:nvSpPr>
        <p:spPr>
          <a:xfrm>
            <a:off x="680721"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これは、青森県、長野県の年代別男性の死亡率を比較したスライドです。青森県は、長野県に比べ、</a:t>
            </a:r>
            <a:r>
              <a:rPr kumimoji="1" lang="en-US" altLang="ja-JP" dirty="0"/>
              <a:t>40</a:t>
            </a:r>
            <a:r>
              <a:rPr kumimoji="1" lang="ja-JP" altLang="en-US" dirty="0"/>
              <a:t>代、</a:t>
            </a:r>
            <a:r>
              <a:rPr kumimoji="1" lang="en-US" altLang="ja-JP" dirty="0"/>
              <a:t>50</a:t>
            </a:r>
            <a:r>
              <a:rPr kumimoji="1" lang="ja-JP" altLang="en-US" dirty="0"/>
              <a:t>代をはじめ</a:t>
            </a:r>
            <a:r>
              <a:rPr kumimoji="1" lang="ja-JP" altLang="en-US" b="0" dirty="0"/>
              <a:t>どの年代でも死亡率が高いと</a:t>
            </a:r>
            <a:r>
              <a:rPr kumimoji="1" lang="ja-JP" altLang="en-US" dirty="0"/>
              <a:t>いう結果になっています。生活習慣病は、長い年月をかけて発症することが分かってきました。つまり、死亡率を減らすためには、小学校、中学校、高校段階からの取組が必要ということです。生活習慣病は、痛みなどの自覚症状がないまま症状が進行し、</a:t>
            </a:r>
            <a:r>
              <a:rPr kumimoji="1" lang="en-US" altLang="ja-JP" dirty="0"/>
              <a:t>40</a:t>
            </a:r>
            <a:r>
              <a:rPr kumimoji="1" lang="ja-JP" altLang="en-US" dirty="0"/>
              <a:t>～</a:t>
            </a:r>
            <a:r>
              <a:rPr kumimoji="1" lang="en-US" altLang="ja-JP" dirty="0"/>
              <a:t>60</a:t>
            </a:r>
            <a:r>
              <a:rPr kumimoji="1" lang="ja-JP" altLang="en-US" dirty="0"/>
              <a:t>歳くらいの働き盛りで命に関わる病気を引き起こします。健康的といえない生活習慣（夜更かし、朝食抜き、早食い、清涼飲料水の飲み過ぎ、運動しないなど）を続けていると、誰でも生活習慣病にかかる可能性があります。</a:t>
            </a:r>
            <a:endParaRPr kumimoji="1" lang="en-US" altLang="ja-JP" dirty="0"/>
          </a:p>
        </p:txBody>
      </p:sp>
      <p:sp>
        <p:nvSpPr>
          <p:cNvPr id="4" name="ヘッダー プレースホルダー 3">
            <a:extLst>
              <a:ext uri="{FF2B5EF4-FFF2-40B4-BE49-F238E27FC236}">
                <a16:creationId xmlns:a16="http://schemas.microsoft.com/office/drawing/2014/main" id="{B9BE3DB4-6288-475A-B9ED-A31DEAFF899D}"/>
              </a:ext>
            </a:extLst>
          </p:cNvPr>
          <p:cNvSpPr>
            <a:spLocks noGrp="1"/>
          </p:cNvSpPr>
          <p:nvPr>
            <p:ph type="hdr" sz="quarter"/>
          </p:nvPr>
        </p:nvSpPr>
        <p:spPr/>
        <p:txBody>
          <a:bodyPr/>
          <a:lstStyle/>
          <a:p>
            <a:r>
              <a:rPr lang="ja-JP" altLang="en-US"/>
              <a:t>プログラム①　授業で活用するスライド</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85558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a:prstGeom prst="rect">
            <a:avLst/>
          </a:prstGeom>
        </p:spPr>
      </p:sp>
      <p:sp>
        <p:nvSpPr>
          <p:cNvPr id="3" name="ノート プレースホルダー 2"/>
          <p:cNvSpPr>
            <a:spLocks noGrp="1"/>
          </p:cNvSpPr>
          <p:nvPr>
            <p:ph type="body" idx="1"/>
          </p:nvPr>
        </p:nvSpPr>
        <p:spPr>
          <a:xfrm>
            <a:off x="680721" y="4783307"/>
            <a:ext cx="5445760" cy="3913614"/>
          </a:xfrm>
          <a:prstGeom prst="rect">
            <a:avLst/>
          </a:prstGeom>
        </p:spPr>
        <p:txBody>
          <a:bodyPr/>
          <a:lstStyle/>
          <a:p>
            <a:r>
              <a:rPr lang="ja-JP" altLang="en-US" sz="1800" b="0" i="0" u="none" strike="noStrike" dirty="0">
                <a:solidFill>
                  <a:srgbClr val="000000"/>
                </a:solidFill>
                <a:effectLst/>
                <a:latin typeface="UD デジタル 教科書体 NP" panose="02020400000000000000" pitchFamily="18" charset="-128"/>
                <a:ea typeface="UD デジタル 教科書体 NP" panose="02020400000000000000" pitchFamily="18" charset="-128"/>
              </a:rPr>
              <a:t>このグラフはの死亡率の高い脳血管疾患、心疾患、がんの</a:t>
            </a:r>
            <a:r>
              <a:rPr lang="en-US" altLang="ja-JP" sz="1800" b="0" i="0" u="none" strike="noStrike" dirty="0">
                <a:solidFill>
                  <a:srgbClr val="000000"/>
                </a:solidFill>
                <a:effectLst/>
                <a:latin typeface="UD デジタル 教科書体 NP" panose="02020400000000000000" pitchFamily="18" charset="-128"/>
                <a:ea typeface="UD デジタル 教科書体 NP" panose="02020400000000000000" pitchFamily="18" charset="-128"/>
              </a:rPr>
              <a:t>3</a:t>
            </a:r>
            <a:r>
              <a:rPr lang="ja-JP" altLang="en-US" sz="1800" b="0" i="0" u="none" strike="noStrike" dirty="0">
                <a:solidFill>
                  <a:srgbClr val="000000"/>
                </a:solidFill>
                <a:effectLst/>
                <a:latin typeface="UD デジタル 教科書体 NP" panose="02020400000000000000" pitchFamily="18" charset="-128"/>
                <a:ea typeface="UD デジタル 教科書体 NP" panose="02020400000000000000" pitchFamily="18" charset="-128"/>
              </a:rPr>
              <a:t>大疾患について、全国の死亡率を「１」とした場合の長野県と青森県を比較したものです。青森県は</a:t>
            </a:r>
            <a:r>
              <a:rPr lang="en-US" altLang="ja-JP" sz="1800" b="0" i="0" u="none" strike="noStrike" dirty="0">
                <a:solidFill>
                  <a:srgbClr val="000000"/>
                </a:solidFill>
                <a:effectLst/>
                <a:latin typeface="UD デジタル 教科書体 NP" panose="02020400000000000000" pitchFamily="18" charset="-128"/>
                <a:ea typeface="UD デジタル 教科書体 NP" panose="02020400000000000000" pitchFamily="18" charset="-128"/>
              </a:rPr>
              <a:t>20</a:t>
            </a:r>
            <a:r>
              <a:rPr lang="ja-JP" altLang="en-US" sz="1800" b="0" i="0" u="none" strike="noStrike" dirty="0">
                <a:solidFill>
                  <a:srgbClr val="000000"/>
                </a:solidFill>
                <a:effectLst/>
                <a:latin typeface="UD デジタル 教科書体 NP" panose="02020400000000000000" pitchFamily="18" charset="-128"/>
                <a:ea typeface="UD デジタル 教科書体 NP" panose="02020400000000000000" pitchFamily="18" charset="-128"/>
              </a:rPr>
              <a:t>代の時点から全国の</a:t>
            </a:r>
            <a:r>
              <a:rPr lang="en-US" altLang="ja-JP" sz="1800" b="0" i="0" u="none" strike="noStrike" dirty="0">
                <a:solidFill>
                  <a:srgbClr val="000000"/>
                </a:solidFill>
                <a:effectLst/>
                <a:latin typeface="UD デジタル 教科書体 NP" panose="02020400000000000000" pitchFamily="18" charset="-128"/>
                <a:ea typeface="UD デジタル 教科書体 NP" panose="02020400000000000000" pitchFamily="18" charset="-128"/>
              </a:rPr>
              <a:t>1.5</a:t>
            </a:r>
            <a:r>
              <a:rPr lang="ja-JP" altLang="en-US" sz="1800" b="0" i="0" u="none" strike="noStrike" dirty="0">
                <a:solidFill>
                  <a:srgbClr val="000000"/>
                </a:solidFill>
                <a:effectLst/>
                <a:latin typeface="UD デジタル 教科書体 NP" panose="02020400000000000000" pitchFamily="18" charset="-128"/>
                <a:ea typeface="UD デジタル 教科書体 NP" panose="02020400000000000000" pitchFamily="18" charset="-128"/>
              </a:rPr>
              <a:t>～</a:t>
            </a:r>
            <a:r>
              <a:rPr lang="en-US" altLang="ja-JP" sz="1800" b="0" i="0" u="none" strike="noStrike" dirty="0">
                <a:solidFill>
                  <a:srgbClr val="000000"/>
                </a:solidFill>
                <a:effectLst/>
                <a:latin typeface="UD デジタル 教科書体 NP" panose="02020400000000000000" pitchFamily="18" charset="-128"/>
                <a:ea typeface="UD デジタル 教科書体 NP" panose="02020400000000000000" pitchFamily="18" charset="-128"/>
              </a:rPr>
              <a:t>2</a:t>
            </a:r>
            <a:r>
              <a:rPr lang="ja-JP" altLang="en-US" sz="1800" b="0" i="0" u="none" strike="noStrike" dirty="0">
                <a:solidFill>
                  <a:srgbClr val="000000"/>
                </a:solidFill>
                <a:effectLst/>
                <a:latin typeface="UD デジタル 教科書体 NP" panose="02020400000000000000" pitchFamily="18" charset="-128"/>
                <a:ea typeface="UD デジタル 教科書体 NP" panose="02020400000000000000" pitchFamily="18" charset="-128"/>
              </a:rPr>
              <a:t>倍の死亡率ですが、</a:t>
            </a:r>
            <a:r>
              <a:rPr lang="en-US" altLang="ja-JP" sz="1800" b="0" i="0" u="none" strike="noStrike" dirty="0">
                <a:solidFill>
                  <a:srgbClr val="000000"/>
                </a:solidFill>
                <a:effectLst/>
                <a:latin typeface="UD デジタル 教科書体 NP" panose="02020400000000000000" pitchFamily="18" charset="-128"/>
                <a:ea typeface="UD デジタル 教科書体 NP" panose="02020400000000000000" pitchFamily="18" charset="-128"/>
              </a:rPr>
              <a:t>40</a:t>
            </a:r>
            <a:r>
              <a:rPr lang="ja-JP" altLang="en-US" sz="1800" b="0" i="0" u="none" strike="noStrike" dirty="0">
                <a:solidFill>
                  <a:srgbClr val="000000"/>
                </a:solidFill>
                <a:effectLst/>
                <a:latin typeface="UD デジタル 教科書体 NP" panose="02020400000000000000" pitchFamily="18" charset="-128"/>
                <a:ea typeface="UD デジタル 教科書体 NP" panose="02020400000000000000" pitchFamily="18" charset="-128"/>
              </a:rPr>
              <a:t>～</a:t>
            </a:r>
            <a:r>
              <a:rPr lang="en-US" altLang="ja-JP" sz="1800" b="0" i="0" u="none" strike="noStrike" dirty="0">
                <a:solidFill>
                  <a:srgbClr val="000000"/>
                </a:solidFill>
                <a:effectLst/>
                <a:latin typeface="UD デジタル 教科書体 NP" panose="02020400000000000000" pitchFamily="18" charset="-128"/>
                <a:ea typeface="UD デジタル 教科書体 NP" panose="02020400000000000000" pitchFamily="18" charset="-128"/>
              </a:rPr>
              <a:t>44</a:t>
            </a:r>
            <a:r>
              <a:rPr lang="ja-JP" altLang="en-US" sz="1800" b="0" i="0" u="none" strike="noStrike" dirty="0">
                <a:solidFill>
                  <a:srgbClr val="000000"/>
                </a:solidFill>
                <a:effectLst/>
                <a:latin typeface="UD デジタル 教科書体 NP" panose="02020400000000000000" pitchFamily="18" charset="-128"/>
                <a:ea typeface="UD デジタル 教科書体 NP" panose="02020400000000000000" pitchFamily="18" charset="-128"/>
              </a:rPr>
              <a:t>歳代でさらに差が広がっているのがわかります。</a:t>
            </a:r>
            <a:endParaRPr lang="en-US" altLang="zh-TW" sz="1800" b="0" i="0" u="none" strike="noStrike" dirty="0">
              <a:solidFill>
                <a:srgbClr val="000000"/>
              </a:solidFill>
              <a:effectLst/>
              <a:latin typeface="UD デジタル 教科書体 NP" panose="02020400000000000000" pitchFamily="18" charset="-128"/>
              <a:ea typeface="UD デジタル 教科書体 NP" panose="02020400000000000000" pitchFamily="18" charset="-128"/>
            </a:endParaRPr>
          </a:p>
        </p:txBody>
      </p:sp>
      <p:sp>
        <p:nvSpPr>
          <p:cNvPr id="4" name="ヘッダー プレースホルダー 3">
            <a:extLst>
              <a:ext uri="{FF2B5EF4-FFF2-40B4-BE49-F238E27FC236}">
                <a16:creationId xmlns:a16="http://schemas.microsoft.com/office/drawing/2014/main" id="{AE9C3681-00AC-C2E1-17D7-AFE936059D52}"/>
              </a:ext>
            </a:extLst>
          </p:cNvPr>
          <p:cNvSpPr>
            <a:spLocks noGrp="1"/>
          </p:cNvSpPr>
          <p:nvPr>
            <p:ph type="hdr" sz="quarter"/>
          </p:nvPr>
        </p:nvSpPr>
        <p:spPr/>
        <p:txBody>
          <a:bodyPr/>
          <a:lstStyle/>
          <a:p>
            <a:r>
              <a:rPr lang="ja-JP" altLang="en-US"/>
              <a:t>プログラム①　授業で活用するスライド</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50325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a:prstGeom prst="rect">
            <a:avLst/>
          </a:prstGeom>
        </p:spPr>
      </p:sp>
      <p:sp>
        <p:nvSpPr>
          <p:cNvPr id="3" name="ノート プレースホルダー 2"/>
          <p:cNvSpPr>
            <a:spLocks noGrp="1"/>
          </p:cNvSpPr>
          <p:nvPr>
            <p:ph type="body" idx="1"/>
          </p:nvPr>
        </p:nvSpPr>
        <p:spPr>
          <a:xfrm>
            <a:off x="680721" y="4783307"/>
            <a:ext cx="5445760" cy="3913614"/>
          </a:xfrm>
          <a:prstGeom prst="rect">
            <a:avLst/>
          </a:prstGeom>
        </p:spPr>
        <p:txBody>
          <a:bodyPr/>
          <a:lstStyle/>
          <a:p>
            <a:r>
              <a:rPr kumimoji="1" lang="ja-JP" altLang="en-US" dirty="0"/>
              <a:t>　データは古いですが、青森県と長野県の健康関連指標を比較すると、喫煙や食塩、運動等を含め、様々な生活習慣に差があるのがわかります。</a:t>
            </a:r>
          </a:p>
        </p:txBody>
      </p:sp>
      <p:sp>
        <p:nvSpPr>
          <p:cNvPr id="4" name="ヘッダー プレースホルダー 3">
            <a:extLst>
              <a:ext uri="{FF2B5EF4-FFF2-40B4-BE49-F238E27FC236}">
                <a16:creationId xmlns:a16="http://schemas.microsoft.com/office/drawing/2014/main" id="{73A5B850-CF27-551E-C22C-4FD79C951CFC}"/>
              </a:ext>
            </a:extLst>
          </p:cNvPr>
          <p:cNvSpPr>
            <a:spLocks noGrp="1"/>
          </p:cNvSpPr>
          <p:nvPr>
            <p:ph type="hdr" sz="quarter"/>
          </p:nvPr>
        </p:nvSpPr>
        <p:spPr/>
        <p:txBody>
          <a:bodyPr/>
          <a:lstStyle/>
          <a:p>
            <a:r>
              <a:rPr lang="ja-JP" altLang="en-US"/>
              <a:t>プログラム①　授業で活用するスライド</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46570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rgbClr val="4CACE2"/>
        </a:solidFill>
        <a:effectLst/>
      </p:bgPr>
    </p:bg>
    <p:spTree>
      <p:nvGrpSpPr>
        <p:cNvPr id="1" name=""/>
        <p:cNvGrpSpPr/>
        <p:nvPr/>
      </p:nvGrpSpPr>
      <p:grpSpPr>
        <a:xfrm>
          <a:off x="0" y="0"/>
          <a:ext cx="0" cy="0"/>
          <a:chOff x="0" y="0"/>
          <a:chExt cx="0" cy="0"/>
        </a:xfrm>
      </p:grpSpPr>
      <p:sp>
        <p:nvSpPr>
          <p:cNvPr id="13" name="正方形/長方形 12"/>
          <p:cNvSpPr/>
          <p:nvPr userDrawn="1"/>
        </p:nvSpPr>
        <p:spPr>
          <a:xfrm>
            <a:off x="0" y="2585799"/>
            <a:ext cx="6858000" cy="2557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rPr>
              <a:t>○○</a:t>
            </a:r>
          </a:p>
        </p:txBody>
      </p:sp>
      <p:sp>
        <p:nvSpPr>
          <p:cNvPr id="5" name="フッター プレースホルダー 4"/>
          <p:cNvSpPr>
            <a:spLocks noGrp="1"/>
          </p:cNvSpPr>
          <p:nvPr>
            <p:ph type="ftr" sz="quarter" idx="11"/>
          </p:nvPr>
        </p:nvSpPr>
        <p:spPr>
          <a:xfrm>
            <a:off x="4877789" y="4299942"/>
            <a:ext cx="1857037" cy="789760"/>
          </a:xfrm>
        </p:spPr>
        <p:txBody>
          <a:bodyPr/>
          <a:lstStyle>
            <a:lvl1pPr algn="l">
              <a:defRPr sz="1050">
                <a:solidFill>
                  <a:schemeClr val="tx1">
                    <a:lumMod val="75000"/>
                    <a:lumOff val="25000"/>
                  </a:schemeClr>
                </a:solidFill>
              </a:defRPr>
            </a:lvl1pPr>
          </a:lstStyle>
          <a:p>
            <a:r>
              <a:rPr lang="en-US" altLang="ja-JP">
                <a:latin typeface="メイリオ" panose="020B0604030504040204" pitchFamily="50" charset="-128"/>
                <a:ea typeface="メイリオ" panose="020B0604030504040204" pitchFamily="50" charset="-128"/>
              </a:rPr>
              <a:t>2019.</a:t>
            </a:r>
            <a:r>
              <a:rPr lang="ja-JP" altLang="en-US">
                <a:latin typeface="メイリオ" panose="020B0604030504040204" pitchFamily="50" charset="-128"/>
                <a:ea typeface="メイリオ" panose="020B0604030504040204" pitchFamily="50" charset="-128"/>
              </a:rPr>
              <a:t>〇</a:t>
            </a:r>
            <a:r>
              <a:rPr lang="en-US" altLang="ja-JP">
                <a:latin typeface="メイリオ" panose="020B0604030504040204" pitchFamily="50" charset="-128"/>
                <a:ea typeface="メイリオ" panose="020B0604030504040204" pitchFamily="50" charset="-128"/>
              </a:rPr>
              <a:t>.</a:t>
            </a:r>
            <a:r>
              <a:rPr lang="ja-JP" altLang="en-US">
                <a:latin typeface="メイリオ" panose="020B0604030504040204" pitchFamily="50" charset="-128"/>
                <a:ea typeface="メイリオ" panose="020B0604030504040204" pitchFamily="50" charset="-128"/>
              </a:rPr>
              <a:t>〇</a:t>
            </a:r>
          </a:p>
          <a:p>
            <a:pPr>
              <a:defRPr/>
            </a:pPr>
            <a:r>
              <a:rPr lang="ja-JP" altLang="en-US" sz="1200">
                <a:latin typeface="メイリオ" panose="020B0604030504040204" pitchFamily="50" charset="-128"/>
                <a:ea typeface="メイリオ" panose="020B0604030504040204" pitchFamily="50" charset="-128"/>
              </a:rPr>
              <a:t>文部科学省教育課程課</a:t>
            </a:r>
          </a:p>
          <a:p>
            <a:pPr>
              <a:defRPr/>
            </a:pPr>
            <a:r>
              <a:rPr lang="ja-JP" altLang="en-US" sz="1200">
                <a:latin typeface="メイリオ" panose="020B0604030504040204" pitchFamily="50" charset="-128"/>
                <a:ea typeface="メイリオ" panose="020B0604030504040204" pitchFamily="50" charset="-128"/>
              </a:rPr>
              <a:t>○○　○○</a:t>
            </a:r>
          </a:p>
        </p:txBody>
      </p:sp>
      <p:pic>
        <p:nvPicPr>
          <p:cNvPr id="16" name="図 15"/>
          <p:cNvPicPr>
            <a:picLocks noChangeAspect="1"/>
          </p:cNvPicPr>
          <p:nvPr userDrawn="1"/>
        </p:nvPicPr>
        <p:blipFill>
          <a:blip r:embed="rId2"/>
          <a:stretch>
            <a:fillRect/>
          </a:stretch>
        </p:blipFill>
        <p:spPr>
          <a:xfrm>
            <a:off x="0" y="4449958"/>
            <a:ext cx="1782198" cy="664928"/>
          </a:xfrm>
          <a:prstGeom prst="rect">
            <a:avLst/>
          </a:prstGeom>
        </p:spPr>
      </p:pic>
      <p:pic>
        <p:nvPicPr>
          <p:cNvPr id="18" name="図 17"/>
          <p:cNvPicPr>
            <a:picLocks noChangeAspect="1"/>
          </p:cNvPicPr>
          <p:nvPr userDrawn="1"/>
        </p:nvPicPr>
        <p:blipFill>
          <a:blip r:embed="rId3"/>
          <a:stretch>
            <a:fillRect/>
          </a:stretch>
        </p:blipFill>
        <p:spPr>
          <a:xfrm>
            <a:off x="2428620" y="87474"/>
            <a:ext cx="2449169" cy="2380114"/>
          </a:xfrm>
          <a:prstGeom prst="rect">
            <a:avLst/>
          </a:prstGeom>
        </p:spPr>
      </p:pic>
      <p:pic>
        <p:nvPicPr>
          <p:cNvPr id="19" name="図 18"/>
          <p:cNvPicPr>
            <a:picLocks noChangeAspect="1"/>
          </p:cNvPicPr>
          <p:nvPr userDrawn="1"/>
        </p:nvPicPr>
        <p:blipFill rotWithShape="1">
          <a:blip r:embed="rId4"/>
          <a:srcRect l="7476" t="36000" r="65832" b="40200"/>
          <a:stretch/>
        </p:blipFill>
        <p:spPr>
          <a:xfrm>
            <a:off x="494285" y="843134"/>
            <a:ext cx="1780724" cy="893150"/>
          </a:xfrm>
          <a:prstGeom prst="rect">
            <a:avLst/>
          </a:prstGeom>
        </p:spPr>
      </p:pic>
      <p:sp>
        <p:nvSpPr>
          <p:cNvPr id="20" name="正方形/長方形 19"/>
          <p:cNvSpPr/>
          <p:nvPr userDrawn="1"/>
        </p:nvSpPr>
        <p:spPr>
          <a:xfrm>
            <a:off x="529500" y="612529"/>
            <a:ext cx="1742785" cy="320857"/>
          </a:xfrm>
          <a:prstGeom prst="rect">
            <a:avLst/>
          </a:prstGeom>
        </p:spPr>
        <p:txBody>
          <a:bodyPr wrap="none">
            <a:spAutoFit/>
          </a:bodyPr>
          <a:lstStyle/>
          <a:p>
            <a:pPr marL="0" marR="0" lvl="0" indent="0" algn="l" defTabSz="342900" rtl="0" eaLnBrk="1" fontAlgn="auto" latinLnBrk="0" hangingPunct="1">
              <a:lnSpc>
                <a:spcPct val="110000"/>
              </a:lnSpc>
              <a:spcBef>
                <a:spcPts val="0"/>
              </a:spcBef>
              <a:spcAft>
                <a:spcPts val="0"/>
              </a:spcAft>
              <a:buClrTx/>
              <a:buSzTx/>
              <a:buFontTx/>
              <a:buNone/>
              <a:tabLst/>
              <a:defRPr/>
            </a:pPr>
            <a:r>
              <a:rPr kumimoji="0" lang="ja-JP" altLang="en-US" sz="1350" b="1" i="0" u="none" strike="noStrike" kern="900" cap="none" normalizeH="0" baseline="0" noProof="0">
                <a:ln>
                  <a:noFill/>
                </a:ln>
                <a:solidFill>
                  <a:schemeClr val="bg1"/>
                </a:solidFill>
                <a:effectLst/>
                <a:uLnTx/>
                <a:uFillTx/>
                <a:latin typeface="游ゴシック" panose="020B0400000000000000" pitchFamily="50" charset="-128"/>
                <a:ea typeface="游ゴシック" panose="020B0400000000000000" pitchFamily="50" charset="-128"/>
                <a:cs typeface="+mn-cs"/>
              </a:rPr>
              <a:t>新しい学習指導要領</a:t>
            </a:r>
            <a:endParaRPr kumimoji="0" lang="en-US" altLang="ja-JP" sz="1350" b="1" i="0" u="none" strike="noStrike" kern="900" cap="none" normalizeH="0" baseline="0" noProof="0">
              <a:ln>
                <a:noFill/>
              </a:ln>
              <a:solidFill>
                <a:schemeClr val="bg1"/>
              </a:solidFill>
              <a:effectLst/>
              <a:uLnTx/>
              <a:uFillTx/>
              <a:latin typeface="游ゴシック" panose="020B0400000000000000" pitchFamily="50" charset="-128"/>
              <a:ea typeface="游ゴシック" panose="020B0400000000000000" pitchFamily="50" charset="-128"/>
              <a:cs typeface="+mn-cs"/>
            </a:endParaRPr>
          </a:p>
        </p:txBody>
      </p:sp>
      <p:sp>
        <p:nvSpPr>
          <p:cNvPr id="3" name="タイトル 2"/>
          <p:cNvSpPr>
            <a:spLocks noGrp="1"/>
          </p:cNvSpPr>
          <p:nvPr>
            <p:ph type="title"/>
          </p:nvPr>
        </p:nvSpPr>
        <p:spPr>
          <a:xfrm>
            <a:off x="188640" y="2888477"/>
            <a:ext cx="6172200" cy="857250"/>
          </a:xfrm>
        </p:spPr>
        <p:txBody>
          <a:bodyPr/>
          <a:lstStyle>
            <a:lvl1pPr algn="l">
              <a:defRPr>
                <a:solidFill>
                  <a:schemeClr val="tx1">
                    <a:lumMod val="65000"/>
                    <a:lumOff val="35000"/>
                  </a:schemeClr>
                </a:solidFill>
              </a:defRPr>
            </a:lvl1pPr>
          </a:lstStyle>
          <a:p>
            <a:r>
              <a:rPr kumimoji="1" lang="ja-JP" altLang="en-US"/>
              <a:t>マスター タイトルの書式設定</a:t>
            </a:r>
          </a:p>
        </p:txBody>
      </p:sp>
    </p:spTree>
    <p:extLst>
      <p:ext uri="{BB962C8B-B14F-4D97-AF65-F5344CB8AC3E}">
        <p14:creationId xmlns:p14="http://schemas.microsoft.com/office/powerpoint/2010/main" val="406693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205979"/>
            <a:ext cx="6172200" cy="85725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1200151"/>
            <a:ext cx="6172200" cy="3394472"/>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238587-4BEB-487B-9767-6838945B319E}" type="datetime1">
              <a:rPr kumimoji="1" lang="ja-JP" altLang="en-US" smtClean="0"/>
              <a:t>2026/3/10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718325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205979"/>
            <a:ext cx="1543050" cy="4388644"/>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205979"/>
            <a:ext cx="4514850" cy="4388644"/>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91642A4-F216-4059-A2A2-60A296682A96}" type="datetime1">
              <a:rPr kumimoji="1" lang="ja-JP" altLang="en-US" smtClean="0"/>
              <a:t>2026/3/10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079094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1_白紙">
    <p:spTree>
      <p:nvGrpSpPr>
        <p:cNvPr id="1" name=""/>
        <p:cNvGrpSpPr/>
        <p:nvPr/>
      </p:nvGrpSpPr>
      <p:grpSpPr>
        <a:xfrm>
          <a:off x="0" y="0"/>
          <a:ext cx="0" cy="0"/>
          <a:chOff x="0" y="0"/>
          <a:chExt cx="0" cy="0"/>
        </a:xfrm>
      </p:grpSpPr>
      <p:sp>
        <p:nvSpPr>
          <p:cNvPr id="5" name="Rectangle 4"/>
          <p:cNvSpPr/>
          <p:nvPr/>
        </p:nvSpPr>
        <p:spPr>
          <a:xfrm>
            <a:off x="1786" y="4800600"/>
            <a:ext cx="6856214"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9" y="4750737"/>
            <a:ext cx="68562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3/10/2026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69661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541735" y="3305176"/>
            <a:ext cx="5829300" cy="1021556"/>
          </a:xfrm>
          <a:prstGeom prst="rect">
            <a:avLst/>
          </a:prstGeom>
        </p:spPr>
        <p:txBody>
          <a:bodyPr anchor="b"/>
          <a:lstStyle>
            <a:lvl1pPr algn="l">
              <a:defRPr sz="3000" b="1" cap="all">
                <a:solidFill>
                  <a:schemeClr val="tx1">
                    <a:lumMod val="75000"/>
                    <a:lumOff val="25000"/>
                  </a:schemeClr>
                </a:solidFill>
              </a:defRPr>
            </a:lvl1pPr>
          </a:lstStyle>
          <a:p>
            <a:r>
              <a:rPr kumimoji="1" lang="ja-JP" altLang="en-US"/>
              <a:t>マスター中タイトルの書式設定</a:t>
            </a:r>
          </a:p>
        </p:txBody>
      </p:sp>
      <p:sp>
        <p:nvSpPr>
          <p:cNvPr id="4" name="日付プレースホルダー 3"/>
          <p:cNvSpPr>
            <a:spLocks noGrp="1"/>
          </p:cNvSpPr>
          <p:nvPr>
            <p:ph type="dt" sz="half" idx="10"/>
          </p:nvPr>
        </p:nvSpPr>
        <p:spPr/>
        <p:txBody>
          <a:bodyPr/>
          <a:lstStyle/>
          <a:p>
            <a:fld id="{09AC147C-BF3D-4032-9737-FCA66325A953}" type="datetime1">
              <a:rPr kumimoji="1" lang="ja-JP" altLang="en-US" smtClean="0"/>
              <a:t>2026/3/10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cxnSp>
        <p:nvCxnSpPr>
          <p:cNvPr id="9" name="直線コネクタ 8"/>
          <p:cNvCxnSpPr/>
          <p:nvPr userDrawn="1"/>
        </p:nvCxnSpPr>
        <p:spPr>
          <a:xfrm>
            <a:off x="541735" y="4322813"/>
            <a:ext cx="6316265" cy="0"/>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3" name="図 12"/>
          <p:cNvPicPr>
            <a:picLocks noChangeAspect="1"/>
          </p:cNvPicPr>
          <p:nvPr userDrawn="1"/>
        </p:nvPicPr>
        <p:blipFill>
          <a:blip r:embed="rId2"/>
          <a:stretch>
            <a:fillRect/>
          </a:stretch>
        </p:blipFill>
        <p:spPr>
          <a:xfrm>
            <a:off x="5697252" y="3722731"/>
            <a:ext cx="1105831" cy="896357"/>
          </a:xfrm>
          <a:prstGeom prst="rect">
            <a:avLst/>
          </a:prstGeom>
        </p:spPr>
      </p:pic>
    </p:spTree>
    <p:extLst>
      <p:ext uri="{BB962C8B-B14F-4D97-AF65-F5344CB8AC3E}">
        <p14:creationId xmlns:p14="http://schemas.microsoft.com/office/powerpoint/2010/main" val="163115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354F7B8-912C-4D96-A3AB-D57C4A9CD345}" type="datetime1">
              <a:rPr kumimoji="1" lang="ja-JP" altLang="en-US" smtClean="0"/>
              <a:t>2026/3/10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5" name="正方形/長方形 4"/>
          <p:cNvSpPr/>
          <p:nvPr userDrawn="1"/>
        </p:nvSpPr>
        <p:spPr>
          <a:xfrm>
            <a:off x="0" y="4299942"/>
            <a:ext cx="6291318" cy="108012"/>
          </a:xfrm>
          <a:prstGeom prst="rect">
            <a:avLst/>
          </a:prstGeom>
          <a:gradFill flip="none" rotWithShape="1">
            <a:gsLst>
              <a:gs pos="0">
                <a:schemeClr val="accent1">
                  <a:lumMod val="5000"/>
                  <a:lumOff val="95000"/>
                </a:schemeClr>
              </a:gs>
              <a:gs pos="100000">
                <a:srgbClr val="2399D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13" name="図 12"/>
          <p:cNvPicPr>
            <a:picLocks noChangeAspect="1"/>
          </p:cNvPicPr>
          <p:nvPr userDrawn="1"/>
        </p:nvPicPr>
        <p:blipFill>
          <a:blip r:embed="rId2">
            <a:clrChange>
              <a:clrFrom>
                <a:srgbClr val="4CACE2"/>
              </a:clrFrom>
              <a:clrTo>
                <a:srgbClr val="4CACE2">
                  <a:alpha val="0"/>
                </a:srgbClr>
              </a:clrTo>
            </a:clrChange>
          </a:blip>
          <a:stretch>
            <a:fillRect/>
          </a:stretch>
        </p:blipFill>
        <p:spPr>
          <a:xfrm>
            <a:off x="5420005" y="3057805"/>
            <a:ext cx="589990" cy="523673"/>
          </a:xfrm>
          <a:prstGeom prst="rect">
            <a:avLst/>
          </a:prstGeom>
        </p:spPr>
      </p:pic>
      <p:pic>
        <p:nvPicPr>
          <p:cNvPr id="16" name="図 15"/>
          <p:cNvPicPr>
            <a:picLocks noChangeAspect="1"/>
          </p:cNvPicPr>
          <p:nvPr userDrawn="1"/>
        </p:nvPicPr>
        <p:blipFill>
          <a:blip r:embed="rId3">
            <a:clrChange>
              <a:clrFrom>
                <a:srgbClr val="4CACE2"/>
              </a:clrFrom>
              <a:clrTo>
                <a:srgbClr val="4CACE2">
                  <a:alpha val="0"/>
                </a:srgbClr>
              </a:clrTo>
            </a:clrChange>
          </a:blip>
          <a:stretch>
            <a:fillRect/>
          </a:stretch>
        </p:blipFill>
        <p:spPr>
          <a:xfrm>
            <a:off x="859836" y="1221600"/>
            <a:ext cx="566328" cy="497886"/>
          </a:xfrm>
          <a:prstGeom prst="rect">
            <a:avLst/>
          </a:prstGeom>
        </p:spPr>
      </p:pic>
      <p:sp>
        <p:nvSpPr>
          <p:cNvPr id="4" name="タイトル 3"/>
          <p:cNvSpPr>
            <a:spLocks noGrp="1"/>
          </p:cNvSpPr>
          <p:nvPr>
            <p:ph type="title" hasCustomPrompt="1"/>
          </p:nvPr>
        </p:nvSpPr>
        <p:spPr>
          <a:xfrm>
            <a:off x="121822" y="3690985"/>
            <a:ext cx="6047675" cy="595413"/>
          </a:xfrm>
          <a:prstGeom prst="rect">
            <a:avLst/>
          </a:prstGeom>
        </p:spPr>
        <p:txBody>
          <a:bodyPr>
            <a:normAutofit/>
          </a:bodyPr>
          <a:lstStyle>
            <a:lvl1pPr algn="l">
              <a:defRPr sz="3600">
                <a:solidFill>
                  <a:srgbClr val="1A71A2"/>
                </a:solidFill>
              </a:defRPr>
            </a:lvl1pPr>
          </a:lstStyle>
          <a:p>
            <a:r>
              <a:rPr kumimoji="1" lang="ja-JP" altLang="en-US"/>
              <a:t>マスター小タイトルの書式設定</a:t>
            </a:r>
          </a:p>
        </p:txBody>
      </p:sp>
    </p:spTree>
    <p:extLst>
      <p:ext uri="{BB962C8B-B14F-4D97-AF65-F5344CB8AC3E}">
        <p14:creationId xmlns:p14="http://schemas.microsoft.com/office/powerpoint/2010/main" val="32852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34634" y="0"/>
            <a:ext cx="6037566" cy="583574"/>
          </a:xfrm>
          <a:prstGeom prst="rect">
            <a:avLst/>
          </a:prstGeom>
        </p:spPr>
        <p:txBody>
          <a:bodyPr>
            <a:normAutofit/>
          </a:bodyPr>
          <a:lstStyle>
            <a:lvl1pPr algn="l">
              <a:defRPr sz="2700">
                <a:solidFill>
                  <a:srgbClr val="1A71A2"/>
                </a:solidFill>
              </a:defRPr>
            </a:lvl1pPr>
          </a:lstStyle>
          <a:p>
            <a:r>
              <a:rPr kumimoji="1" lang="ja-JP" altLang="en-US"/>
              <a:t>マスタータイトルの書式設定</a:t>
            </a:r>
          </a:p>
        </p:txBody>
      </p:sp>
      <p:sp>
        <p:nvSpPr>
          <p:cNvPr id="3" name="コンテンツ プレースホルダー 2"/>
          <p:cNvSpPr>
            <a:spLocks noGrp="1"/>
          </p:cNvSpPr>
          <p:nvPr>
            <p:ph idx="1"/>
          </p:nvPr>
        </p:nvSpPr>
        <p:spPr>
          <a:xfrm>
            <a:off x="342900" y="1200151"/>
            <a:ext cx="6172200" cy="3394472"/>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9442B69-9331-4428-8563-6C6B6DC77B55}" type="datetime1">
              <a:rPr kumimoji="1" lang="ja-JP" altLang="en-US" smtClean="0"/>
              <a:t>2026/3/10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5257800" y="4863778"/>
            <a:ext cx="1600200" cy="273844"/>
          </a:xfrm>
        </p:spPr>
        <p:txBody>
          <a:bodyPr/>
          <a:lstStyle>
            <a:lvl1pPr>
              <a:defRPr sz="1200" b="0" i="0">
                <a:solidFill>
                  <a:schemeClr val="tx1">
                    <a:lumMod val="75000"/>
                    <a:lumOff val="25000"/>
                  </a:schemeClr>
                </a:solidFill>
                <a:latin typeface="+mn-ea"/>
                <a:ea typeface="+mn-ea"/>
              </a:defRPr>
            </a:lvl1pPr>
          </a:lstStyle>
          <a:p>
            <a:fld id="{973FA57C-AB59-4833-AF31-95C44D5249F2}" type="slidenum">
              <a:rPr lang="ja-JP" altLang="en-US" smtClean="0"/>
              <a:pPr/>
              <a:t>‹#›</a:t>
            </a:fld>
            <a:endParaRPr lang="ja-JP" altLang="en-US"/>
          </a:p>
        </p:txBody>
      </p:sp>
      <p:cxnSp>
        <p:nvCxnSpPr>
          <p:cNvPr id="10" name="直線コネクタ 9"/>
          <p:cNvCxnSpPr/>
          <p:nvPr userDrawn="1"/>
        </p:nvCxnSpPr>
        <p:spPr>
          <a:xfrm>
            <a:off x="0" y="583574"/>
            <a:ext cx="6858000" cy="0"/>
          </a:xfrm>
          <a:prstGeom prst="line">
            <a:avLst/>
          </a:prstGeom>
          <a:ln w="57150">
            <a:solidFill>
              <a:srgbClr val="2399DB"/>
            </a:solidFill>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userDrawn="1"/>
        </p:nvPicPr>
        <p:blipFill>
          <a:blip r:embed="rId2">
            <a:clrChange>
              <a:clrFrom>
                <a:srgbClr val="4CACE2"/>
              </a:clrFrom>
              <a:clrTo>
                <a:srgbClr val="4CACE2">
                  <a:alpha val="0"/>
                </a:srgbClr>
              </a:clrTo>
            </a:clrChange>
          </a:blip>
          <a:stretch>
            <a:fillRect/>
          </a:stretch>
        </p:blipFill>
        <p:spPr>
          <a:xfrm>
            <a:off x="6232120" y="291787"/>
            <a:ext cx="571333" cy="502286"/>
          </a:xfrm>
          <a:prstGeom prst="rect">
            <a:avLst/>
          </a:prstGeom>
        </p:spPr>
      </p:pic>
    </p:spTree>
    <p:extLst>
      <p:ext uri="{BB962C8B-B14F-4D97-AF65-F5344CB8AC3E}">
        <p14:creationId xmlns:p14="http://schemas.microsoft.com/office/powerpoint/2010/main" val="1917677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342900" y="1200151"/>
            <a:ext cx="302895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1200151"/>
            <a:ext cx="302895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F3F0386-993A-4838-86A7-92783758E3AF}" type="datetime1">
              <a:rPr kumimoji="1" lang="ja-JP" altLang="en-US" smtClean="0"/>
              <a:t>2026/3/10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
        <p:nvSpPr>
          <p:cNvPr id="8" name="タイトル 1"/>
          <p:cNvSpPr>
            <a:spLocks noGrp="1"/>
          </p:cNvSpPr>
          <p:nvPr>
            <p:ph type="title" hasCustomPrompt="1"/>
          </p:nvPr>
        </p:nvSpPr>
        <p:spPr>
          <a:xfrm>
            <a:off x="134634" y="0"/>
            <a:ext cx="6037566" cy="583574"/>
          </a:xfrm>
          <a:prstGeom prst="rect">
            <a:avLst/>
          </a:prstGeom>
        </p:spPr>
        <p:txBody>
          <a:bodyPr>
            <a:normAutofit/>
          </a:bodyPr>
          <a:lstStyle>
            <a:lvl1pPr algn="l">
              <a:defRPr sz="2700">
                <a:solidFill>
                  <a:srgbClr val="1A71A2"/>
                </a:solidFill>
              </a:defRPr>
            </a:lvl1pPr>
          </a:lstStyle>
          <a:p>
            <a:r>
              <a:rPr kumimoji="1" lang="ja-JP" altLang="en-US"/>
              <a:t>マスタータイトルの書式設定</a:t>
            </a:r>
          </a:p>
        </p:txBody>
      </p:sp>
      <p:cxnSp>
        <p:nvCxnSpPr>
          <p:cNvPr id="9" name="直線コネクタ 8"/>
          <p:cNvCxnSpPr/>
          <p:nvPr userDrawn="1"/>
        </p:nvCxnSpPr>
        <p:spPr>
          <a:xfrm>
            <a:off x="0" y="583574"/>
            <a:ext cx="6858000" cy="0"/>
          </a:xfrm>
          <a:prstGeom prst="line">
            <a:avLst/>
          </a:prstGeom>
          <a:ln w="57150">
            <a:solidFill>
              <a:srgbClr val="2399DB"/>
            </a:solidFill>
          </a:ln>
        </p:spPr>
        <p:style>
          <a:lnRef idx="1">
            <a:schemeClr val="accent1"/>
          </a:lnRef>
          <a:fillRef idx="0">
            <a:schemeClr val="accent1"/>
          </a:fillRef>
          <a:effectRef idx="0">
            <a:schemeClr val="accent1"/>
          </a:effectRef>
          <a:fontRef idx="minor">
            <a:schemeClr val="tx1"/>
          </a:fontRef>
        </p:style>
      </p:cxnSp>
      <p:pic>
        <p:nvPicPr>
          <p:cNvPr id="10" name="図 9"/>
          <p:cNvPicPr>
            <a:picLocks noChangeAspect="1"/>
          </p:cNvPicPr>
          <p:nvPr userDrawn="1"/>
        </p:nvPicPr>
        <p:blipFill>
          <a:blip r:embed="rId2">
            <a:clrChange>
              <a:clrFrom>
                <a:srgbClr val="4CACE2"/>
              </a:clrFrom>
              <a:clrTo>
                <a:srgbClr val="4CACE2">
                  <a:alpha val="0"/>
                </a:srgbClr>
              </a:clrTo>
            </a:clrChange>
          </a:blip>
          <a:stretch>
            <a:fillRect/>
          </a:stretch>
        </p:blipFill>
        <p:spPr>
          <a:xfrm>
            <a:off x="6232120" y="291787"/>
            <a:ext cx="571333" cy="502286"/>
          </a:xfrm>
          <a:prstGeom prst="rect">
            <a:avLst/>
          </a:prstGeom>
        </p:spPr>
      </p:pic>
    </p:spTree>
    <p:extLst>
      <p:ext uri="{BB962C8B-B14F-4D97-AF65-F5344CB8AC3E}">
        <p14:creationId xmlns:p14="http://schemas.microsoft.com/office/powerpoint/2010/main" val="4022481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34634" y="0"/>
            <a:ext cx="6172200" cy="583574"/>
          </a:xfrm>
          <a:prstGeom prst="rect">
            <a:avLst/>
          </a:prstGeom>
        </p:spPr>
        <p:txBody>
          <a:bodyPr/>
          <a:lstStyle>
            <a:lvl1pPr algn="l">
              <a:defRPr sz="2700">
                <a:solidFill>
                  <a:srgbClr val="1A71A2"/>
                </a:solidFill>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1151335"/>
            <a:ext cx="3030141"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1631156"/>
            <a:ext cx="3030141"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1151335"/>
            <a:ext cx="3031331"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1631156"/>
            <a:ext cx="3031331"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F17695E-C5A0-4AB4-8ABC-DEA28DB268DE}" type="datetime1">
              <a:rPr kumimoji="1" lang="ja-JP" altLang="en-US" smtClean="0"/>
              <a:t>2026/3/10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cxnSp>
        <p:nvCxnSpPr>
          <p:cNvPr id="10" name="直線コネクタ 9"/>
          <p:cNvCxnSpPr/>
          <p:nvPr userDrawn="1"/>
        </p:nvCxnSpPr>
        <p:spPr>
          <a:xfrm>
            <a:off x="0" y="583574"/>
            <a:ext cx="6858000" cy="0"/>
          </a:xfrm>
          <a:prstGeom prst="line">
            <a:avLst/>
          </a:prstGeom>
          <a:ln w="57150">
            <a:solidFill>
              <a:srgbClr val="2399DB"/>
            </a:solidFill>
          </a:ln>
        </p:spPr>
        <p:style>
          <a:lnRef idx="1">
            <a:schemeClr val="accent1"/>
          </a:lnRef>
          <a:fillRef idx="0">
            <a:schemeClr val="accent1"/>
          </a:fillRef>
          <a:effectRef idx="0">
            <a:schemeClr val="accent1"/>
          </a:effectRef>
          <a:fontRef idx="minor">
            <a:schemeClr val="tx1"/>
          </a:fontRef>
        </p:style>
      </p:cxnSp>
      <p:pic>
        <p:nvPicPr>
          <p:cNvPr id="11" name="図 10"/>
          <p:cNvPicPr>
            <a:picLocks noChangeAspect="1"/>
          </p:cNvPicPr>
          <p:nvPr userDrawn="1"/>
        </p:nvPicPr>
        <p:blipFill>
          <a:blip r:embed="rId2">
            <a:clrChange>
              <a:clrFrom>
                <a:srgbClr val="4CACE2"/>
              </a:clrFrom>
              <a:clrTo>
                <a:srgbClr val="4CACE2">
                  <a:alpha val="0"/>
                </a:srgbClr>
              </a:clrTo>
            </a:clrChange>
          </a:blip>
          <a:stretch>
            <a:fillRect/>
          </a:stretch>
        </p:blipFill>
        <p:spPr>
          <a:xfrm>
            <a:off x="6232120" y="291787"/>
            <a:ext cx="571333" cy="502286"/>
          </a:xfrm>
          <a:prstGeom prst="rect">
            <a:avLst/>
          </a:prstGeom>
        </p:spPr>
      </p:pic>
    </p:spTree>
    <p:extLst>
      <p:ext uri="{BB962C8B-B14F-4D97-AF65-F5344CB8AC3E}">
        <p14:creationId xmlns:p14="http://schemas.microsoft.com/office/powerpoint/2010/main" val="4256082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34074" y="843558"/>
            <a:ext cx="6172200" cy="85725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346AAAF-18F8-49BC-8452-50133FA11155}" type="datetime1">
              <a:rPr kumimoji="1" lang="ja-JP" altLang="en-US" smtClean="0"/>
              <a:t>2026/3/10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
        <p:nvSpPr>
          <p:cNvPr id="6" name="タイトル 1"/>
          <p:cNvSpPr txBox="1">
            <a:spLocks/>
          </p:cNvSpPr>
          <p:nvPr userDrawn="1"/>
        </p:nvSpPr>
        <p:spPr>
          <a:xfrm>
            <a:off x="134634" y="0"/>
            <a:ext cx="6172200" cy="583574"/>
          </a:xfrm>
          <a:prstGeom prst="rect">
            <a:avLst/>
          </a:prstGeom>
        </p:spPr>
        <p:txBody>
          <a:bodyPr/>
          <a:lstStyle>
            <a:lvl1pPr algn="l" defTabSz="914400" rtl="0" eaLnBrk="1" latinLnBrk="0" hangingPunct="1">
              <a:spcBef>
                <a:spcPct val="0"/>
              </a:spcBef>
              <a:buNone/>
              <a:defRPr kumimoji="1" sz="3600" kern="1200">
                <a:solidFill>
                  <a:srgbClr val="1A71A2"/>
                </a:solidFill>
                <a:latin typeface="+mj-lt"/>
                <a:ea typeface="+mj-ea"/>
                <a:cs typeface="+mj-cs"/>
              </a:defRPr>
            </a:lvl1pPr>
          </a:lstStyle>
          <a:p>
            <a:r>
              <a:rPr lang="ja-JP" altLang="en-US" sz="2700"/>
              <a:t>マスター タイトルの書式設定</a:t>
            </a:r>
          </a:p>
        </p:txBody>
      </p:sp>
      <p:cxnSp>
        <p:nvCxnSpPr>
          <p:cNvPr id="7" name="直線コネクタ 6"/>
          <p:cNvCxnSpPr/>
          <p:nvPr userDrawn="1"/>
        </p:nvCxnSpPr>
        <p:spPr>
          <a:xfrm>
            <a:off x="0" y="583574"/>
            <a:ext cx="6858000" cy="0"/>
          </a:xfrm>
          <a:prstGeom prst="line">
            <a:avLst/>
          </a:prstGeom>
          <a:ln w="57150">
            <a:solidFill>
              <a:srgbClr val="2399DB"/>
            </a:solidFill>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userDrawn="1"/>
        </p:nvPicPr>
        <p:blipFill>
          <a:blip r:embed="rId2">
            <a:clrChange>
              <a:clrFrom>
                <a:srgbClr val="4CACE2"/>
              </a:clrFrom>
              <a:clrTo>
                <a:srgbClr val="4CACE2">
                  <a:alpha val="0"/>
                </a:srgbClr>
              </a:clrTo>
            </a:clrChange>
          </a:blip>
          <a:stretch>
            <a:fillRect/>
          </a:stretch>
        </p:blipFill>
        <p:spPr>
          <a:xfrm>
            <a:off x="6232120" y="291787"/>
            <a:ext cx="571333" cy="502286"/>
          </a:xfrm>
          <a:prstGeom prst="rect">
            <a:avLst/>
          </a:prstGeom>
        </p:spPr>
      </p:pic>
    </p:spTree>
    <p:extLst>
      <p:ext uri="{BB962C8B-B14F-4D97-AF65-F5344CB8AC3E}">
        <p14:creationId xmlns:p14="http://schemas.microsoft.com/office/powerpoint/2010/main" val="64818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204787"/>
            <a:ext cx="2256235" cy="871538"/>
          </a:xfrm>
          <a:prstGeom prst="rect">
            <a:avLst/>
          </a:prstGeom>
        </p:spPr>
        <p:txBody>
          <a:bodyPr anchor="b"/>
          <a:lstStyle>
            <a:lvl1pPr algn="l">
              <a:defRPr sz="15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204788"/>
            <a:ext cx="3833813"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1076326"/>
            <a:ext cx="2256235" cy="351829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623FFB3-2331-4041-9EB6-C6CA81F00087}" type="datetime1">
              <a:rPr kumimoji="1" lang="ja-JP" altLang="en-US" smtClean="0"/>
              <a:t>2026/3/10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503273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3600450"/>
            <a:ext cx="4114800" cy="425054"/>
          </a:xfrm>
          <a:prstGeom prst="rect">
            <a:avLst/>
          </a:prstGeom>
        </p:spPr>
        <p:txBody>
          <a:bodyPr anchor="b"/>
          <a:lstStyle>
            <a:lvl1pPr algn="l">
              <a:defRPr sz="15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459581"/>
            <a:ext cx="4114800" cy="30861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図を追加</a:t>
            </a:r>
          </a:p>
        </p:txBody>
      </p:sp>
      <p:sp>
        <p:nvSpPr>
          <p:cNvPr id="4" name="テキスト プレースホルダー 3"/>
          <p:cNvSpPr>
            <a:spLocks noGrp="1"/>
          </p:cNvSpPr>
          <p:nvPr>
            <p:ph type="body" sz="half" idx="2"/>
          </p:nvPr>
        </p:nvSpPr>
        <p:spPr>
          <a:xfrm>
            <a:off x="1344216" y="4025503"/>
            <a:ext cx="4114800" cy="60364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817C0DE-1D6A-40FA-822A-B5C578AB62BB}" type="datetime1">
              <a:rPr kumimoji="1" lang="ja-JP" altLang="en-US" smtClean="0"/>
              <a:t>2026/3/10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8115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付プレースホルダー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7A56292-0ACE-42E1-9058-CE0AAAB670E8}" type="datetime1">
              <a:rPr kumimoji="1" lang="ja-JP" altLang="en-US" smtClean="0"/>
              <a:t>2026/3/10</a:t>
            </a:fld>
            <a:endParaRPr kumimoji="1" lang="ja-JP" altLang="en-US"/>
          </a:p>
        </p:txBody>
      </p:sp>
      <p:sp>
        <p:nvSpPr>
          <p:cNvPr id="5" name="フッター プレースホルダー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73FA57C-AB59-4833-AF31-95C44D5249F2}" type="slidenum">
              <a:rPr kumimoji="1" lang="ja-JP" altLang="en-US" smtClean="0"/>
              <a:t>‹#›</a:t>
            </a:fld>
            <a:endParaRPr kumimoji="1" lang="ja-JP" altLang="en-US"/>
          </a:p>
        </p:txBody>
      </p:sp>
      <p:sp>
        <p:nvSpPr>
          <p:cNvPr id="14" name="タイトル プレースホルダー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92902728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4152" r:id="rId12"/>
  </p:sldLayoutIdLst>
  <p:hf hdr="0" ftr="0" dt="0"/>
  <p:txStyles>
    <p:titleStyle>
      <a:lvl1pPr algn="ctr" defTabSz="6858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18E22AD7-DB33-453A-BD15-DE5F24F71194}"/>
              </a:ext>
            </a:extLst>
          </p:cNvPr>
          <p:cNvSpPr>
            <a:spLocks noGrp="1"/>
          </p:cNvSpPr>
          <p:nvPr>
            <p:ph type="title"/>
          </p:nvPr>
        </p:nvSpPr>
        <p:spPr>
          <a:xfrm>
            <a:off x="267330" y="1998238"/>
            <a:ext cx="6172200" cy="857250"/>
          </a:xfrm>
        </p:spPr>
        <p:txBody>
          <a:bodyPr/>
          <a:lstStyle/>
          <a:p>
            <a:r>
              <a:rPr kumimoji="1" lang="ja-JP" altLang="en-US" dirty="0"/>
              <a:t>青森県の現状</a:t>
            </a:r>
          </a:p>
        </p:txBody>
      </p:sp>
    </p:spTree>
    <p:extLst>
      <p:ext uri="{BB962C8B-B14F-4D97-AF65-F5344CB8AC3E}">
        <p14:creationId xmlns:p14="http://schemas.microsoft.com/office/powerpoint/2010/main" val="55238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84EBF25-8917-BE0E-F4CE-D57CE746D067}"/>
              </a:ext>
            </a:extLst>
          </p:cNvPr>
          <p:cNvSpPr>
            <a:spLocks noGrp="1"/>
          </p:cNvSpPr>
          <p:nvPr>
            <p:ph type="sldNum" sz="quarter" idx="12"/>
          </p:nvPr>
        </p:nvSpPr>
        <p:spPr/>
        <p:txBody>
          <a:bodyPr/>
          <a:lstStyle/>
          <a:p>
            <a:fld id="{973FA57C-AB59-4833-AF31-95C44D5249F2}" type="slidenum">
              <a:rPr kumimoji="1" lang="ja-JP" altLang="en-US" smtClean="0"/>
              <a:t>10</a:t>
            </a:fld>
            <a:endParaRPr kumimoji="1" lang="ja-JP" altLang="en-US"/>
          </a:p>
        </p:txBody>
      </p:sp>
      <p:graphicFrame>
        <p:nvGraphicFramePr>
          <p:cNvPr id="5" name="グラフ 4">
            <a:extLst>
              <a:ext uri="{FF2B5EF4-FFF2-40B4-BE49-F238E27FC236}">
                <a16:creationId xmlns:a16="http://schemas.microsoft.com/office/drawing/2014/main" id="{99A2F8C9-BFE3-9BE5-0C79-ED60D7363C3D}"/>
              </a:ext>
            </a:extLst>
          </p:cNvPr>
          <p:cNvGraphicFramePr>
            <a:graphicFrameLocks/>
          </p:cNvGraphicFramePr>
          <p:nvPr>
            <p:extLst>
              <p:ext uri="{D42A27DB-BD31-4B8C-83A1-F6EECF244321}">
                <p14:modId xmlns:p14="http://schemas.microsoft.com/office/powerpoint/2010/main" val="1585035893"/>
              </p:ext>
            </p:extLst>
          </p:nvPr>
        </p:nvGraphicFramePr>
        <p:xfrm>
          <a:off x="559675" y="102393"/>
          <a:ext cx="6030311" cy="5041107"/>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a:extLst>
              <a:ext uri="{FF2B5EF4-FFF2-40B4-BE49-F238E27FC236}">
                <a16:creationId xmlns:a16="http://schemas.microsoft.com/office/drawing/2014/main" id="{FA2ACE26-D697-CA21-0CE6-C9B66284B924}"/>
              </a:ext>
            </a:extLst>
          </p:cNvPr>
          <p:cNvSpPr txBox="1"/>
          <p:nvPr/>
        </p:nvSpPr>
        <p:spPr>
          <a:xfrm>
            <a:off x="6535605" y="31171"/>
            <a:ext cx="395417" cy="261610"/>
          </a:xfrm>
          <a:prstGeom prst="rect">
            <a:avLst/>
          </a:prstGeom>
          <a:noFill/>
        </p:spPr>
        <p:txBody>
          <a:bodyPr wrap="square" rtlCol="0">
            <a:spAutoFit/>
          </a:bodyPr>
          <a:lstStyle>
            <a:defPPr>
              <a:defRPr lang="ja-JP"/>
            </a:defPPr>
            <a:lvl1pPr marL="0" indent="0" algn="l" defTabSz="914400" rtl="0" eaLnBrk="1" latinLnBrk="0" hangingPunct="1">
              <a:defRPr kumimoji="1" sz="1800" kern="1200">
                <a:solidFill>
                  <a:schemeClr val="tx1"/>
                </a:solidFill>
                <a:latin typeface="+mn-lt"/>
                <a:ea typeface="+mn-ea"/>
                <a:cs typeface="+mn-cs"/>
              </a:defRPr>
            </a:lvl1pPr>
            <a:lvl2pPr marL="457200" indent="0" algn="l" defTabSz="914400" rtl="0" eaLnBrk="1" latinLnBrk="0" hangingPunct="1">
              <a:defRPr kumimoji="1" sz="1800" kern="1200">
                <a:solidFill>
                  <a:schemeClr val="tx1"/>
                </a:solidFill>
                <a:latin typeface="+mn-lt"/>
                <a:ea typeface="+mn-ea"/>
                <a:cs typeface="+mn-cs"/>
              </a:defRPr>
            </a:lvl2pPr>
            <a:lvl3pPr marL="914400" indent="0" algn="l" defTabSz="914400" rtl="0" eaLnBrk="1" latinLnBrk="0" hangingPunct="1">
              <a:defRPr kumimoji="1" sz="1800" kern="1200">
                <a:solidFill>
                  <a:schemeClr val="tx1"/>
                </a:solidFill>
                <a:latin typeface="+mn-lt"/>
                <a:ea typeface="+mn-ea"/>
                <a:cs typeface="+mn-cs"/>
              </a:defRPr>
            </a:lvl3pPr>
            <a:lvl4pPr marL="1371600" indent="0" algn="l" defTabSz="914400" rtl="0" eaLnBrk="1" latinLnBrk="0" hangingPunct="1">
              <a:defRPr kumimoji="1" sz="1800" kern="1200">
                <a:solidFill>
                  <a:schemeClr val="tx1"/>
                </a:solidFill>
                <a:latin typeface="+mn-lt"/>
                <a:ea typeface="+mn-ea"/>
                <a:cs typeface="+mn-cs"/>
              </a:defRPr>
            </a:lvl4pPr>
            <a:lvl5pPr marL="1828800" indent="0" algn="l" defTabSz="914400" rtl="0" eaLnBrk="1" latinLnBrk="0" hangingPunct="1">
              <a:defRPr kumimoji="1" sz="1800" kern="1200">
                <a:solidFill>
                  <a:schemeClr val="tx1"/>
                </a:solidFill>
                <a:latin typeface="+mn-lt"/>
                <a:ea typeface="+mn-ea"/>
                <a:cs typeface="+mn-cs"/>
              </a:defRPr>
            </a:lvl5pPr>
            <a:lvl6pPr marL="2286000" indent="0" algn="l" defTabSz="914400" rtl="0" eaLnBrk="1" latinLnBrk="0" hangingPunct="1">
              <a:defRPr kumimoji="1" sz="1800" kern="1200">
                <a:solidFill>
                  <a:schemeClr val="tx1"/>
                </a:solidFill>
                <a:latin typeface="+mn-lt"/>
                <a:ea typeface="+mn-ea"/>
                <a:cs typeface="+mn-cs"/>
              </a:defRPr>
            </a:lvl6pPr>
            <a:lvl7pPr marL="2743200" indent="0" algn="l" defTabSz="914400" rtl="0" eaLnBrk="1" latinLnBrk="0" hangingPunct="1">
              <a:defRPr kumimoji="1" sz="1800" kern="1200">
                <a:solidFill>
                  <a:schemeClr val="tx1"/>
                </a:solidFill>
                <a:latin typeface="+mn-lt"/>
                <a:ea typeface="+mn-ea"/>
                <a:cs typeface="+mn-cs"/>
              </a:defRPr>
            </a:lvl7pPr>
            <a:lvl8pPr marL="3200400" indent="0" algn="l" defTabSz="914400" rtl="0" eaLnBrk="1" latinLnBrk="0" hangingPunct="1">
              <a:defRPr kumimoji="1" sz="1800" kern="1200">
                <a:solidFill>
                  <a:schemeClr val="tx1"/>
                </a:solidFill>
                <a:latin typeface="+mn-lt"/>
                <a:ea typeface="+mn-ea"/>
                <a:cs typeface="+mn-cs"/>
              </a:defRPr>
            </a:lvl8pPr>
            <a:lvl9pPr marL="3657600" indent="0" algn="l" defTabSz="914400" rtl="0" eaLnBrk="1" latinLnBrk="0" hangingPunct="1">
              <a:defRPr kumimoji="1" sz="1800" kern="1200">
                <a:solidFill>
                  <a:schemeClr val="tx1"/>
                </a:solidFill>
                <a:latin typeface="+mn-lt"/>
                <a:ea typeface="+mn-ea"/>
                <a:cs typeface="+mn-cs"/>
              </a:defRPr>
            </a:lvl9pPr>
          </a:lstStyle>
          <a:p>
            <a:r>
              <a:rPr kumimoji="1" lang="ja-JP" altLang="en-US" sz="1050" dirty="0"/>
              <a:t>９</a:t>
            </a:r>
          </a:p>
        </p:txBody>
      </p:sp>
    </p:spTree>
    <p:extLst>
      <p:ext uri="{BB962C8B-B14F-4D97-AF65-F5344CB8AC3E}">
        <p14:creationId xmlns:p14="http://schemas.microsoft.com/office/powerpoint/2010/main" val="1358860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a:extLst>
              <a:ext uri="{FF2B5EF4-FFF2-40B4-BE49-F238E27FC236}">
                <a16:creationId xmlns:a16="http://schemas.microsoft.com/office/drawing/2014/main" id="{32E9D19D-0226-9360-A4D7-B0CE856377BF}"/>
              </a:ext>
            </a:extLst>
          </p:cNvPr>
          <p:cNvGraphicFramePr>
            <a:graphicFrameLocks/>
          </p:cNvGraphicFramePr>
          <p:nvPr>
            <p:extLst>
              <p:ext uri="{D42A27DB-BD31-4B8C-83A1-F6EECF244321}">
                <p14:modId xmlns:p14="http://schemas.microsoft.com/office/powerpoint/2010/main" val="580137177"/>
              </p:ext>
            </p:extLst>
          </p:nvPr>
        </p:nvGraphicFramePr>
        <p:xfrm>
          <a:off x="609600" y="102393"/>
          <a:ext cx="5654566" cy="4938713"/>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a:extLst>
              <a:ext uri="{FF2B5EF4-FFF2-40B4-BE49-F238E27FC236}">
                <a16:creationId xmlns:a16="http://schemas.microsoft.com/office/drawing/2014/main" id="{F9C80B81-9BBB-6B8E-60B7-E1DCA09BD6D0}"/>
              </a:ext>
            </a:extLst>
          </p:cNvPr>
          <p:cNvSpPr txBox="1"/>
          <p:nvPr/>
        </p:nvSpPr>
        <p:spPr>
          <a:xfrm>
            <a:off x="6461463" y="44727"/>
            <a:ext cx="395417" cy="261610"/>
          </a:xfrm>
          <a:prstGeom prst="rect">
            <a:avLst/>
          </a:prstGeom>
          <a:noFill/>
        </p:spPr>
        <p:txBody>
          <a:bodyPr wrap="square" rtlCol="0">
            <a:spAutoFit/>
          </a:bodyPr>
          <a:lstStyle>
            <a:defPPr>
              <a:defRPr lang="ja-JP"/>
            </a:defPPr>
            <a:lvl1pPr marL="0" indent="0" algn="l" defTabSz="914400" rtl="0" eaLnBrk="1" latinLnBrk="0" hangingPunct="1">
              <a:defRPr kumimoji="1" sz="1800" kern="1200">
                <a:solidFill>
                  <a:schemeClr val="tx1"/>
                </a:solidFill>
                <a:latin typeface="+mn-lt"/>
                <a:ea typeface="+mn-ea"/>
                <a:cs typeface="+mn-cs"/>
              </a:defRPr>
            </a:lvl1pPr>
            <a:lvl2pPr marL="457200" indent="0" algn="l" defTabSz="914400" rtl="0" eaLnBrk="1" latinLnBrk="0" hangingPunct="1">
              <a:defRPr kumimoji="1" sz="1800" kern="1200">
                <a:solidFill>
                  <a:schemeClr val="tx1"/>
                </a:solidFill>
                <a:latin typeface="+mn-lt"/>
                <a:ea typeface="+mn-ea"/>
                <a:cs typeface="+mn-cs"/>
              </a:defRPr>
            </a:lvl2pPr>
            <a:lvl3pPr marL="914400" indent="0" algn="l" defTabSz="914400" rtl="0" eaLnBrk="1" latinLnBrk="0" hangingPunct="1">
              <a:defRPr kumimoji="1" sz="1800" kern="1200">
                <a:solidFill>
                  <a:schemeClr val="tx1"/>
                </a:solidFill>
                <a:latin typeface="+mn-lt"/>
                <a:ea typeface="+mn-ea"/>
                <a:cs typeface="+mn-cs"/>
              </a:defRPr>
            </a:lvl3pPr>
            <a:lvl4pPr marL="1371600" indent="0" algn="l" defTabSz="914400" rtl="0" eaLnBrk="1" latinLnBrk="0" hangingPunct="1">
              <a:defRPr kumimoji="1" sz="1800" kern="1200">
                <a:solidFill>
                  <a:schemeClr val="tx1"/>
                </a:solidFill>
                <a:latin typeface="+mn-lt"/>
                <a:ea typeface="+mn-ea"/>
                <a:cs typeface="+mn-cs"/>
              </a:defRPr>
            </a:lvl4pPr>
            <a:lvl5pPr marL="1828800" indent="0" algn="l" defTabSz="914400" rtl="0" eaLnBrk="1" latinLnBrk="0" hangingPunct="1">
              <a:defRPr kumimoji="1" sz="1800" kern="1200">
                <a:solidFill>
                  <a:schemeClr val="tx1"/>
                </a:solidFill>
                <a:latin typeface="+mn-lt"/>
                <a:ea typeface="+mn-ea"/>
                <a:cs typeface="+mn-cs"/>
              </a:defRPr>
            </a:lvl5pPr>
            <a:lvl6pPr marL="2286000" indent="0" algn="l" defTabSz="914400" rtl="0" eaLnBrk="1" latinLnBrk="0" hangingPunct="1">
              <a:defRPr kumimoji="1" sz="1800" kern="1200">
                <a:solidFill>
                  <a:schemeClr val="tx1"/>
                </a:solidFill>
                <a:latin typeface="+mn-lt"/>
                <a:ea typeface="+mn-ea"/>
                <a:cs typeface="+mn-cs"/>
              </a:defRPr>
            </a:lvl6pPr>
            <a:lvl7pPr marL="2743200" indent="0" algn="l" defTabSz="914400" rtl="0" eaLnBrk="1" latinLnBrk="0" hangingPunct="1">
              <a:defRPr kumimoji="1" sz="1800" kern="1200">
                <a:solidFill>
                  <a:schemeClr val="tx1"/>
                </a:solidFill>
                <a:latin typeface="+mn-lt"/>
                <a:ea typeface="+mn-ea"/>
                <a:cs typeface="+mn-cs"/>
              </a:defRPr>
            </a:lvl7pPr>
            <a:lvl8pPr marL="3200400" indent="0" algn="l" defTabSz="914400" rtl="0" eaLnBrk="1" latinLnBrk="0" hangingPunct="1">
              <a:defRPr kumimoji="1" sz="1800" kern="1200">
                <a:solidFill>
                  <a:schemeClr val="tx1"/>
                </a:solidFill>
                <a:latin typeface="+mn-lt"/>
                <a:ea typeface="+mn-ea"/>
                <a:cs typeface="+mn-cs"/>
              </a:defRPr>
            </a:lvl8pPr>
            <a:lvl9pPr marL="3657600" indent="0" algn="l" defTabSz="914400" rtl="0" eaLnBrk="1" latinLnBrk="0" hangingPunct="1">
              <a:defRPr kumimoji="1" sz="1800" kern="1200">
                <a:solidFill>
                  <a:schemeClr val="tx1"/>
                </a:solidFill>
                <a:latin typeface="+mn-lt"/>
                <a:ea typeface="+mn-ea"/>
                <a:cs typeface="+mn-cs"/>
              </a:defRPr>
            </a:lvl9pPr>
          </a:lstStyle>
          <a:p>
            <a:r>
              <a:rPr kumimoji="1" lang="ja-JP" altLang="en-US" sz="1050" dirty="0"/>
              <a:t>１０</a:t>
            </a:r>
          </a:p>
        </p:txBody>
      </p:sp>
    </p:spTree>
    <p:extLst>
      <p:ext uri="{BB962C8B-B14F-4D97-AF65-F5344CB8AC3E}">
        <p14:creationId xmlns:p14="http://schemas.microsoft.com/office/powerpoint/2010/main" val="2091677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C9C87D59-D65C-4605-97CA-BA30ACF88DCF}"/>
              </a:ext>
            </a:extLst>
          </p:cNvPr>
          <p:cNvGrpSpPr/>
          <p:nvPr/>
        </p:nvGrpSpPr>
        <p:grpSpPr>
          <a:xfrm>
            <a:off x="613495" y="643049"/>
            <a:ext cx="9040212" cy="4240972"/>
            <a:chOff x="650749" y="2126286"/>
            <a:chExt cx="11023199" cy="4969026"/>
          </a:xfrm>
        </p:grpSpPr>
        <p:pic>
          <p:nvPicPr>
            <p:cNvPr id="3" name="図 2">
              <a:extLst>
                <a:ext uri="{FF2B5EF4-FFF2-40B4-BE49-F238E27FC236}">
                  <a16:creationId xmlns:a16="http://schemas.microsoft.com/office/drawing/2014/main" id="{40D92FB8-2F6C-44CE-8C1B-14B763679F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637" r="19548"/>
            <a:stretch/>
          </p:blipFill>
          <p:spPr>
            <a:xfrm>
              <a:off x="650749" y="4642447"/>
              <a:ext cx="1468881" cy="1333777"/>
            </a:xfrm>
            <a:prstGeom prst="rect">
              <a:avLst/>
            </a:prstGeom>
          </p:spPr>
        </p:pic>
        <p:grpSp>
          <p:nvGrpSpPr>
            <p:cNvPr id="4" name="グループ化 3">
              <a:extLst>
                <a:ext uri="{FF2B5EF4-FFF2-40B4-BE49-F238E27FC236}">
                  <a16:creationId xmlns:a16="http://schemas.microsoft.com/office/drawing/2014/main" id="{88EF1DAD-F627-4F08-9D61-EC46EA70A034}"/>
                </a:ext>
              </a:extLst>
            </p:cNvPr>
            <p:cNvGrpSpPr/>
            <p:nvPr/>
          </p:nvGrpSpPr>
          <p:grpSpPr>
            <a:xfrm>
              <a:off x="1333656" y="2126286"/>
              <a:ext cx="10340292" cy="4969026"/>
              <a:chOff x="1333656" y="2126286"/>
              <a:chExt cx="10340292" cy="4969026"/>
            </a:xfrm>
          </p:grpSpPr>
          <p:sp>
            <p:nvSpPr>
              <p:cNvPr id="5" name="ドーナツ 43">
                <a:extLst>
                  <a:ext uri="{FF2B5EF4-FFF2-40B4-BE49-F238E27FC236}">
                    <a16:creationId xmlns:a16="http://schemas.microsoft.com/office/drawing/2014/main" id="{EB899600-59BC-429F-BC4C-C5AC75C4A314}"/>
                  </a:ext>
                </a:extLst>
              </p:cNvPr>
              <p:cNvSpPr/>
              <p:nvPr/>
            </p:nvSpPr>
            <p:spPr>
              <a:xfrm>
                <a:off x="1833873" y="2905135"/>
                <a:ext cx="5017888" cy="2930658"/>
              </a:xfrm>
              <a:prstGeom prst="donut">
                <a:avLst>
                  <a:gd name="adj" fmla="val 3397"/>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solidFill>
                    <a:schemeClr val="tx1"/>
                  </a:solidFill>
                </a:endParaRPr>
              </a:p>
            </p:txBody>
          </p:sp>
          <p:pic>
            <p:nvPicPr>
              <p:cNvPr id="6" name="図 5">
                <a:extLst>
                  <a:ext uri="{FF2B5EF4-FFF2-40B4-BE49-F238E27FC236}">
                    <a16:creationId xmlns:a16="http://schemas.microsoft.com/office/drawing/2014/main" id="{9BC8E128-04F4-4549-8D36-1EA92C9437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552" y="5857113"/>
                <a:ext cx="1609943" cy="1238199"/>
              </a:xfrm>
              <a:prstGeom prst="rect">
                <a:avLst/>
              </a:prstGeom>
            </p:spPr>
          </p:pic>
          <p:pic>
            <p:nvPicPr>
              <p:cNvPr id="7" name="図 6">
                <a:extLst>
                  <a:ext uri="{FF2B5EF4-FFF2-40B4-BE49-F238E27FC236}">
                    <a16:creationId xmlns:a16="http://schemas.microsoft.com/office/drawing/2014/main" id="{B44BB8B5-FE2D-4FE2-A14E-E8F15EF92D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2799" b="91476" l="9701" r="94731"/>
                        </a14:imgEffect>
                      </a14:imgLayer>
                    </a14:imgProps>
                  </a:ext>
                  <a:ext uri="{28A0092B-C50C-407E-A947-70E740481C1C}">
                    <a14:useLocalDpi xmlns:a14="http://schemas.microsoft.com/office/drawing/2010/main" val="0"/>
                  </a:ext>
                </a:extLst>
              </a:blip>
              <a:stretch>
                <a:fillRect/>
              </a:stretch>
            </p:blipFill>
            <p:spPr>
              <a:xfrm>
                <a:off x="9761044" y="4479095"/>
                <a:ext cx="1912904" cy="1578152"/>
              </a:xfrm>
              <a:prstGeom prst="rect">
                <a:avLst/>
              </a:prstGeom>
            </p:spPr>
          </p:pic>
          <p:grpSp>
            <p:nvGrpSpPr>
              <p:cNvPr id="8" name="グループ化 7">
                <a:extLst>
                  <a:ext uri="{FF2B5EF4-FFF2-40B4-BE49-F238E27FC236}">
                    <a16:creationId xmlns:a16="http://schemas.microsoft.com/office/drawing/2014/main" id="{A8601D05-EA5F-4A0A-81D9-0CD8C090A326}"/>
                  </a:ext>
                </a:extLst>
              </p:cNvPr>
              <p:cNvGrpSpPr/>
              <p:nvPr/>
            </p:nvGrpSpPr>
            <p:grpSpPr>
              <a:xfrm>
                <a:off x="2419826" y="5209353"/>
                <a:ext cx="1450532" cy="990697"/>
                <a:chOff x="3420804" y="2852119"/>
                <a:chExt cx="1450532" cy="990697"/>
              </a:xfrm>
            </p:grpSpPr>
            <p:sp>
              <p:nvSpPr>
                <p:cNvPr id="23" name="楕円 22">
                  <a:extLst>
                    <a:ext uri="{FF2B5EF4-FFF2-40B4-BE49-F238E27FC236}">
                      <a16:creationId xmlns:a16="http://schemas.microsoft.com/office/drawing/2014/main" id="{BF684646-9ED4-4BE5-9233-6D8B3970A194}"/>
                    </a:ext>
                  </a:extLst>
                </p:cNvPr>
                <p:cNvSpPr/>
                <p:nvPr/>
              </p:nvSpPr>
              <p:spPr>
                <a:xfrm>
                  <a:off x="3495953" y="2852119"/>
                  <a:ext cx="1375383" cy="99069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4" name="テキスト ボックス 23">
                  <a:extLst>
                    <a:ext uri="{FF2B5EF4-FFF2-40B4-BE49-F238E27FC236}">
                      <a16:creationId xmlns:a16="http://schemas.microsoft.com/office/drawing/2014/main" id="{8DE71E1A-0C44-4C43-946C-57535A75B92B}"/>
                    </a:ext>
                  </a:extLst>
                </p:cNvPr>
                <p:cNvSpPr txBox="1"/>
                <p:nvPr/>
              </p:nvSpPr>
              <p:spPr>
                <a:xfrm>
                  <a:off x="3420804" y="2921176"/>
                  <a:ext cx="1420493" cy="829410"/>
                </a:xfrm>
                <a:prstGeom prst="rect">
                  <a:avLst/>
                </a:prstGeom>
                <a:noFill/>
              </p:spPr>
              <p:txBody>
                <a:bodyPr wrap="square" rtlCol="0">
                  <a:spAutoFit/>
                </a:bodyPr>
                <a:lstStyle/>
                <a:p>
                  <a:pPr algn="ctr"/>
                  <a:r>
                    <a:rPr lang="ja-JP" altLang="en-US" sz="2000" b="1" dirty="0">
                      <a:solidFill>
                        <a:srgbClr val="FFC000"/>
                      </a:solidFill>
                    </a:rPr>
                    <a:t>休養</a:t>
                  </a:r>
                  <a:endParaRPr lang="en-US" altLang="ja-JP" sz="2000" b="1" dirty="0">
                    <a:solidFill>
                      <a:srgbClr val="FFC000"/>
                    </a:solidFill>
                  </a:endParaRPr>
                </a:p>
                <a:p>
                  <a:pPr algn="ctr"/>
                  <a:r>
                    <a:rPr lang="ja-JP" altLang="en-US" sz="2000" b="1" dirty="0">
                      <a:solidFill>
                        <a:srgbClr val="FFC000"/>
                      </a:solidFill>
                    </a:rPr>
                    <a:t>睡眠</a:t>
                  </a:r>
                  <a:endParaRPr lang="en-US" altLang="ja-JP" sz="1600" b="1" dirty="0">
                    <a:solidFill>
                      <a:srgbClr val="FFC000"/>
                    </a:solidFill>
                  </a:endParaRPr>
                </a:p>
              </p:txBody>
            </p:sp>
          </p:grpSp>
          <p:grpSp>
            <p:nvGrpSpPr>
              <p:cNvPr id="9" name="グループ化 8">
                <a:extLst>
                  <a:ext uri="{FF2B5EF4-FFF2-40B4-BE49-F238E27FC236}">
                    <a16:creationId xmlns:a16="http://schemas.microsoft.com/office/drawing/2014/main" id="{E33DE71F-113E-4023-91D6-C1A5DB94DE93}"/>
                  </a:ext>
                </a:extLst>
              </p:cNvPr>
              <p:cNvGrpSpPr/>
              <p:nvPr/>
            </p:nvGrpSpPr>
            <p:grpSpPr>
              <a:xfrm>
                <a:off x="3589820" y="2410413"/>
                <a:ext cx="2004315" cy="1008758"/>
                <a:chOff x="3348948" y="2996842"/>
                <a:chExt cx="2004314" cy="1008758"/>
              </a:xfrm>
            </p:grpSpPr>
            <p:sp>
              <p:nvSpPr>
                <p:cNvPr id="21" name="楕円 20">
                  <a:extLst>
                    <a:ext uri="{FF2B5EF4-FFF2-40B4-BE49-F238E27FC236}">
                      <a16:creationId xmlns:a16="http://schemas.microsoft.com/office/drawing/2014/main" id="{3106C900-1950-472A-A2A6-41B21A3883CE}"/>
                    </a:ext>
                  </a:extLst>
                </p:cNvPr>
                <p:cNvSpPr/>
                <p:nvPr/>
              </p:nvSpPr>
              <p:spPr>
                <a:xfrm>
                  <a:off x="3348948" y="2996842"/>
                  <a:ext cx="1505950" cy="100875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2" name="テキスト ボックス 21">
                  <a:extLst>
                    <a:ext uri="{FF2B5EF4-FFF2-40B4-BE49-F238E27FC236}">
                      <a16:creationId xmlns:a16="http://schemas.microsoft.com/office/drawing/2014/main" id="{B86CA1D1-5A27-491E-B26A-757DB6138CB9}"/>
                    </a:ext>
                  </a:extLst>
                </p:cNvPr>
                <p:cNvSpPr txBox="1"/>
                <p:nvPr/>
              </p:nvSpPr>
              <p:spPr>
                <a:xfrm>
                  <a:off x="3625070" y="3257445"/>
                  <a:ext cx="1728192" cy="540920"/>
                </a:xfrm>
                <a:prstGeom prst="rect">
                  <a:avLst/>
                </a:prstGeom>
                <a:noFill/>
              </p:spPr>
              <p:txBody>
                <a:bodyPr wrap="square" rtlCol="0">
                  <a:spAutoFit/>
                </a:bodyPr>
                <a:lstStyle/>
                <a:p>
                  <a:r>
                    <a:rPr lang="ja-JP" altLang="en-US" sz="2400" b="1" dirty="0">
                      <a:solidFill>
                        <a:srgbClr val="FF0000"/>
                      </a:solidFill>
                    </a:rPr>
                    <a:t>運動</a:t>
                  </a:r>
                </a:p>
              </p:txBody>
            </p:sp>
          </p:grpSp>
          <p:grpSp>
            <p:nvGrpSpPr>
              <p:cNvPr id="10" name="グループ化 9">
                <a:extLst>
                  <a:ext uri="{FF2B5EF4-FFF2-40B4-BE49-F238E27FC236}">
                    <a16:creationId xmlns:a16="http://schemas.microsoft.com/office/drawing/2014/main" id="{0E015EB3-0CE3-4BF4-9DC7-77DAE18CF601}"/>
                  </a:ext>
                </a:extLst>
              </p:cNvPr>
              <p:cNvGrpSpPr/>
              <p:nvPr/>
            </p:nvGrpSpPr>
            <p:grpSpPr>
              <a:xfrm>
                <a:off x="4962767" y="5161568"/>
                <a:ext cx="1907405" cy="936647"/>
                <a:chOff x="3331031" y="2900095"/>
                <a:chExt cx="1907405" cy="936647"/>
              </a:xfrm>
            </p:grpSpPr>
            <p:sp>
              <p:nvSpPr>
                <p:cNvPr id="19" name="楕円 18">
                  <a:extLst>
                    <a:ext uri="{FF2B5EF4-FFF2-40B4-BE49-F238E27FC236}">
                      <a16:creationId xmlns:a16="http://schemas.microsoft.com/office/drawing/2014/main" id="{B4205F94-91BF-4240-A4BD-ED9437AB8A8D}"/>
                    </a:ext>
                  </a:extLst>
                </p:cNvPr>
                <p:cNvSpPr/>
                <p:nvPr/>
              </p:nvSpPr>
              <p:spPr>
                <a:xfrm>
                  <a:off x="3331031" y="2900095"/>
                  <a:ext cx="1521713" cy="936647"/>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0" name="テキスト ボックス 19">
                  <a:extLst>
                    <a:ext uri="{FF2B5EF4-FFF2-40B4-BE49-F238E27FC236}">
                      <a16:creationId xmlns:a16="http://schemas.microsoft.com/office/drawing/2014/main" id="{7834C931-053B-4520-8CCE-5BAA9E342264}"/>
                    </a:ext>
                  </a:extLst>
                </p:cNvPr>
                <p:cNvSpPr txBox="1"/>
                <p:nvPr/>
              </p:nvSpPr>
              <p:spPr>
                <a:xfrm>
                  <a:off x="3510245" y="2972101"/>
                  <a:ext cx="1728191" cy="685164"/>
                </a:xfrm>
                <a:prstGeom prst="rect">
                  <a:avLst/>
                </a:prstGeom>
                <a:noFill/>
              </p:spPr>
              <p:txBody>
                <a:bodyPr wrap="square" rtlCol="0">
                  <a:spAutoFit/>
                </a:bodyPr>
                <a:lstStyle/>
                <a:p>
                  <a:r>
                    <a:rPr lang="ja-JP" altLang="en-US" sz="1600" b="1" dirty="0">
                      <a:solidFill>
                        <a:srgbClr val="0070C0"/>
                      </a:solidFill>
                    </a:rPr>
                    <a:t>スクリーン</a:t>
                  </a:r>
                  <a:endParaRPr lang="en-US" altLang="ja-JP" sz="1600" b="1" dirty="0">
                    <a:solidFill>
                      <a:srgbClr val="0070C0"/>
                    </a:solidFill>
                  </a:endParaRPr>
                </a:p>
                <a:p>
                  <a:r>
                    <a:rPr lang="ja-JP" altLang="en-US" sz="1600" b="1" dirty="0">
                      <a:solidFill>
                        <a:srgbClr val="0070C0"/>
                      </a:solidFill>
                    </a:rPr>
                    <a:t>タイム</a:t>
                  </a:r>
                </a:p>
              </p:txBody>
            </p:sp>
          </p:grpSp>
          <p:grpSp>
            <p:nvGrpSpPr>
              <p:cNvPr id="11" name="グループ化 10">
                <a:extLst>
                  <a:ext uri="{FF2B5EF4-FFF2-40B4-BE49-F238E27FC236}">
                    <a16:creationId xmlns:a16="http://schemas.microsoft.com/office/drawing/2014/main" id="{79155C0A-ADE8-485C-8105-16D315A1DB42}"/>
                  </a:ext>
                </a:extLst>
              </p:cNvPr>
              <p:cNvGrpSpPr/>
              <p:nvPr/>
            </p:nvGrpSpPr>
            <p:grpSpPr>
              <a:xfrm>
                <a:off x="1333656" y="3406329"/>
                <a:ext cx="1846283" cy="814823"/>
                <a:chOff x="3331031" y="2900095"/>
                <a:chExt cx="1846283" cy="814823"/>
              </a:xfrm>
            </p:grpSpPr>
            <p:sp>
              <p:nvSpPr>
                <p:cNvPr id="17" name="楕円 16">
                  <a:extLst>
                    <a:ext uri="{FF2B5EF4-FFF2-40B4-BE49-F238E27FC236}">
                      <a16:creationId xmlns:a16="http://schemas.microsoft.com/office/drawing/2014/main" id="{1B92875C-36F0-4A24-96A7-C98417515680}"/>
                    </a:ext>
                  </a:extLst>
                </p:cNvPr>
                <p:cNvSpPr/>
                <p:nvPr/>
              </p:nvSpPr>
              <p:spPr>
                <a:xfrm>
                  <a:off x="3331031" y="2900095"/>
                  <a:ext cx="1495162" cy="814823"/>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8" name="テキスト ボックス 17">
                  <a:extLst>
                    <a:ext uri="{FF2B5EF4-FFF2-40B4-BE49-F238E27FC236}">
                      <a16:creationId xmlns:a16="http://schemas.microsoft.com/office/drawing/2014/main" id="{58EF64F1-4B9F-4532-A491-06BFA476805C}"/>
                    </a:ext>
                  </a:extLst>
                </p:cNvPr>
                <p:cNvSpPr txBox="1"/>
                <p:nvPr/>
              </p:nvSpPr>
              <p:spPr>
                <a:xfrm>
                  <a:off x="3449122" y="3061473"/>
                  <a:ext cx="1728192" cy="540920"/>
                </a:xfrm>
                <a:prstGeom prst="rect">
                  <a:avLst/>
                </a:prstGeom>
                <a:noFill/>
              </p:spPr>
              <p:txBody>
                <a:bodyPr wrap="square" rtlCol="0">
                  <a:spAutoFit/>
                </a:bodyPr>
                <a:lstStyle/>
                <a:p>
                  <a:r>
                    <a:rPr lang="ja-JP" altLang="en-US" sz="2400" b="1" dirty="0">
                      <a:solidFill>
                        <a:srgbClr val="92D050"/>
                      </a:solidFill>
                    </a:rPr>
                    <a:t>食生活</a:t>
                  </a:r>
                </a:p>
              </p:txBody>
            </p:sp>
          </p:grpSp>
          <p:grpSp>
            <p:nvGrpSpPr>
              <p:cNvPr id="12" name="グループ化 11">
                <a:extLst>
                  <a:ext uri="{FF2B5EF4-FFF2-40B4-BE49-F238E27FC236}">
                    <a16:creationId xmlns:a16="http://schemas.microsoft.com/office/drawing/2014/main" id="{B031CAA9-7B56-44B4-8381-AEEB7D144FA6}"/>
                  </a:ext>
                </a:extLst>
              </p:cNvPr>
              <p:cNvGrpSpPr/>
              <p:nvPr/>
            </p:nvGrpSpPr>
            <p:grpSpPr>
              <a:xfrm>
                <a:off x="5978870" y="3419171"/>
                <a:ext cx="1436088" cy="1229980"/>
                <a:chOff x="3283253" y="2912937"/>
                <a:chExt cx="1436088" cy="1229980"/>
              </a:xfrm>
            </p:grpSpPr>
            <p:sp>
              <p:nvSpPr>
                <p:cNvPr id="15" name="楕円 14">
                  <a:extLst>
                    <a:ext uri="{FF2B5EF4-FFF2-40B4-BE49-F238E27FC236}">
                      <a16:creationId xmlns:a16="http://schemas.microsoft.com/office/drawing/2014/main" id="{4EE62B66-DCDD-492A-B985-69CD31C4CA66}"/>
                    </a:ext>
                  </a:extLst>
                </p:cNvPr>
                <p:cNvSpPr/>
                <p:nvPr/>
              </p:nvSpPr>
              <p:spPr>
                <a:xfrm>
                  <a:off x="3283253" y="2912937"/>
                  <a:ext cx="1436088" cy="122998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6" name="テキスト ボックス 15">
                  <a:extLst>
                    <a:ext uri="{FF2B5EF4-FFF2-40B4-BE49-F238E27FC236}">
                      <a16:creationId xmlns:a16="http://schemas.microsoft.com/office/drawing/2014/main" id="{8A9ABE61-4C10-4E7D-9159-D5928FBC1D36}"/>
                    </a:ext>
                  </a:extLst>
                </p:cNvPr>
                <p:cNvSpPr txBox="1"/>
                <p:nvPr/>
              </p:nvSpPr>
              <p:spPr>
                <a:xfrm>
                  <a:off x="3456549" y="3307507"/>
                  <a:ext cx="1206912" cy="468798"/>
                </a:xfrm>
                <a:prstGeom prst="rect">
                  <a:avLst/>
                </a:prstGeom>
                <a:noFill/>
              </p:spPr>
              <p:txBody>
                <a:bodyPr wrap="square" rtlCol="0">
                  <a:spAutoFit/>
                </a:bodyPr>
                <a:lstStyle/>
                <a:p>
                  <a:r>
                    <a:rPr lang="ja-JP" altLang="en-US" sz="2000" b="1" dirty="0">
                      <a:solidFill>
                        <a:schemeClr val="tx1">
                          <a:lumMod val="50000"/>
                          <a:lumOff val="50000"/>
                        </a:schemeClr>
                      </a:solidFill>
                    </a:rPr>
                    <a:t>歯磨き</a:t>
                  </a:r>
                  <a:endParaRPr lang="ja-JP" altLang="en-US" sz="2400" b="1" dirty="0">
                    <a:solidFill>
                      <a:schemeClr val="tx1">
                        <a:lumMod val="50000"/>
                        <a:lumOff val="50000"/>
                      </a:schemeClr>
                    </a:solidFill>
                  </a:endParaRPr>
                </a:p>
              </p:txBody>
            </p:sp>
          </p:grpSp>
          <p:sp>
            <p:nvSpPr>
              <p:cNvPr id="13" name="テキスト ボックス 12">
                <a:extLst>
                  <a:ext uri="{FF2B5EF4-FFF2-40B4-BE49-F238E27FC236}">
                    <a16:creationId xmlns:a16="http://schemas.microsoft.com/office/drawing/2014/main" id="{6C50D0C4-631F-47A5-9800-AE6D5470126B}"/>
                  </a:ext>
                </a:extLst>
              </p:cNvPr>
              <p:cNvSpPr txBox="1"/>
              <p:nvPr/>
            </p:nvSpPr>
            <p:spPr>
              <a:xfrm>
                <a:off x="2882675" y="3995259"/>
                <a:ext cx="2934450" cy="876412"/>
              </a:xfrm>
              <a:prstGeom prst="rect">
                <a:avLst/>
              </a:prstGeom>
              <a:noFill/>
            </p:spPr>
            <p:txBody>
              <a:bodyPr wrap="square" rtlCol="0">
                <a:spAutoFit/>
              </a:bodyPr>
              <a:lstStyle/>
              <a:p>
                <a:r>
                  <a:rPr lang="ja-JP" altLang="en-US" sz="3038" b="1" dirty="0">
                    <a:solidFill>
                      <a:srgbClr val="FF0000"/>
                    </a:solidFill>
                    <a:latin typeface="HGS創英角ﾎﾟｯﾌﾟ体" panose="040B0A00000000000000" pitchFamily="50" charset="-128"/>
                    <a:ea typeface="HGS創英角ﾎﾟｯﾌﾟ体" panose="040B0A00000000000000" pitchFamily="50" charset="-128"/>
                  </a:rPr>
                  <a:t>生 活 習 慣</a:t>
                </a:r>
                <a:endParaRPr lang="ja-JP" altLang="en-US" sz="3038" b="1" dirty="0"/>
              </a:p>
            </p:txBody>
          </p:sp>
          <p:pic>
            <p:nvPicPr>
              <p:cNvPr id="14" name="図 13">
                <a:extLst>
                  <a:ext uri="{FF2B5EF4-FFF2-40B4-BE49-F238E27FC236}">
                    <a16:creationId xmlns:a16="http://schemas.microsoft.com/office/drawing/2014/main" id="{9864E3C5-749B-426C-ADE9-88385304EDC0}"/>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818" b="97887" l="2888" r="94585">
                            <a14:foregroundMark x1="65921" y1="26380" x2="65921" y2="26380"/>
                            <a14:foregroundMark x1="65126" y1="31697" x2="65126" y2="31697"/>
                            <a14:foregroundMark x1="73069" y1="32447" x2="73069" y2="32447"/>
                            <a14:foregroundMark x1="71480" y1="36196" x2="71480" y2="36196"/>
                          </a14:backgroundRemoval>
                        </a14:imgEffect>
                      </a14:imgLayer>
                    </a14:imgProps>
                  </a:ext>
                  <a:ext uri="{28A0092B-C50C-407E-A947-70E740481C1C}">
                    <a14:useLocalDpi xmlns:a14="http://schemas.microsoft.com/office/drawing/2010/main" val="0"/>
                  </a:ext>
                </a:extLst>
              </a:blip>
              <a:stretch>
                <a:fillRect/>
              </a:stretch>
            </p:blipFill>
            <p:spPr>
              <a:xfrm>
                <a:off x="6578354" y="2126286"/>
                <a:ext cx="1110012" cy="1175826"/>
              </a:xfrm>
              <a:prstGeom prst="rect">
                <a:avLst/>
              </a:prstGeom>
            </p:spPr>
          </p:pic>
        </p:grpSp>
      </p:grpSp>
      <p:sp>
        <p:nvSpPr>
          <p:cNvPr id="25" name="タイトル 1">
            <a:extLst>
              <a:ext uri="{FF2B5EF4-FFF2-40B4-BE49-F238E27FC236}">
                <a16:creationId xmlns:a16="http://schemas.microsoft.com/office/drawing/2014/main" id="{A295992E-A8F8-4FF0-8291-2755C1A4F9A2}"/>
              </a:ext>
            </a:extLst>
          </p:cNvPr>
          <p:cNvSpPr txBox="1">
            <a:spLocks/>
          </p:cNvSpPr>
          <p:nvPr/>
        </p:nvSpPr>
        <p:spPr>
          <a:xfrm>
            <a:off x="1086473" y="207798"/>
            <a:ext cx="4571301" cy="381851"/>
          </a:xfrm>
          <a:prstGeom prst="rect">
            <a:avLst/>
          </a:prstGeom>
          <a:solidFill>
            <a:srgbClr val="002060"/>
          </a:solidFill>
          <a:ln>
            <a:noFill/>
          </a:ln>
        </p:spPr>
        <p:txBody>
          <a:bodyPr vert="horz" lIns="45713" tIns="22857" rIns="45713" bIns="22857"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799" b="1" dirty="0">
                <a:solidFill>
                  <a:prstClr val="white"/>
                </a:solidFill>
              </a:rPr>
              <a:t>健やか力で健康あおもり</a:t>
            </a:r>
            <a:endParaRPr lang="ja-JP" altLang="en-US" sz="1484" b="1" dirty="0">
              <a:solidFill>
                <a:prstClr val="white"/>
              </a:solidFill>
            </a:endParaRPr>
          </a:p>
        </p:txBody>
      </p:sp>
      <p:sp>
        <p:nvSpPr>
          <p:cNvPr id="26" name="テキスト ボックス 1">
            <a:extLst>
              <a:ext uri="{FF2B5EF4-FFF2-40B4-BE49-F238E27FC236}">
                <a16:creationId xmlns:a16="http://schemas.microsoft.com/office/drawing/2014/main" id="{22ECB95A-474E-DDD4-9A5E-EAF8BAC162BB}"/>
              </a:ext>
            </a:extLst>
          </p:cNvPr>
          <p:cNvSpPr txBox="1"/>
          <p:nvPr/>
        </p:nvSpPr>
        <p:spPr>
          <a:xfrm>
            <a:off x="6486177" y="47647"/>
            <a:ext cx="395417" cy="261610"/>
          </a:xfrm>
          <a:prstGeom prst="rect">
            <a:avLst/>
          </a:prstGeom>
          <a:noFill/>
        </p:spPr>
        <p:txBody>
          <a:bodyPr wrap="square" rtlCol="0">
            <a:spAutoFit/>
          </a:bodyPr>
          <a:lstStyle>
            <a:defPPr>
              <a:defRPr lang="ja-JP"/>
            </a:defPPr>
            <a:lvl1pPr marL="0" indent="0" algn="l" defTabSz="914400" rtl="0" eaLnBrk="1" latinLnBrk="0" hangingPunct="1">
              <a:defRPr kumimoji="1" sz="1800" kern="1200">
                <a:solidFill>
                  <a:schemeClr val="tx1"/>
                </a:solidFill>
                <a:latin typeface="+mn-lt"/>
                <a:ea typeface="+mn-ea"/>
                <a:cs typeface="+mn-cs"/>
              </a:defRPr>
            </a:lvl1pPr>
            <a:lvl2pPr marL="457200" indent="0" algn="l" defTabSz="914400" rtl="0" eaLnBrk="1" latinLnBrk="0" hangingPunct="1">
              <a:defRPr kumimoji="1" sz="1800" kern="1200">
                <a:solidFill>
                  <a:schemeClr val="tx1"/>
                </a:solidFill>
                <a:latin typeface="+mn-lt"/>
                <a:ea typeface="+mn-ea"/>
                <a:cs typeface="+mn-cs"/>
              </a:defRPr>
            </a:lvl2pPr>
            <a:lvl3pPr marL="914400" indent="0" algn="l" defTabSz="914400" rtl="0" eaLnBrk="1" latinLnBrk="0" hangingPunct="1">
              <a:defRPr kumimoji="1" sz="1800" kern="1200">
                <a:solidFill>
                  <a:schemeClr val="tx1"/>
                </a:solidFill>
                <a:latin typeface="+mn-lt"/>
                <a:ea typeface="+mn-ea"/>
                <a:cs typeface="+mn-cs"/>
              </a:defRPr>
            </a:lvl3pPr>
            <a:lvl4pPr marL="1371600" indent="0" algn="l" defTabSz="914400" rtl="0" eaLnBrk="1" latinLnBrk="0" hangingPunct="1">
              <a:defRPr kumimoji="1" sz="1800" kern="1200">
                <a:solidFill>
                  <a:schemeClr val="tx1"/>
                </a:solidFill>
                <a:latin typeface="+mn-lt"/>
                <a:ea typeface="+mn-ea"/>
                <a:cs typeface="+mn-cs"/>
              </a:defRPr>
            </a:lvl4pPr>
            <a:lvl5pPr marL="1828800" indent="0" algn="l" defTabSz="914400" rtl="0" eaLnBrk="1" latinLnBrk="0" hangingPunct="1">
              <a:defRPr kumimoji="1" sz="1800" kern="1200">
                <a:solidFill>
                  <a:schemeClr val="tx1"/>
                </a:solidFill>
                <a:latin typeface="+mn-lt"/>
                <a:ea typeface="+mn-ea"/>
                <a:cs typeface="+mn-cs"/>
              </a:defRPr>
            </a:lvl5pPr>
            <a:lvl6pPr marL="2286000" indent="0" algn="l" defTabSz="914400" rtl="0" eaLnBrk="1" latinLnBrk="0" hangingPunct="1">
              <a:defRPr kumimoji="1" sz="1800" kern="1200">
                <a:solidFill>
                  <a:schemeClr val="tx1"/>
                </a:solidFill>
                <a:latin typeface="+mn-lt"/>
                <a:ea typeface="+mn-ea"/>
                <a:cs typeface="+mn-cs"/>
              </a:defRPr>
            </a:lvl6pPr>
            <a:lvl7pPr marL="2743200" indent="0" algn="l" defTabSz="914400" rtl="0" eaLnBrk="1" latinLnBrk="0" hangingPunct="1">
              <a:defRPr kumimoji="1" sz="1800" kern="1200">
                <a:solidFill>
                  <a:schemeClr val="tx1"/>
                </a:solidFill>
                <a:latin typeface="+mn-lt"/>
                <a:ea typeface="+mn-ea"/>
                <a:cs typeface="+mn-cs"/>
              </a:defRPr>
            </a:lvl7pPr>
            <a:lvl8pPr marL="3200400" indent="0" algn="l" defTabSz="914400" rtl="0" eaLnBrk="1" latinLnBrk="0" hangingPunct="1">
              <a:defRPr kumimoji="1" sz="1800" kern="1200">
                <a:solidFill>
                  <a:schemeClr val="tx1"/>
                </a:solidFill>
                <a:latin typeface="+mn-lt"/>
                <a:ea typeface="+mn-ea"/>
                <a:cs typeface="+mn-cs"/>
              </a:defRPr>
            </a:lvl8pPr>
            <a:lvl9pPr marL="3657600" indent="0" algn="l" defTabSz="914400" rtl="0" eaLnBrk="1" latinLnBrk="0" hangingPunct="1">
              <a:defRPr kumimoji="1" sz="1800" kern="1200">
                <a:solidFill>
                  <a:schemeClr val="tx1"/>
                </a:solidFill>
                <a:latin typeface="+mn-lt"/>
                <a:ea typeface="+mn-ea"/>
                <a:cs typeface="+mn-cs"/>
              </a:defRPr>
            </a:lvl9pPr>
          </a:lstStyle>
          <a:p>
            <a:r>
              <a:rPr kumimoji="1" lang="ja-JP" altLang="en-US" sz="1050" dirty="0"/>
              <a:t>１１</a:t>
            </a:r>
          </a:p>
        </p:txBody>
      </p:sp>
    </p:spTree>
    <p:extLst>
      <p:ext uri="{BB962C8B-B14F-4D97-AF65-F5344CB8AC3E}">
        <p14:creationId xmlns:p14="http://schemas.microsoft.com/office/powerpoint/2010/main" val="244978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 name="正方形/長方形 49">
            <a:extLst>
              <a:ext uri="{FF2B5EF4-FFF2-40B4-BE49-F238E27FC236}">
                <a16:creationId xmlns:a16="http://schemas.microsoft.com/office/drawing/2014/main" id="{ADC03E7D-8899-444F-B32F-548B314FC2C8}"/>
              </a:ext>
            </a:extLst>
          </p:cNvPr>
          <p:cNvSpPr/>
          <p:nvPr/>
        </p:nvSpPr>
        <p:spPr>
          <a:xfrm>
            <a:off x="0" y="4751085"/>
            <a:ext cx="6858000" cy="392415"/>
          </a:xfrm>
          <a:prstGeom prst="rect">
            <a:avLst/>
          </a:prstGeom>
          <a:solidFill>
            <a:srgbClr val="FF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aphicFrame>
        <p:nvGraphicFramePr>
          <p:cNvPr id="37" name="グラフ 36"/>
          <p:cNvGraphicFramePr>
            <a:graphicFrameLocks/>
          </p:cNvGraphicFramePr>
          <p:nvPr>
            <p:extLst>
              <p:ext uri="{D42A27DB-BD31-4B8C-83A1-F6EECF244321}">
                <p14:modId xmlns:p14="http://schemas.microsoft.com/office/powerpoint/2010/main" val="3218989241"/>
              </p:ext>
            </p:extLst>
          </p:nvPr>
        </p:nvGraphicFramePr>
        <p:xfrm>
          <a:off x="160187" y="1367853"/>
          <a:ext cx="6464787" cy="3386639"/>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79036" y="1171921"/>
            <a:ext cx="472511" cy="254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32" dirty="0">
                <a:solidFill>
                  <a:srgbClr val="000000"/>
                </a:solidFill>
                <a:latin typeface="ＭＳ Ｐゴシック"/>
              </a:rPr>
              <a:t>(</a:t>
            </a:r>
            <a:r>
              <a:rPr lang="ja-JP" altLang="en-US" sz="1132" dirty="0">
                <a:solidFill>
                  <a:srgbClr val="000000"/>
                </a:solidFill>
                <a:latin typeface="ＭＳ Ｐゴシック"/>
              </a:rPr>
              <a:t>歳</a:t>
            </a:r>
            <a:r>
              <a:rPr lang="en-US" altLang="ja-JP" sz="1132" dirty="0">
                <a:solidFill>
                  <a:srgbClr val="000000"/>
                </a:solidFill>
                <a:latin typeface="ＭＳ Ｐゴシック"/>
              </a:rPr>
              <a:t>)</a:t>
            </a:r>
            <a:endParaRPr lang="ja-JP" altLang="en-US" sz="1132" dirty="0">
              <a:solidFill>
                <a:srgbClr val="000000"/>
              </a:solidFill>
              <a:latin typeface="ＭＳ Ｐゴシック"/>
            </a:endParaRPr>
          </a:p>
        </p:txBody>
      </p:sp>
      <p:sp>
        <p:nvSpPr>
          <p:cNvPr id="7" name="円/楕円 6"/>
          <p:cNvSpPr/>
          <p:nvPr/>
        </p:nvSpPr>
        <p:spPr>
          <a:xfrm>
            <a:off x="2145762" y="3409703"/>
            <a:ext cx="496470" cy="1923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rgbClr val="FFFFFF"/>
                </a:solidFill>
                <a:latin typeface="ＦＡ 隷書Ｍ" panose="03000609000000000000" pitchFamily="65" charset="-128"/>
                <a:ea typeface="ＦＡ 隷書Ｍ" panose="03000609000000000000" pitchFamily="65" charset="-128"/>
              </a:rPr>
              <a:t>47</a:t>
            </a:r>
            <a:endParaRPr lang="ja-JP" altLang="en-US" sz="1050" b="1" dirty="0">
              <a:solidFill>
                <a:srgbClr val="FFFFFF"/>
              </a:solidFill>
              <a:latin typeface="ＦＡ 隷書Ｍ" panose="03000609000000000000" pitchFamily="65" charset="-128"/>
              <a:ea typeface="ＦＡ 隷書Ｍ" panose="03000609000000000000" pitchFamily="65" charset="-128"/>
            </a:endParaRPr>
          </a:p>
        </p:txBody>
      </p:sp>
      <p:sp>
        <p:nvSpPr>
          <p:cNvPr id="8" name="円/楕円 7"/>
          <p:cNvSpPr/>
          <p:nvPr/>
        </p:nvSpPr>
        <p:spPr>
          <a:xfrm>
            <a:off x="5533272" y="2814256"/>
            <a:ext cx="487730" cy="1923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rgbClr val="FFFFFF"/>
                </a:solidFill>
                <a:latin typeface="ＦＡ 隷書Ｍ" panose="03000609000000000000" pitchFamily="65" charset="-128"/>
                <a:ea typeface="ＦＡ 隷書Ｍ" panose="03000609000000000000" pitchFamily="65" charset="-128"/>
              </a:rPr>
              <a:t>47</a:t>
            </a:r>
            <a:endParaRPr lang="ja-JP" altLang="en-US" sz="1050" b="1" dirty="0">
              <a:solidFill>
                <a:srgbClr val="FFFFFF"/>
              </a:solidFill>
              <a:latin typeface="ＦＡ 隷書Ｍ" panose="03000609000000000000" pitchFamily="65" charset="-128"/>
              <a:ea typeface="ＦＡ 隷書Ｍ" panose="03000609000000000000" pitchFamily="65" charset="-128"/>
            </a:endParaRPr>
          </a:p>
        </p:txBody>
      </p:sp>
      <p:sp>
        <p:nvSpPr>
          <p:cNvPr id="9" name="円/楕円 8"/>
          <p:cNvSpPr/>
          <p:nvPr/>
        </p:nvSpPr>
        <p:spPr>
          <a:xfrm>
            <a:off x="1141673" y="3715368"/>
            <a:ext cx="496470" cy="1923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rgbClr val="FFFFFF"/>
                </a:solidFill>
                <a:latin typeface="ＦＡ 隷書Ｍ" panose="03000609000000000000" pitchFamily="65" charset="-128"/>
                <a:ea typeface="ＦＡ 隷書Ｍ" panose="03000609000000000000" pitchFamily="65" charset="-128"/>
              </a:rPr>
              <a:t>45</a:t>
            </a:r>
            <a:endParaRPr lang="ja-JP" altLang="en-US" sz="1050" b="1" dirty="0">
              <a:solidFill>
                <a:srgbClr val="FFFFFF"/>
              </a:solidFill>
              <a:latin typeface="ＦＡ 隷書Ｍ" panose="03000609000000000000" pitchFamily="65" charset="-128"/>
              <a:ea typeface="ＦＡ 隷書Ｍ" panose="03000609000000000000" pitchFamily="65" charset="-128"/>
            </a:endParaRPr>
          </a:p>
        </p:txBody>
      </p:sp>
      <p:sp>
        <p:nvSpPr>
          <p:cNvPr id="10" name="円/楕円 9"/>
          <p:cNvSpPr/>
          <p:nvPr/>
        </p:nvSpPr>
        <p:spPr>
          <a:xfrm>
            <a:off x="649043" y="3887919"/>
            <a:ext cx="496470" cy="21820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rgbClr val="FFFFFF"/>
                </a:solidFill>
                <a:latin typeface="ＦＡ 隷書Ｍ" panose="03000609000000000000" pitchFamily="65" charset="-128"/>
                <a:ea typeface="ＦＡ 隷書Ｍ" panose="03000609000000000000" pitchFamily="65" charset="-128"/>
              </a:rPr>
              <a:t>46</a:t>
            </a:r>
            <a:endParaRPr lang="ja-JP" altLang="en-US" sz="1050" b="1" dirty="0">
              <a:solidFill>
                <a:srgbClr val="FFFFFF"/>
              </a:solidFill>
              <a:latin typeface="ＦＡ 隷書Ｍ" panose="03000609000000000000" pitchFamily="65" charset="-128"/>
              <a:ea typeface="ＦＡ 隷書Ｍ" panose="03000609000000000000" pitchFamily="65" charset="-128"/>
            </a:endParaRPr>
          </a:p>
        </p:txBody>
      </p:sp>
      <p:sp>
        <p:nvSpPr>
          <p:cNvPr id="11" name="円/楕円 10"/>
          <p:cNvSpPr/>
          <p:nvPr/>
        </p:nvSpPr>
        <p:spPr>
          <a:xfrm>
            <a:off x="1638143" y="3616385"/>
            <a:ext cx="541794" cy="1920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rgbClr val="FFFFFF"/>
                </a:solidFill>
                <a:latin typeface="ＦＡ 隷書Ｍ" panose="03000609000000000000" pitchFamily="65" charset="-128"/>
                <a:ea typeface="ＦＡ 隷書Ｍ" panose="03000609000000000000" pitchFamily="65" charset="-128"/>
              </a:rPr>
              <a:t>47</a:t>
            </a:r>
            <a:endParaRPr lang="ja-JP" altLang="en-US" sz="1200" b="1" dirty="0">
              <a:solidFill>
                <a:srgbClr val="FFFFFF"/>
              </a:solidFill>
              <a:latin typeface="ＦＡ 隷書Ｍ" panose="03000609000000000000" pitchFamily="65" charset="-128"/>
              <a:ea typeface="ＦＡ 隷書Ｍ" panose="03000609000000000000" pitchFamily="65" charset="-128"/>
            </a:endParaRPr>
          </a:p>
        </p:txBody>
      </p:sp>
      <p:sp>
        <p:nvSpPr>
          <p:cNvPr id="12" name="円/楕円 11"/>
          <p:cNvSpPr/>
          <p:nvPr/>
        </p:nvSpPr>
        <p:spPr>
          <a:xfrm>
            <a:off x="2621443" y="3268847"/>
            <a:ext cx="483941" cy="1923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rgbClr val="FFFFFF"/>
                </a:solidFill>
                <a:latin typeface="ＦＡ 隷書Ｍ" panose="03000609000000000000" pitchFamily="65" charset="-128"/>
                <a:ea typeface="ＦＡ 隷書Ｍ" panose="03000609000000000000" pitchFamily="65" charset="-128"/>
              </a:rPr>
              <a:t>47</a:t>
            </a:r>
            <a:endParaRPr lang="ja-JP" altLang="en-US" sz="1050" b="1" dirty="0">
              <a:solidFill>
                <a:srgbClr val="FFFFFF"/>
              </a:solidFill>
              <a:latin typeface="ＦＡ 隷書Ｍ" panose="03000609000000000000" pitchFamily="65" charset="-128"/>
              <a:ea typeface="ＦＡ 隷書Ｍ" panose="03000609000000000000" pitchFamily="65" charset="-128"/>
            </a:endParaRPr>
          </a:p>
        </p:txBody>
      </p:sp>
      <p:sp>
        <p:nvSpPr>
          <p:cNvPr id="13" name="円/楕円 12"/>
          <p:cNvSpPr/>
          <p:nvPr/>
        </p:nvSpPr>
        <p:spPr>
          <a:xfrm>
            <a:off x="3116362" y="3174229"/>
            <a:ext cx="479283" cy="1923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rgbClr val="FFFFFF"/>
                </a:solidFill>
                <a:latin typeface="ＦＡ 隷書Ｍ" panose="03000609000000000000" pitchFamily="65" charset="-128"/>
                <a:ea typeface="ＦＡ 隷書Ｍ" panose="03000609000000000000" pitchFamily="65" charset="-128"/>
              </a:rPr>
              <a:t>47</a:t>
            </a:r>
            <a:endParaRPr lang="ja-JP" altLang="en-US" sz="1050" b="1" dirty="0">
              <a:solidFill>
                <a:srgbClr val="FFFFFF"/>
              </a:solidFill>
              <a:latin typeface="ＦＡ 隷書Ｍ" panose="03000609000000000000" pitchFamily="65" charset="-128"/>
              <a:ea typeface="ＦＡ 隷書Ｍ" panose="03000609000000000000" pitchFamily="65" charset="-128"/>
            </a:endParaRPr>
          </a:p>
        </p:txBody>
      </p:sp>
      <p:sp>
        <p:nvSpPr>
          <p:cNvPr id="15" name="円/楕円 14"/>
          <p:cNvSpPr/>
          <p:nvPr/>
        </p:nvSpPr>
        <p:spPr>
          <a:xfrm>
            <a:off x="4075740" y="3098958"/>
            <a:ext cx="519062" cy="1923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rgbClr val="FFFFFF"/>
                </a:solidFill>
                <a:latin typeface="ＦＡ 隷書Ｍ" panose="03000609000000000000" pitchFamily="65" charset="-128"/>
                <a:ea typeface="ＦＡ 隷書Ｍ" panose="03000609000000000000" pitchFamily="65" charset="-128"/>
              </a:rPr>
              <a:t>47</a:t>
            </a:r>
            <a:endParaRPr lang="ja-JP" altLang="en-US" sz="1050" b="1" dirty="0">
              <a:solidFill>
                <a:srgbClr val="FFFFFF"/>
              </a:solidFill>
              <a:latin typeface="ＦＡ 隷書Ｍ" panose="03000609000000000000" pitchFamily="65" charset="-128"/>
              <a:ea typeface="ＦＡ 隷書Ｍ" panose="03000609000000000000" pitchFamily="65" charset="-128"/>
            </a:endParaRPr>
          </a:p>
        </p:txBody>
      </p:sp>
      <p:sp>
        <p:nvSpPr>
          <p:cNvPr id="16" name="円/楕円 15"/>
          <p:cNvSpPr/>
          <p:nvPr/>
        </p:nvSpPr>
        <p:spPr>
          <a:xfrm>
            <a:off x="5067257" y="2948292"/>
            <a:ext cx="505807" cy="1923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rgbClr val="FFFFFF"/>
                </a:solidFill>
                <a:latin typeface="ＦＡ 隷書Ｍ" panose="03000609000000000000" pitchFamily="65" charset="-128"/>
                <a:ea typeface="ＦＡ 隷書Ｍ" panose="03000609000000000000" pitchFamily="65" charset="-128"/>
              </a:rPr>
              <a:t>47</a:t>
            </a:r>
            <a:endParaRPr lang="ja-JP" altLang="en-US" sz="1050" b="1" dirty="0">
              <a:solidFill>
                <a:srgbClr val="FFFFFF"/>
              </a:solidFill>
              <a:latin typeface="ＦＡ 隷書Ｍ" panose="03000609000000000000" pitchFamily="65" charset="-128"/>
              <a:ea typeface="ＦＡ 隷書Ｍ" panose="03000609000000000000" pitchFamily="65" charset="-128"/>
            </a:endParaRPr>
          </a:p>
        </p:txBody>
      </p:sp>
      <p:sp>
        <p:nvSpPr>
          <p:cNvPr id="18" name="円/楕円 17"/>
          <p:cNvSpPr/>
          <p:nvPr/>
        </p:nvSpPr>
        <p:spPr>
          <a:xfrm>
            <a:off x="5067258" y="1304806"/>
            <a:ext cx="475648" cy="19232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chemeClr val="bg1"/>
                </a:solidFill>
                <a:latin typeface="ＦＡ 隷書Ｍ" panose="03000609000000000000" pitchFamily="65" charset="-128"/>
                <a:ea typeface="ＦＡ 隷書Ｍ" panose="03000609000000000000" pitchFamily="65" charset="-128"/>
              </a:rPr>
              <a:t>47</a:t>
            </a:r>
            <a:endParaRPr lang="ja-JP" altLang="en-US" sz="1050" b="1" dirty="0">
              <a:solidFill>
                <a:schemeClr val="bg1"/>
              </a:solidFill>
              <a:latin typeface="ＦＡ 隷書Ｍ" panose="03000609000000000000" pitchFamily="65" charset="-128"/>
              <a:ea typeface="ＦＡ 隷書Ｍ" panose="03000609000000000000" pitchFamily="65" charset="-128"/>
            </a:endParaRPr>
          </a:p>
        </p:txBody>
      </p:sp>
      <p:sp>
        <p:nvSpPr>
          <p:cNvPr id="19" name="円/楕円 18"/>
          <p:cNvSpPr/>
          <p:nvPr/>
        </p:nvSpPr>
        <p:spPr>
          <a:xfrm>
            <a:off x="4571388" y="1336513"/>
            <a:ext cx="488980" cy="19232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chemeClr val="bg1"/>
                </a:solidFill>
                <a:latin typeface="ＦＡ 隷書Ｍ" panose="03000609000000000000" pitchFamily="65" charset="-128"/>
                <a:ea typeface="ＦＡ 隷書Ｍ" panose="03000609000000000000" pitchFamily="65" charset="-128"/>
              </a:rPr>
              <a:t>47</a:t>
            </a:r>
            <a:endParaRPr lang="ja-JP" altLang="en-US" sz="1050" b="1" dirty="0">
              <a:solidFill>
                <a:schemeClr val="bg1"/>
              </a:solidFill>
              <a:latin typeface="ＦＡ 隷書Ｍ" panose="03000609000000000000" pitchFamily="65" charset="-128"/>
              <a:ea typeface="ＦＡ 隷書Ｍ" panose="03000609000000000000" pitchFamily="65" charset="-128"/>
            </a:endParaRPr>
          </a:p>
        </p:txBody>
      </p:sp>
      <p:sp>
        <p:nvSpPr>
          <p:cNvPr id="20" name="円/楕円 19"/>
          <p:cNvSpPr/>
          <p:nvPr/>
        </p:nvSpPr>
        <p:spPr>
          <a:xfrm>
            <a:off x="3601013" y="1497221"/>
            <a:ext cx="519062" cy="235272"/>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chemeClr val="bg1"/>
                </a:solidFill>
                <a:latin typeface="ＦＡ 隷書Ｍ" panose="03000609000000000000" pitchFamily="65" charset="-128"/>
                <a:ea typeface="ＦＡ 隷書Ｍ" panose="03000609000000000000" pitchFamily="65" charset="-128"/>
              </a:rPr>
              <a:t>47</a:t>
            </a:r>
            <a:endParaRPr lang="ja-JP" altLang="en-US" sz="1200" b="1" dirty="0">
              <a:solidFill>
                <a:schemeClr val="bg1"/>
              </a:solidFill>
              <a:latin typeface="ＦＡ 隷書Ｍ" panose="03000609000000000000" pitchFamily="65" charset="-128"/>
              <a:ea typeface="ＦＡ 隷書Ｍ" panose="03000609000000000000" pitchFamily="65" charset="-128"/>
            </a:endParaRPr>
          </a:p>
        </p:txBody>
      </p:sp>
      <p:sp>
        <p:nvSpPr>
          <p:cNvPr id="21" name="円/楕円 20"/>
          <p:cNvSpPr/>
          <p:nvPr/>
        </p:nvSpPr>
        <p:spPr>
          <a:xfrm>
            <a:off x="3098292" y="1584230"/>
            <a:ext cx="483941" cy="19232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chemeClr val="bg1"/>
                </a:solidFill>
                <a:latin typeface="ＦＡ 隷書Ｍ" panose="03000609000000000000" pitchFamily="65" charset="-128"/>
                <a:ea typeface="ＦＡ 隷書Ｍ" panose="03000609000000000000" pitchFamily="65" charset="-128"/>
              </a:rPr>
              <a:t>45</a:t>
            </a:r>
            <a:endParaRPr lang="ja-JP" altLang="en-US" sz="1050" b="1" dirty="0">
              <a:solidFill>
                <a:schemeClr val="bg1"/>
              </a:solidFill>
              <a:latin typeface="ＦＡ 隷書Ｍ" panose="03000609000000000000" pitchFamily="65" charset="-128"/>
              <a:ea typeface="ＦＡ 隷書Ｍ" panose="03000609000000000000" pitchFamily="65" charset="-128"/>
            </a:endParaRPr>
          </a:p>
        </p:txBody>
      </p:sp>
      <p:sp>
        <p:nvSpPr>
          <p:cNvPr id="23" name="円/楕円 22"/>
          <p:cNvSpPr/>
          <p:nvPr/>
        </p:nvSpPr>
        <p:spPr>
          <a:xfrm>
            <a:off x="2064808" y="1817879"/>
            <a:ext cx="481546" cy="19232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chemeClr val="bg1"/>
                </a:solidFill>
                <a:latin typeface="ＦＡ 隷書Ｍ" panose="03000609000000000000" pitchFamily="65" charset="-128"/>
                <a:ea typeface="ＦＡ 隷書Ｍ" panose="03000609000000000000" pitchFamily="65" charset="-128"/>
              </a:rPr>
              <a:t>44</a:t>
            </a:r>
            <a:endParaRPr lang="ja-JP" altLang="en-US" sz="1050" b="1" dirty="0">
              <a:solidFill>
                <a:schemeClr val="bg1"/>
              </a:solidFill>
              <a:latin typeface="ＦＡ 隷書Ｍ" panose="03000609000000000000" pitchFamily="65" charset="-128"/>
              <a:ea typeface="ＦＡ 隷書Ｍ" panose="03000609000000000000" pitchFamily="65" charset="-128"/>
            </a:endParaRPr>
          </a:p>
        </p:txBody>
      </p:sp>
      <p:sp>
        <p:nvSpPr>
          <p:cNvPr id="24" name="円/楕円 23"/>
          <p:cNvSpPr/>
          <p:nvPr/>
        </p:nvSpPr>
        <p:spPr>
          <a:xfrm>
            <a:off x="1564033" y="2089086"/>
            <a:ext cx="476394" cy="19232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chemeClr val="bg1"/>
                </a:solidFill>
                <a:latin typeface="ＦＡ 隷書Ｍ" panose="03000609000000000000" pitchFamily="65" charset="-128"/>
                <a:ea typeface="ＦＡ 隷書Ｍ" panose="03000609000000000000" pitchFamily="65" charset="-128"/>
              </a:rPr>
              <a:t>35</a:t>
            </a:r>
            <a:endParaRPr lang="ja-JP" altLang="en-US" sz="1050" b="1" dirty="0">
              <a:solidFill>
                <a:schemeClr val="bg1"/>
              </a:solidFill>
              <a:latin typeface="ＦＡ 隷書Ｍ" panose="03000609000000000000" pitchFamily="65" charset="-128"/>
              <a:ea typeface="ＦＡ 隷書Ｍ" panose="03000609000000000000" pitchFamily="65" charset="-128"/>
            </a:endParaRPr>
          </a:p>
        </p:txBody>
      </p:sp>
      <p:sp>
        <p:nvSpPr>
          <p:cNvPr id="25" name="円/楕円 24"/>
          <p:cNvSpPr/>
          <p:nvPr/>
        </p:nvSpPr>
        <p:spPr>
          <a:xfrm>
            <a:off x="1074290" y="2270546"/>
            <a:ext cx="489742" cy="19232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chemeClr val="bg1"/>
                </a:solidFill>
                <a:latin typeface="ＦＡ 隷書Ｍ" panose="03000609000000000000" pitchFamily="65" charset="-128"/>
                <a:ea typeface="ＦＡ 隷書Ｍ" panose="03000609000000000000" pitchFamily="65" charset="-128"/>
              </a:rPr>
              <a:t>32</a:t>
            </a:r>
            <a:endParaRPr lang="ja-JP" altLang="en-US" sz="1050" b="1" dirty="0">
              <a:solidFill>
                <a:schemeClr val="bg1"/>
              </a:solidFill>
              <a:latin typeface="ＦＡ 隷書Ｍ" panose="03000609000000000000" pitchFamily="65" charset="-128"/>
              <a:ea typeface="ＦＡ 隷書Ｍ" panose="03000609000000000000" pitchFamily="65" charset="-128"/>
            </a:endParaRPr>
          </a:p>
        </p:txBody>
      </p:sp>
      <p:sp>
        <p:nvSpPr>
          <p:cNvPr id="26" name="円/楕円 25"/>
          <p:cNvSpPr/>
          <p:nvPr/>
        </p:nvSpPr>
        <p:spPr>
          <a:xfrm>
            <a:off x="540170" y="2424834"/>
            <a:ext cx="489743" cy="19232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chemeClr val="bg1"/>
                </a:solidFill>
                <a:latin typeface="ＦＡ 隷書Ｍ" panose="03000609000000000000" pitchFamily="65" charset="-128"/>
                <a:ea typeface="ＦＡ 隷書Ｍ" panose="03000609000000000000" pitchFamily="65" charset="-128"/>
              </a:rPr>
              <a:t>44</a:t>
            </a:r>
            <a:endParaRPr lang="ja-JP" altLang="en-US" sz="1050" b="1" dirty="0">
              <a:solidFill>
                <a:schemeClr val="bg1"/>
              </a:solidFill>
              <a:latin typeface="ＦＡ 隷書Ｍ" panose="03000609000000000000" pitchFamily="65" charset="-128"/>
              <a:ea typeface="ＦＡ 隷書Ｍ" panose="03000609000000000000" pitchFamily="65" charset="-128"/>
            </a:endParaRPr>
          </a:p>
        </p:txBody>
      </p:sp>
      <p:sp>
        <p:nvSpPr>
          <p:cNvPr id="27" name="正方形/長方形 26"/>
          <p:cNvSpPr/>
          <p:nvPr/>
        </p:nvSpPr>
        <p:spPr>
          <a:xfrm>
            <a:off x="-150094" y="4743858"/>
            <a:ext cx="4270169" cy="217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rgbClr val="000000"/>
                </a:solidFill>
                <a:latin typeface="BIZ UDゴシック" panose="020B0400000000000000" pitchFamily="49" charset="-128"/>
                <a:ea typeface="BIZ UDゴシック" panose="020B0400000000000000" pitchFamily="49" charset="-128"/>
              </a:rPr>
              <a:t>注）青森県（女）のＨ７は阪神・淡路大震災の影響を除いた順位</a:t>
            </a:r>
            <a:endParaRPr lang="en-US" altLang="ja-JP" sz="1050" dirty="0">
              <a:solidFill>
                <a:srgbClr val="000000"/>
              </a:solidFill>
              <a:latin typeface="BIZ UDゴシック" panose="020B0400000000000000" pitchFamily="49" charset="-128"/>
              <a:ea typeface="BIZ UDゴシック" panose="020B0400000000000000" pitchFamily="49" charset="-128"/>
            </a:endParaRPr>
          </a:p>
        </p:txBody>
      </p:sp>
      <p:sp>
        <p:nvSpPr>
          <p:cNvPr id="28" name="Rectangle 6"/>
          <p:cNvSpPr>
            <a:spLocks noChangeArrowheads="1"/>
          </p:cNvSpPr>
          <p:nvPr/>
        </p:nvSpPr>
        <p:spPr bwMode="auto">
          <a:xfrm>
            <a:off x="3958753" y="4910664"/>
            <a:ext cx="3228621" cy="415498"/>
          </a:xfrm>
          <a:prstGeom prst="rect">
            <a:avLst/>
          </a:prstGeom>
          <a:noFill/>
          <a:ln w="9525">
            <a:noFill/>
            <a:miter lim="800000"/>
            <a:headEnd/>
            <a:tailEnd/>
          </a:ln>
        </p:spPr>
        <p:txBody>
          <a:bodyPr wrap="square">
            <a:spAutoFit/>
          </a:bodyPr>
          <a:lstStyle/>
          <a:p>
            <a:r>
              <a:rPr lang="ja-JP" altLang="en-US" sz="1050" dirty="0">
                <a:solidFill>
                  <a:srgbClr val="000000"/>
                </a:solidFill>
                <a:latin typeface="BIZ UDゴシック" panose="020B0400000000000000" pitchFamily="49" charset="-128"/>
                <a:ea typeface="BIZ UDゴシック" panose="020B0400000000000000" pitchFamily="49" charset="-128"/>
              </a:rPr>
              <a:t>資料：都道府県別生命表の概況（厚生労働省）</a:t>
            </a:r>
            <a:endParaRPr lang="en-US" altLang="ja-JP" sz="1050" dirty="0">
              <a:solidFill>
                <a:srgbClr val="000000"/>
              </a:solidFill>
              <a:latin typeface="BIZ UDゴシック" panose="020B0400000000000000" pitchFamily="49" charset="-128"/>
              <a:ea typeface="BIZ UDゴシック" panose="020B0400000000000000" pitchFamily="49" charset="-128"/>
            </a:endParaRPr>
          </a:p>
          <a:p>
            <a:r>
              <a:rPr lang="ja-JP" altLang="en-US" sz="1050" dirty="0">
                <a:solidFill>
                  <a:srgbClr val="000000"/>
                </a:solidFill>
                <a:latin typeface="BIZ UDゴシック" panose="020B0400000000000000" pitchFamily="49" charset="-128"/>
                <a:ea typeface="BIZ UDゴシック" panose="020B0400000000000000" pitchFamily="49" charset="-128"/>
              </a:rPr>
              <a:t>　　　</a:t>
            </a:r>
          </a:p>
        </p:txBody>
      </p:sp>
      <p:sp>
        <p:nvSpPr>
          <p:cNvPr id="38" name="円/楕円 37"/>
          <p:cNvSpPr/>
          <p:nvPr/>
        </p:nvSpPr>
        <p:spPr>
          <a:xfrm>
            <a:off x="6051291" y="2776631"/>
            <a:ext cx="487731" cy="1923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rgbClr val="FFFFFF"/>
                </a:solidFill>
                <a:latin typeface="ＦＡ 隷書Ｍ" panose="03000609000000000000" pitchFamily="65" charset="-128"/>
                <a:ea typeface="ＦＡ 隷書Ｍ" panose="03000609000000000000" pitchFamily="65" charset="-128"/>
              </a:rPr>
              <a:t>47</a:t>
            </a:r>
            <a:endParaRPr lang="ja-JP" altLang="en-US" sz="1050" b="1" dirty="0">
              <a:solidFill>
                <a:srgbClr val="FFFFFF"/>
              </a:solidFill>
              <a:latin typeface="ＦＡ 隷書Ｍ" panose="03000609000000000000" pitchFamily="65" charset="-128"/>
              <a:ea typeface="ＦＡ 隷書Ｍ" panose="03000609000000000000" pitchFamily="65" charset="-128"/>
            </a:endParaRPr>
          </a:p>
        </p:txBody>
      </p:sp>
      <p:sp>
        <p:nvSpPr>
          <p:cNvPr id="39" name="円/楕円 38"/>
          <p:cNvSpPr/>
          <p:nvPr/>
        </p:nvSpPr>
        <p:spPr>
          <a:xfrm>
            <a:off x="5573065" y="1271690"/>
            <a:ext cx="521420" cy="19232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chemeClr val="bg1"/>
                </a:solidFill>
                <a:latin typeface="ＦＡ 隷書Ｍ" panose="03000609000000000000" pitchFamily="65" charset="-128"/>
                <a:ea typeface="ＦＡ 隷書Ｍ" panose="03000609000000000000" pitchFamily="65" charset="-128"/>
              </a:rPr>
              <a:t>47</a:t>
            </a:r>
            <a:endParaRPr lang="ja-JP" altLang="en-US" sz="1050" b="1" dirty="0">
              <a:solidFill>
                <a:schemeClr val="bg1"/>
              </a:solidFill>
              <a:latin typeface="ＦＡ 隷書Ｍ" panose="03000609000000000000" pitchFamily="65" charset="-128"/>
              <a:ea typeface="ＦＡ 隷書Ｍ" panose="03000609000000000000" pitchFamily="65" charset="-128"/>
            </a:endParaRPr>
          </a:p>
        </p:txBody>
      </p:sp>
      <p:sp>
        <p:nvSpPr>
          <p:cNvPr id="41" name="円/楕円 40"/>
          <p:cNvSpPr/>
          <p:nvPr/>
        </p:nvSpPr>
        <p:spPr>
          <a:xfrm>
            <a:off x="6094485" y="1104696"/>
            <a:ext cx="521420" cy="19232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chemeClr val="bg1"/>
                </a:solidFill>
                <a:latin typeface="ＦＡ 隷書Ｍ" panose="03000609000000000000" pitchFamily="65" charset="-128"/>
                <a:ea typeface="ＦＡ 隷書Ｍ" panose="03000609000000000000" pitchFamily="65" charset="-128"/>
              </a:rPr>
              <a:t>47</a:t>
            </a:r>
            <a:endParaRPr lang="ja-JP" altLang="en-US" sz="1050" b="1" dirty="0">
              <a:solidFill>
                <a:schemeClr val="bg1"/>
              </a:solidFill>
              <a:latin typeface="ＦＡ 隷書Ｍ" panose="03000609000000000000" pitchFamily="65" charset="-128"/>
              <a:ea typeface="ＦＡ 隷書Ｍ" panose="03000609000000000000" pitchFamily="65" charset="-128"/>
            </a:endParaRPr>
          </a:p>
        </p:txBody>
      </p:sp>
      <p:sp>
        <p:nvSpPr>
          <p:cNvPr id="42" name="正方形/長方形 41"/>
          <p:cNvSpPr/>
          <p:nvPr/>
        </p:nvSpPr>
        <p:spPr>
          <a:xfrm>
            <a:off x="5987181" y="777008"/>
            <a:ext cx="682170" cy="23636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51" dirty="0"/>
          </a:p>
        </p:txBody>
      </p:sp>
      <p:cxnSp>
        <p:nvCxnSpPr>
          <p:cNvPr id="3" name="直線コネクタ 2"/>
          <p:cNvCxnSpPr/>
          <p:nvPr/>
        </p:nvCxnSpPr>
        <p:spPr>
          <a:xfrm>
            <a:off x="1851109" y="3342417"/>
            <a:ext cx="0" cy="831287"/>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44" name="タイトル 1"/>
          <p:cNvSpPr txBox="1">
            <a:spLocks/>
          </p:cNvSpPr>
          <p:nvPr/>
        </p:nvSpPr>
        <p:spPr>
          <a:xfrm>
            <a:off x="-95458" y="399868"/>
            <a:ext cx="4271768" cy="417836"/>
          </a:xfrm>
          <a:prstGeom prst="rect">
            <a:avLst/>
          </a:prstGeom>
        </p:spPr>
        <p:txBody>
          <a:bodyPr vert="horz" lIns="68580" tIns="34290" rIns="68580" bIns="3429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FF0000"/>
                </a:solidFill>
                <a:latin typeface="BIZ UDゴシック" panose="020B0400000000000000" pitchFamily="49" charset="-128"/>
                <a:ea typeface="BIZ UDゴシック" panose="020B0400000000000000" pitchFamily="49" charset="-128"/>
              </a:rPr>
              <a:t>　　</a:t>
            </a:r>
            <a:r>
              <a:rPr lang="ja-JP" altLang="en-US" sz="2100" b="1" dirty="0">
                <a:solidFill>
                  <a:srgbClr val="002060"/>
                </a:solidFill>
                <a:latin typeface="UD デジタル 教科書体 NK-B" panose="02020700000000000000" pitchFamily="18" charset="-128"/>
                <a:ea typeface="UD デジタル 教科書体 NK-B" panose="02020700000000000000" pitchFamily="18" charset="-128"/>
              </a:rPr>
              <a:t>青森県の平均寿命の推移</a:t>
            </a:r>
          </a:p>
        </p:txBody>
      </p:sp>
      <p:sp>
        <p:nvSpPr>
          <p:cNvPr id="46" name="テキスト ボックス 1"/>
          <p:cNvSpPr txBox="1"/>
          <p:nvPr/>
        </p:nvSpPr>
        <p:spPr>
          <a:xfrm>
            <a:off x="710411" y="777008"/>
            <a:ext cx="4677328" cy="502141"/>
          </a:xfrm>
          <a:prstGeom prst="rect">
            <a:avLst/>
          </a:prstGeom>
          <a:solidFill>
            <a:srgbClr val="66FFFF"/>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350" b="1" dirty="0">
                <a:solidFill>
                  <a:srgbClr val="FF0000"/>
                </a:solidFill>
                <a:latin typeface="UD デジタル 教科書体 NK-B" panose="02020700000000000000" pitchFamily="18" charset="-128"/>
                <a:ea typeface="UD デジタル 教科書体 NK-B" panose="02020700000000000000" pitchFamily="18" charset="-128"/>
              </a:rPr>
              <a:t>男性は昭和</a:t>
            </a:r>
            <a:r>
              <a:rPr lang="en-US" altLang="ja-JP" sz="1350" b="1" dirty="0">
                <a:solidFill>
                  <a:srgbClr val="FF0000"/>
                </a:solidFill>
                <a:latin typeface="UD デジタル 教科書体 NK-B" panose="02020700000000000000" pitchFamily="18" charset="-128"/>
                <a:ea typeface="UD デジタル 教科書体 NK-B" panose="02020700000000000000" pitchFamily="18" charset="-128"/>
              </a:rPr>
              <a:t>50</a:t>
            </a:r>
            <a:r>
              <a:rPr lang="ja-JP" altLang="en-US" sz="1350" b="1" dirty="0">
                <a:solidFill>
                  <a:srgbClr val="FF0000"/>
                </a:solidFill>
                <a:latin typeface="UD デジタル 教科書体 NK-B" panose="02020700000000000000" pitchFamily="18" charset="-128"/>
                <a:ea typeface="UD デジタル 教科書体 NK-B" panose="02020700000000000000" pitchFamily="18" charset="-128"/>
              </a:rPr>
              <a:t>年から９回連続（</a:t>
            </a:r>
            <a:r>
              <a:rPr lang="en-US" altLang="ja-JP" sz="1350" b="1" dirty="0">
                <a:solidFill>
                  <a:srgbClr val="FF0000"/>
                </a:solidFill>
                <a:latin typeface="UD デジタル 教科書体 NK-B" panose="02020700000000000000" pitchFamily="18" charset="-128"/>
                <a:ea typeface="UD デジタル 教科書体 NK-B" panose="02020700000000000000" pitchFamily="18" charset="-128"/>
              </a:rPr>
              <a:t>49</a:t>
            </a:r>
            <a:r>
              <a:rPr lang="ja-JP" altLang="en-US" sz="1350" b="1" dirty="0">
                <a:solidFill>
                  <a:srgbClr val="FF0000"/>
                </a:solidFill>
                <a:latin typeface="UD デジタル 教科書体 NK-B" panose="02020700000000000000" pitchFamily="18" charset="-128"/>
                <a:ea typeface="UD デジタル 教科書体 NK-B" panose="02020700000000000000" pitchFamily="18" charset="-128"/>
              </a:rPr>
              <a:t>年前から･･･）</a:t>
            </a:r>
            <a:endParaRPr lang="en-US" altLang="ja-JP" sz="1350" b="1" dirty="0">
              <a:solidFill>
                <a:srgbClr val="FF0000"/>
              </a:solidFill>
              <a:latin typeface="UD デジタル 教科書体 NK-B" panose="02020700000000000000" pitchFamily="18" charset="-128"/>
              <a:ea typeface="UD デジタル 教科書体 NK-B" panose="02020700000000000000" pitchFamily="18" charset="-128"/>
            </a:endParaRPr>
          </a:p>
          <a:p>
            <a:r>
              <a:rPr lang="ja-JP" altLang="en-US" sz="1350" b="1" dirty="0">
                <a:solidFill>
                  <a:srgbClr val="FF0000"/>
                </a:solidFill>
                <a:latin typeface="UD デジタル 教科書体 NK-B" panose="02020700000000000000" pitchFamily="18" charset="-128"/>
                <a:ea typeface="UD デジタル 教科書体 NK-B" panose="02020700000000000000" pitchFamily="18" charset="-128"/>
              </a:rPr>
              <a:t>女性は平成</a:t>
            </a:r>
            <a:r>
              <a:rPr lang="en-US" altLang="ja-JP" sz="1350" b="1" dirty="0">
                <a:solidFill>
                  <a:srgbClr val="FF0000"/>
                </a:solidFill>
                <a:latin typeface="UD デジタル 教科書体 NK-B" panose="02020700000000000000" pitchFamily="18" charset="-128"/>
                <a:ea typeface="UD デジタル 教科書体 NK-B" panose="02020700000000000000" pitchFamily="18" charset="-128"/>
              </a:rPr>
              <a:t>7</a:t>
            </a:r>
            <a:r>
              <a:rPr lang="ja-JP" altLang="en-US" sz="1350" b="1" dirty="0">
                <a:solidFill>
                  <a:srgbClr val="FF0000"/>
                </a:solidFill>
                <a:latin typeface="UD デジタル 教科書体 NK-B" panose="02020700000000000000" pitchFamily="18" charset="-128"/>
                <a:ea typeface="UD デジタル 教科書体 NK-B" panose="02020700000000000000" pitchFamily="18" charset="-128"/>
              </a:rPr>
              <a:t>年から５回連続（</a:t>
            </a:r>
            <a:r>
              <a:rPr lang="en-US" altLang="ja-JP" sz="1350" b="1" dirty="0">
                <a:solidFill>
                  <a:srgbClr val="FF0000"/>
                </a:solidFill>
                <a:latin typeface="UD デジタル 教科書体 NK-B" panose="02020700000000000000" pitchFamily="18" charset="-128"/>
                <a:ea typeface="UD デジタル 教科書体 NK-B" panose="02020700000000000000" pitchFamily="18" charset="-128"/>
              </a:rPr>
              <a:t>29</a:t>
            </a:r>
            <a:r>
              <a:rPr lang="ja-JP" altLang="en-US" sz="1350" b="1" dirty="0">
                <a:solidFill>
                  <a:srgbClr val="FF0000"/>
                </a:solidFill>
                <a:latin typeface="UD デジタル 教科書体 NK-B" panose="02020700000000000000" pitchFamily="18" charset="-128"/>
                <a:ea typeface="UD デジタル 教科書体 NK-B" panose="02020700000000000000" pitchFamily="18" charset="-128"/>
              </a:rPr>
              <a:t>年前から･･･）全国最下位！</a:t>
            </a:r>
          </a:p>
        </p:txBody>
      </p:sp>
      <p:sp>
        <p:nvSpPr>
          <p:cNvPr id="36" name="円/楕円 20">
            <a:extLst>
              <a:ext uri="{FF2B5EF4-FFF2-40B4-BE49-F238E27FC236}">
                <a16:creationId xmlns:a16="http://schemas.microsoft.com/office/drawing/2014/main" id="{D8321577-00E9-496F-82CC-255C7D704EF5}"/>
              </a:ext>
            </a:extLst>
          </p:cNvPr>
          <p:cNvSpPr/>
          <p:nvPr/>
        </p:nvSpPr>
        <p:spPr>
          <a:xfrm>
            <a:off x="2565134" y="1663753"/>
            <a:ext cx="483941" cy="19232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chemeClr val="bg1"/>
                </a:solidFill>
                <a:latin typeface="ＦＡ 隷書Ｍ" panose="03000609000000000000" pitchFamily="65" charset="-128"/>
                <a:ea typeface="ＦＡ 隷書Ｍ" panose="03000609000000000000" pitchFamily="65" charset="-128"/>
              </a:rPr>
              <a:t>46</a:t>
            </a:r>
            <a:endParaRPr lang="ja-JP" altLang="en-US" sz="1050" b="1" dirty="0">
              <a:solidFill>
                <a:schemeClr val="bg1"/>
              </a:solidFill>
              <a:latin typeface="ＦＡ 隷書Ｍ" panose="03000609000000000000" pitchFamily="65" charset="-128"/>
              <a:ea typeface="ＦＡ 隷書Ｍ" panose="03000609000000000000" pitchFamily="65" charset="-128"/>
            </a:endParaRPr>
          </a:p>
        </p:txBody>
      </p:sp>
      <p:sp>
        <p:nvSpPr>
          <p:cNvPr id="40" name="円/楕円 13">
            <a:extLst>
              <a:ext uri="{FF2B5EF4-FFF2-40B4-BE49-F238E27FC236}">
                <a16:creationId xmlns:a16="http://schemas.microsoft.com/office/drawing/2014/main" id="{B62D7E2A-E9CA-46A2-9BA5-8BF3C6D52415}"/>
              </a:ext>
            </a:extLst>
          </p:cNvPr>
          <p:cNvSpPr/>
          <p:nvPr/>
        </p:nvSpPr>
        <p:spPr>
          <a:xfrm>
            <a:off x="3591895" y="3178588"/>
            <a:ext cx="479283" cy="1923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rgbClr val="FFFFFF"/>
                </a:solidFill>
                <a:latin typeface="ＦＡ 隷書Ｍ" panose="03000609000000000000" pitchFamily="65" charset="-128"/>
                <a:ea typeface="ＦＡ 隷書Ｍ" panose="03000609000000000000" pitchFamily="65" charset="-128"/>
              </a:rPr>
              <a:t>47</a:t>
            </a:r>
            <a:endParaRPr lang="ja-JP" altLang="en-US" sz="1050" b="1" dirty="0">
              <a:solidFill>
                <a:srgbClr val="FFFFFF"/>
              </a:solidFill>
              <a:latin typeface="ＦＡ 隷書Ｍ" panose="03000609000000000000" pitchFamily="65" charset="-128"/>
              <a:ea typeface="ＦＡ 隷書Ｍ" panose="03000609000000000000" pitchFamily="65" charset="-128"/>
            </a:endParaRPr>
          </a:p>
        </p:txBody>
      </p:sp>
      <p:sp>
        <p:nvSpPr>
          <p:cNvPr id="14" name="楕円 13">
            <a:extLst>
              <a:ext uri="{FF2B5EF4-FFF2-40B4-BE49-F238E27FC236}">
                <a16:creationId xmlns:a16="http://schemas.microsoft.com/office/drawing/2014/main" id="{AE81DBF0-DE9D-4CF5-A620-1BEF7DF05CFF}"/>
              </a:ext>
            </a:extLst>
          </p:cNvPr>
          <p:cNvSpPr/>
          <p:nvPr/>
        </p:nvSpPr>
        <p:spPr>
          <a:xfrm>
            <a:off x="1299166" y="4106129"/>
            <a:ext cx="654865" cy="662720"/>
          </a:xfrm>
          <a:prstGeom prst="ellipse">
            <a:avLst/>
          </a:prstGeom>
          <a:noFill/>
          <a:ln w="25400">
            <a:solidFill>
              <a:srgbClr val="409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7" name="楕円 46">
            <a:extLst>
              <a:ext uri="{FF2B5EF4-FFF2-40B4-BE49-F238E27FC236}">
                <a16:creationId xmlns:a16="http://schemas.microsoft.com/office/drawing/2014/main" id="{5B765594-8831-48B4-B315-B55F4C544EF5}"/>
              </a:ext>
            </a:extLst>
          </p:cNvPr>
          <p:cNvSpPr/>
          <p:nvPr/>
        </p:nvSpPr>
        <p:spPr>
          <a:xfrm>
            <a:off x="3348973" y="4121693"/>
            <a:ext cx="654866" cy="516346"/>
          </a:xfrm>
          <a:prstGeom prst="ellipse">
            <a:avLst/>
          </a:prstGeom>
          <a:noFill/>
          <a:ln w="254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45" name="直線コネクタ 44"/>
          <p:cNvCxnSpPr>
            <a:cxnSpLocks/>
          </p:cNvCxnSpPr>
          <p:nvPr/>
        </p:nvCxnSpPr>
        <p:spPr>
          <a:xfrm>
            <a:off x="3806751" y="2188386"/>
            <a:ext cx="17186" cy="1918950"/>
          </a:xfrm>
          <a:prstGeom prst="line">
            <a:avLst/>
          </a:prstGeom>
          <a:ln w="28575">
            <a:solidFill>
              <a:srgbClr val="FF00FF"/>
            </a:solidFill>
            <a:prstDash val="dash"/>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B9099CED-BDA6-4236-85B5-6C8E3061CCBE}"/>
              </a:ext>
            </a:extLst>
          </p:cNvPr>
          <p:cNvSpPr/>
          <p:nvPr/>
        </p:nvSpPr>
        <p:spPr>
          <a:xfrm>
            <a:off x="0" y="0"/>
            <a:ext cx="6858000" cy="392415"/>
          </a:xfrm>
          <a:prstGeom prst="rect">
            <a:avLst/>
          </a:prstGeom>
          <a:solidFill>
            <a:srgbClr val="FF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1" name="円/楕円 15">
            <a:extLst>
              <a:ext uri="{FF2B5EF4-FFF2-40B4-BE49-F238E27FC236}">
                <a16:creationId xmlns:a16="http://schemas.microsoft.com/office/drawing/2014/main" id="{CB60209D-4470-4E90-8B42-94BF97613AA8}"/>
              </a:ext>
            </a:extLst>
          </p:cNvPr>
          <p:cNvSpPr/>
          <p:nvPr/>
        </p:nvSpPr>
        <p:spPr>
          <a:xfrm>
            <a:off x="4564642" y="3016103"/>
            <a:ext cx="488980" cy="1923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rgbClr val="FFFFFF"/>
                </a:solidFill>
                <a:latin typeface="ＦＡ 隷書Ｍ" panose="03000609000000000000" pitchFamily="65" charset="-128"/>
                <a:ea typeface="ＦＡ 隷書Ｍ" panose="03000609000000000000" pitchFamily="65" charset="-128"/>
              </a:rPr>
              <a:t>47</a:t>
            </a:r>
            <a:endParaRPr lang="ja-JP" altLang="en-US" sz="1050" b="1" dirty="0">
              <a:solidFill>
                <a:srgbClr val="FFFFFF"/>
              </a:solidFill>
              <a:latin typeface="ＦＡ 隷書Ｍ" panose="03000609000000000000" pitchFamily="65" charset="-128"/>
              <a:ea typeface="ＦＡ 隷書Ｍ" panose="03000609000000000000" pitchFamily="65" charset="-128"/>
            </a:endParaRPr>
          </a:p>
        </p:txBody>
      </p:sp>
      <p:sp>
        <p:nvSpPr>
          <p:cNvPr id="52" name="円/楕円 18">
            <a:extLst>
              <a:ext uri="{FF2B5EF4-FFF2-40B4-BE49-F238E27FC236}">
                <a16:creationId xmlns:a16="http://schemas.microsoft.com/office/drawing/2014/main" id="{661F7C3F-B18C-451F-9425-FEF2977F9C1C}"/>
              </a:ext>
            </a:extLst>
          </p:cNvPr>
          <p:cNvSpPr/>
          <p:nvPr/>
        </p:nvSpPr>
        <p:spPr>
          <a:xfrm>
            <a:off x="4099075" y="1400969"/>
            <a:ext cx="488979" cy="19232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chemeClr val="bg1"/>
                </a:solidFill>
                <a:latin typeface="ＦＡ 隷書Ｍ" panose="03000609000000000000" pitchFamily="65" charset="-128"/>
                <a:ea typeface="ＦＡ 隷書Ｍ" panose="03000609000000000000" pitchFamily="65" charset="-128"/>
              </a:rPr>
              <a:t>47</a:t>
            </a:r>
            <a:endParaRPr lang="ja-JP" altLang="en-US" sz="1050" b="1" dirty="0">
              <a:solidFill>
                <a:schemeClr val="bg1"/>
              </a:solidFill>
              <a:latin typeface="ＦＡ 隷書Ｍ" panose="03000609000000000000" pitchFamily="65" charset="-128"/>
              <a:ea typeface="ＦＡ 隷書Ｍ" panose="03000609000000000000" pitchFamily="65" charset="-128"/>
            </a:endParaRPr>
          </a:p>
        </p:txBody>
      </p:sp>
      <p:sp>
        <p:nvSpPr>
          <p:cNvPr id="2" name="テキスト ボックス 1">
            <a:extLst>
              <a:ext uri="{FF2B5EF4-FFF2-40B4-BE49-F238E27FC236}">
                <a16:creationId xmlns:a16="http://schemas.microsoft.com/office/drawing/2014/main" id="{8D6F1EB3-A295-1D3F-753D-B2C2E4005300}"/>
              </a:ext>
            </a:extLst>
          </p:cNvPr>
          <p:cNvSpPr txBox="1"/>
          <p:nvPr/>
        </p:nvSpPr>
        <p:spPr>
          <a:xfrm>
            <a:off x="6552006" y="23594"/>
            <a:ext cx="395417" cy="261610"/>
          </a:xfrm>
          <a:prstGeom prst="rect">
            <a:avLst/>
          </a:prstGeom>
          <a:noFill/>
        </p:spPr>
        <p:txBody>
          <a:bodyPr wrap="square" rtlCol="0">
            <a:spAutoFit/>
          </a:bodyPr>
          <a:lstStyle/>
          <a:p>
            <a:r>
              <a:rPr kumimoji="1" lang="ja-JP" altLang="en-US" sz="1050" dirty="0"/>
              <a:t>１</a:t>
            </a:r>
          </a:p>
        </p:txBody>
      </p:sp>
    </p:spTree>
    <p:extLst>
      <p:ext uri="{BB962C8B-B14F-4D97-AF65-F5344CB8AC3E}">
        <p14:creationId xmlns:p14="http://schemas.microsoft.com/office/powerpoint/2010/main" val="53033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down)">
                                      <p:cBhvr>
                                        <p:cTn id="68" dur="500"/>
                                        <p:tgtEl>
                                          <p:spTgt spid="45"/>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down)">
                                      <p:cBhvr>
                                        <p:cTn id="71" dur="500"/>
                                        <p:tgtEl>
                                          <p:spTgt spid="47"/>
                                        </p:tgtEl>
                                      </p:cBhvr>
                                    </p:animEffect>
                                  </p:childTnLst>
                                </p:cTn>
                              </p:par>
                              <p:par>
                                <p:cTn id="72" presetID="1" presetClass="entr" presetSubtype="0"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5" grpId="0" animBg="1"/>
      <p:bldP spid="16" grpId="0" animBg="1"/>
      <p:bldP spid="18" grpId="0" animBg="1"/>
      <p:bldP spid="19" grpId="0" animBg="1"/>
      <p:bldP spid="20" grpId="0" animBg="1"/>
      <p:bldP spid="21" grpId="0" animBg="1"/>
      <p:bldP spid="23" grpId="0" animBg="1"/>
      <p:bldP spid="24" grpId="0" animBg="1"/>
      <p:bldP spid="25" grpId="0" animBg="1"/>
      <p:bldP spid="26" grpId="0" animBg="1"/>
      <p:bldP spid="38" grpId="0" animBg="1"/>
      <p:bldP spid="39" grpId="0" animBg="1"/>
      <p:bldP spid="41" grpId="0" animBg="1"/>
      <p:bldP spid="42" grpId="0" animBg="1"/>
      <p:bldP spid="36" grpId="0" animBg="1"/>
      <p:bldP spid="40" grpId="0" animBg="1"/>
      <p:bldP spid="14" grpId="0" animBg="1"/>
      <p:bldP spid="47" grpId="0" animBg="1"/>
      <p:bldP spid="51" grpId="0" animBg="1"/>
      <p:bldP spid="5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タイトル 1"/>
          <p:cNvSpPr txBox="1">
            <a:spLocks/>
          </p:cNvSpPr>
          <p:nvPr/>
        </p:nvSpPr>
        <p:spPr>
          <a:xfrm>
            <a:off x="108285" y="23594"/>
            <a:ext cx="3744317" cy="342992"/>
          </a:xfrm>
          <a:prstGeom prst="rect">
            <a:avLst/>
          </a:prstGeom>
        </p:spPr>
        <p:txBody>
          <a:bodyPr/>
          <a:lstStyle>
            <a:lvl1pPr algn="l" rtl="0" eaLnBrk="0" fontAlgn="base" hangingPunct="0">
              <a:spcBef>
                <a:spcPct val="0"/>
              </a:spcBef>
              <a:spcAft>
                <a:spcPct val="0"/>
              </a:spcAft>
              <a:defRPr kumimoji="1" sz="1704">
                <a:solidFill>
                  <a:schemeClr val="tx1"/>
                </a:solidFill>
                <a:latin typeface="HGP創英角ｺﾞｼｯｸUB" pitchFamily="50" charset="-128"/>
                <a:ea typeface="HGP創英角ｺﾞｼｯｸUB" pitchFamily="50" charset="-128"/>
                <a:cs typeface="+mj-cs"/>
              </a:defRPr>
            </a:lvl1pPr>
            <a:lvl2pPr algn="l" rtl="0" eaLnBrk="0" fontAlgn="base" hangingPunct="0">
              <a:spcBef>
                <a:spcPct val="0"/>
              </a:spcBef>
              <a:spcAft>
                <a:spcPct val="0"/>
              </a:spcAft>
              <a:defRPr kumimoji="1" sz="1704">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1704">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1704">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1704">
                <a:solidFill>
                  <a:schemeClr val="tx1"/>
                </a:solidFill>
                <a:latin typeface="HGP創英角ｺﾞｼｯｸUB" pitchFamily="50" charset="-128"/>
                <a:ea typeface="HGP創英角ｺﾞｼｯｸUB" pitchFamily="50" charset="-128"/>
              </a:defRPr>
            </a:lvl5pPr>
            <a:lvl6pPr marL="389586" algn="ctr" rtl="0" fontAlgn="base">
              <a:spcBef>
                <a:spcPct val="0"/>
              </a:spcBef>
              <a:spcAft>
                <a:spcPct val="0"/>
              </a:spcAft>
              <a:defRPr kumimoji="1" sz="3750">
                <a:solidFill>
                  <a:schemeClr val="tx2"/>
                </a:solidFill>
                <a:latin typeface="Arial" charset="0"/>
                <a:ea typeface="ＭＳ Ｐゴシック" pitchFamily="50" charset="-128"/>
              </a:defRPr>
            </a:lvl6pPr>
            <a:lvl7pPr marL="779173" algn="ctr" rtl="0" fontAlgn="base">
              <a:spcBef>
                <a:spcPct val="0"/>
              </a:spcBef>
              <a:spcAft>
                <a:spcPct val="0"/>
              </a:spcAft>
              <a:defRPr kumimoji="1" sz="3750">
                <a:solidFill>
                  <a:schemeClr val="tx2"/>
                </a:solidFill>
                <a:latin typeface="Arial" charset="0"/>
                <a:ea typeface="ＭＳ Ｐゴシック" pitchFamily="50" charset="-128"/>
              </a:defRPr>
            </a:lvl7pPr>
            <a:lvl8pPr marL="1168759" algn="ctr" rtl="0" fontAlgn="base">
              <a:spcBef>
                <a:spcPct val="0"/>
              </a:spcBef>
              <a:spcAft>
                <a:spcPct val="0"/>
              </a:spcAft>
              <a:defRPr kumimoji="1" sz="3750">
                <a:solidFill>
                  <a:schemeClr val="tx2"/>
                </a:solidFill>
                <a:latin typeface="Arial" charset="0"/>
                <a:ea typeface="ＭＳ Ｐゴシック" pitchFamily="50" charset="-128"/>
              </a:defRPr>
            </a:lvl8pPr>
            <a:lvl9pPr marL="1558345" algn="ctr" rtl="0" fontAlgn="base">
              <a:spcBef>
                <a:spcPct val="0"/>
              </a:spcBef>
              <a:spcAft>
                <a:spcPct val="0"/>
              </a:spcAft>
              <a:defRPr kumimoji="1" sz="3750">
                <a:solidFill>
                  <a:schemeClr val="tx2"/>
                </a:solidFill>
                <a:latin typeface="Arial" charset="0"/>
                <a:ea typeface="ＭＳ Ｐゴシック" pitchFamily="50" charset="-128"/>
              </a:defRPr>
            </a:lvl9pPr>
          </a:lstStyle>
          <a:p>
            <a:pPr algn="ctr"/>
            <a:r>
              <a:rPr lang="ja-JP" altLang="en-US" sz="2100" b="1" kern="0" dirty="0">
                <a:latin typeface="Meiryo UI" panose="020B0604030504040204" pitchFamily="50" charset="-128"/>
                <a:ea typeface="Meiryo UI" panose="020B0604030504040204" pitchFamily="50" charset="-128"/>
                <a:cs typeface="Meiryo UI" panose="020B0604030504040204" pitchFamily="50" charset="-128"/>
              </a:rPr>
              <a:t>都道府県の平均寿命ランキング</a:t>
            </a:r>
          </a:p>
        </p:txBody>
      </p:sp>
      <p:graphicFrame>
        <p:nvGraphicFramePr>
          <p:cNvPr id="8" name="表 7"/>
          <p:cNvGraphicFramePr>
            <a:graphicFrameLocks noGrp="1"/>
          </p:cNvGraphicFramePr>
          <p:nvPr/>
        </p:nvGraphicFramePr>
        <p:xfrm>
          <a:off x="433777" y="379519"/>
          <a:ext cx="3020118" cy="4675975"/>
        </p:xfrm>
        <a:graphic>
          <a:graphicData uri="http://schemas.openxmlformats.org/drawingml/2006/table">
            <a:tbl>
              <a:tblPr firstRow="1" lastCol="1" bandRow="1">
                <a:tableStyleId>{5C22544A-7EE6-4342-B048-85BDC9FD1C3A}</a:tableStyleId>
              </a:tblPr>
              <a:tblGrid>
                <a:gridCol w="313645">
                  <a:extLst>
                    <a:ext uri="{9D8B030D-6E8A-4147-A177-3AD203B41FA5}">
                      <a16:colId xmlns:a16="http://schemas.microsoft.com/office/drawing/2014/main" val="20000"/>
                    </a:ext>
                  </a:extLst>
                </a:gridCol>
                <a:gridCol w="631815">
                  <a:extLst>
                    <a:ext uri="{9D8B030D-6E8A-4147-A177-3AD203B41FA5}">
                      <a16:colId xmlns:a16="http://schemas.microsoft.com/office/drawing/2014/main" val="20001"/>
                    </a:ext>
                  </a:extLst>
                </a:gridCol>
                <a:gridCol w="612152">
                  <a:extLst>
                    <a:ext uri="{9D8B030D-6E8A-4147-A177-3AD203B41FA5}">
                      <a16:colId xmlns:a16="http://schemas.microsoft.com/office/drawing/2014/main" val="20003"/>
                    </a:ext>
                  </a:extLst>
                </a:gridCol>
                <a:gridCol w="175459">
                  <a:extLst>
                    <a:ext uri="{9D8B030D-6E8A-4147-A177-3AD203B41FA5}">
                      <a16:colId xmlns:a16="http://schemas.microsoft.com/office/drawing/2014/main" val="20004"/>
                    </a:ext>
                  </a:extLst>
                </a:gridCol>
                <a:gridCol w="645437">
                  <a:extLst>
                    <a:ext uri="{9D8B030D-6E8A-4147-A177-3AD203B41FA5}">
                      <a16:colId xmlns:a16="http://schemas.microsoft.com/office/drawing/2014/main" val="20005"/>
                    </a:ext>
                  </a:extLst>
                </a:gridCol>
                <a:gridCol w="641610">
                  <a:extLst>
                    <a:ext uri="{9D8B030D-6E8A-4147-A177-3AD203B41FA5}">
                      <a16:colId xmlns:a16="http://schemas.microsoft.com/office/drawing/2014/main" val="20007"/>
                    </a:ext>
                  </a:extLst>
                </a:gridCol>
              </a:tblGrid>
              <a:tr h="297147">
                <a:tc>
                  <a:txBody>
                    <a:bodyPr/>
                    <a:lstStyle/>
                    <a:p>
                      <a:pPr>
                        <a:lnSpc>
                          <a:spcPct val="100000"/>
                        </a:lnSpc>
                      </a:pPr>
                      <a:endParaRPr kumimoji="1" lang="ja-JP" altLang="en-US" sz="800" dirty="0">
                        <a:solidFill>
                          <a:schemeClr val="tx1"/>
                        </a:solidFill>
                        <a:latin typeface="ＭＳ Ｐゴシック" pitchFamily="50" charset="-128"/>
                        <a:ea typeface="ＭＳ Ｐゴシック" pitchFamily="50" charset="-128"/>
                      </a:endParaRPr>
                    </a:p>
                  </a:txBody>
                  <a:tcPr marL="68583" marR="68583" marT="34295" marB="342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00000"/>
                        </a:lnSpc>
                      </a:pPr>
                      <a:r>
                        <a:rPr kumimoji="1" lang="ja-JP" altLang="en-US" sz="1100" b="1" dirty="0">
                          <a:solidFill>
                            <a:schemeClr val="tx1"/>
                          </a:solidFill>
                          <a:latin typeface="Meiryo UI" panose="020B0604030504040204" pitchFamily="50" charset="-128"/>
                          <a:ea typeface="Meiryo UI" panose="020B0604030504040204" pitchFamily="50" charset="-128"/>
                        </a:rPr>
                        <a:t>男性</a:t>
                      </a:r>
                    </a:p>
                  </a:txBody>
                  <a:tcPr marL="68583" marR="68583" marT="34295" marB="342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00000"/>
                        </a:lnSpc>
                      </a:pPr>
                      <a:endParaRPr kumimoji="1" lang="ja-JP" altLang="en-US" sz="1050" dirty="0">
                        <a:solidFill>
                          <a:schemeClr val="tx1"/>
                        </a:solidFill>
                        <a:latin typeface="ＭＳ Ｐゴシック" pitchFamily="50" charset="-128"/>
                        <a:ea typeface="ＭＳ Ｐゴシック"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68583" marR="68583" marT="34295" marB="342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lnSpc>
                          <a:spcPct val="100000"/>
                        </a:lnSpc>
                      </a:pPr>
                      <a:r>
                        <a:rPr kumimoji="1" lang="ja-JP" altLang="en-US" sz="1100" b="1" dirty="0">
                          <a:solidFill>
                            <a:schemeClr val="tx1"/>
                          </a:solidFill>
                          <a:latin typeface="Meiryo UI" panose="020B0604030504040204" pitchFamily="50" charset="-128"/>
                          <a:ea typeface="Meiryo UI" panose="020B0604030504040204" pitchFamily="50" charset="-128"/>
                        </a:rPr>
                        <a:t>女性</a:t>
                      </a:r>
                    </a:p>
                  </a:txBody>
                  <a:tcPr marL="68583" marR="68583" marT="34295" marB="342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00000"/>
                        </a:lnSpc>
                      </a:pPr>
                      <a:endParaRPr kumimoji="1" lang="ja-JP" altLang="en-US" sz="1050" dirty="0">
                        <a:solidFill>
                          <a:schemeClr val="tx1"/>
                        </a:solidFill>
                        <a:latin typeface="ＭＳ Ｐゴシック" pitchFamily="50" charset="-128"/>
                        <a:ea typeface="ＭＳ Ｐゴシック"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8060">
                <a:tc>
                  <a:txBody>
                    <a:bodyPr/>
                    <a:lstStyle/>
                    <a:p>
                      <a:pPr>
                        <a:lnSpc>
                          <a:spcPct val="100000"/>
                        </a:lnSpc>
                      </a:pP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昭和</a:t>
                      </a:r>
                      <a:r>
                        <a:rPr kumimoji="1" lang="en-US" altLang="ja-JP" sz="1000" b="1" dirty="0">
                          <a:solidFill>
                            <a:schemeClr val="tx1"/>
                          </a:solidFill>
                          <a:latin typeface="Meiryo UI" panose="020B0604030504040204" pitchFamily="50" charset="-128"/>
                          <a:ea typeface="Meiryo UI" panose="020B0604030504040204" pitchFamily="50" charset="-128"/>
                        </a:rPr>
                        <a:t>40</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令和</a:t>
                      </a:r>
                      <a:r>
                        <a:rPr kumimoji="1" lang="en-US" altLang="ja-JP" sz="1000" b="1" dirty="0">
                          <a:solidFill>
                            <a:schemeClr val="tx1"/>
                          </a:solidFill>
                          <a:latin typeface="Meiryo UI" panose="020B0604030504040204" pitchFamily="50" charset="-128"/>
                          <a:ea typeface="Meiryo UI" panose="020B0604030504040204" pitchFamily="50" charset="-128"/>
                        </a:rPr>
                        <a:t>2</a:t>
                      </a:r>
                      <a:r>
                        <a:rPr kumimoji="1" lang="ja-JP" altLang="en-US" sz="1000" b="1" dirty="0">
                          <a:solidFill>
                            <a:schemeClr val="tx1"/>
                          </a:solidFill>
                          <a:latin typeface="Meiryo UI" panose="020B0604030504040204" pitchFamily="50" charset="-128"/>
                          <a:ea typeface="Meiryo UI" panose="020B0604030504040204" pitchFamily="50" charset="-128"/>
                        </a:rPr>
                        <a:t>年</a:t>
                      </a: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pP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昭和</a:t>
                      </a:r>
                      <a:r>
                        <a:rPr kumimoji="1" lang="en-US" altLang="ja-JP" sz="1000" b="1" dirty="0">
                          <a:solidFill>
                            <a:schemeClr val="tx1"/>
                          </a:solidFill>
                          <a:latin typeface="Meiryo UI" panose="020B0604030504040204" pitchFamily="50" charset="-128"/>
                          <a:ea typeface="Meiryo UI" panose="020B0604030504040204" pitchFamily="50" charset="-128"/>
                        </a:rPr>
                        <a:t>40</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令和</a:t>
                      </a:r>
                      <a:r>
                        <a:rPr kumimoji="1" lang="en-US" altLang="ja-JP" sz="1000" b="1" dirty="0">
                          <a:solidFill>
                            <a:schemeClr val="tx1"/>
                          </a:solidFill>
                          <a:latin typeface="Meiryo UI" panose="020B0604030504040204" pitchFamily="50" charset="-128"/>
                          <a:ea typeface="Meiryo UI" panose="020B0604030504040204" pitchFamily="50" charset="-128"/>
                        </a:rPr>
                        <a:t>2</a:t>
                      </a:r>
                      <a:r>
                        <a:rPr kumimoji="1" lang="ja-JP" altLang="en-US" sz="1000" b="1" dirty="0">
                          <a:solidFill>
                            <a:schemeClr val="tx1"/>
                          </a:solidFill>
                          <a:latin typeface="Meiryo UI" panose="020B0604030504040204" pitchFamily="50" charset="-128"/>
                          <a:ea typeface="Meiryo UI" panose="020B0604030504040204" pitchFamily="50" charset="-128"/>
                        </a:rPr>
                        <a:t>年</a:t>
                      </a: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514361">
                <a:tc>
                  <a:txBody>
                    <a:bodyPr/>
                    <a:lstStyle/>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1</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東京</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69.84</a:t>
                      </a:r>
                      <a:r>
                        <a:rPr kumimoji="1" lang="ja-JP" altLang="en-US" sz="1000" b="1" dirty="0">
                          <a:solidFill>
                            <a:schemeClr val="tx1"/>
                          </a:solidFill>
                          <a:latin typeface="Meiryo UI" panose="020B0604030504040204" pitchFamily="50" charset="-128"/>
                          <a:ea typeface="Meiryo UI" panose="020B0604030504040204" pitchFamily="50" charset="-128"/>
                        </a:rPr>
                        <a:t>歳</a:t>
                      </a: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baseline="0" dirty="0">
                          <a:solidFill>
                            <a:srgbClr val="0000FF"/>
                          </a:solidFill>
                          <a:latin typeface="Meiryo UI" panose="020B0604030504040204" pitchFamily="50" charset="-128"/>
                          <a:ea typeface="Meiryo UI" panose="020B0604030504040204" pitchFamily="50" charset="-128"/>
                        </a:rPr>
                        <a:t>滋賀</a:t>
                      </a:r>
                      <a:r>
                        <a:rPr kumimoji="1" lang="en-US" altLang="ja-JP" sz="1000" b="1" baseline="0" dirty="0">
                          <a:solidFill>
                            <a:srgbClr val="0000FF"/>
                          </a:solidFill>
                          <a:latin typeface="Meiryo UI" panose="020B0604030504040204" pitchFamily="50" charset="-128"/>
                          <a:ea typeface="Meiryo UI" panose="020B0604030504040204" pitchFamily="50" charset="-128"/>
                        </a:rPr>
                        <a:t>82.73</a:t>
                      </a:r>
                      <a:endParaRPr kumimoji="1" lang="ja-JP" altLang="en-US" sz="1000" b="1" baseline="0" dirty="0">
                        <a:solidFill>
                          <a:srgbClr val="0000FF"/>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東京</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74.70</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岡山</a:t>
                      </a:r>
                      <a:r>
                        <a:rPr kumimoji="1" lang="en-US" altLang="ja-JP" sz="1000" b="1" dirty="0">
                          <a:solidFill>
                            <a:schemeClr val="tx1"/>
                          </a:solidFill>
                          <a:latin typeface="Meiryo UI" panose="020B0604030504040204" pitchFamily="50" charset="-128"/>
                          <a:ea typeface="Meiryo UI" panose="020B0604030504040204" pitchFamily="50" charset="-128"/>
                        </a:rPr>
                        <a:t>88.29</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41591">
                <a:tc>
                  <a:txBody>
                    <a:bodyPr/>
                    <a:lstStyle/>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2</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京都</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69.18</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baseline="0" dirty="0">
                          <a:solidFill>
                            <a:schemeClr val="tx1"/>
                          </a:solidFill>
                          <a:latin typeface="Meiryo UI" panose="020B0604030504040204" pitchFamily="50" charset="-128"/>
                          <a:ea typeface="Meiryo UI" panose="020B0604030504040204" pitchFamily="50" charset="-128"/>
                        </a:rPr>
                        <a:t>長野</a:t>
                      </a:r>
                      <a:endParaRPr kumimoji="1" lang="en-US" altLang="ja-JP" sz="1000" b="1" baseline="0"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000" b="1" baseline="0" dirty="0">
                          <a:solidFill>
                            <a:schemeClr val="tx1"/>
                          </a:solidFill>
                          <a:latin typeface="Meiryo UI" panose="020B0604030504040204" pitchFamily="50" charset="-128"/>
                          <a:ea typeface="Meiryo UI" panose="020B0604030504040204" pitchFamily="50" charset="-128"/>
                        </a:rPr>
                        <a:t>82.68</a:t>
                      </a:r>
                      <a:endParaRPr kumimoji="1" lang="ja-JP" altLang="en-US" sz="1000" b="1" baseline="0"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神奈川</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74.08</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dirty="0">
                          <a:solidFill>
                            <a:srgbClr val="0000FF"/>
                          </a:solidFill>
                          <a:latin typeface="Meiryo UI" panose="020B0604030504040204" pitchFamily="50" charset="-128"/>
                          <a:ea typeface="Meiryo UI" panose="020B0604030504040204" pitchFamily="50" charset="-128"/>
                        </a:rPr>
                        <a:t>滋賀</a:t>
                      </a:r>
                      <a:endParaRPr kumimoji="1" lang="en-US" altLang="ja-JP" sz="1000" b="1" dirty="0">
                        <a:solidFill>
                          <a:srgbClr val="0000FF"/>
                        </a:solidFill>
                        <a:latin typeface="Meiryo UI" panose="020B0604030504040204" pitchFamily="50" charset="-128"/>
                        <a:ea typeface="Meiryo UI" panose="020B0604030504040204" pitchFamily="50" charset="-128"/>
                      </a:endParaRPr>
                    </a:p>
                    <a:p>
                      <a:pPr algn="ctr">
                        <a:lnSpc>
                          <a:spcPct val="100000"/>
                        </a:lnSpc>
                      </a:pPr>
                      <a:r>
                        <a:rPr kumimoji="1" lang="en-US" altLang="ja-JP" sz="1000" b="1" dirty="0">
                          <a:solidFill>
                            <a:srgbClr val="0000FF"/>
                          </a:solidFill>
                          <a:latin typeface="Meiryo UI" panose="020B0604030504040204" pitchFamily="50" charset="-128"/>
                          <a:ea typeface="Meiryo UI" panose="020B0604030504040204" pitchFamily="50" charset="-128"/>
                        </a:rPr>
                        <a:t>88.26</a:t>
                      </a:r>
                      <a:endParaRPr kumimoji="1" lang="ja-JP" altLang="en-US" sz="1000" b="1" dirty="0">
                        <a:solidFill>
                          <a:srgbClr val="0000FF"/>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87701">
                <a:tc>
                  <a:txBody>
                    <a:bodyPr/>
                    <a:lstStyle/>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3</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神奈川</a:t>
                      </a:r>
                      <a:r>
                        <a:rPr kumimoji="1" lang="en-US" altLang="ja-JP" sz="1000" b="1" dirty="0">
                          <a:solidFill>
                            <a:schemeClr val="tx1"/>
                          </a:solidFill>
                          <a:latin typeface="Meiryo UI" panose="020B0604030504040204" pitchFamily="50" charset="-128"/>
                          <a:ea typeface="Meiryo UI" panose="020B0604030504040204" pitchFamily="50" charset="-128"/>
                        </a:rPr>
                        <a:t>69.05</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奈良</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82.40</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静岡</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74.07</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baseline="0" dirty="0">
                          <a:solidFill>
                            <a:schemeClr val="tx1"/>
                          </a:solidFill>
                          <a:latin typeface="Meiryo UI" panose="020B0604030504040204" pitchFamily="50" charset="-128"/>
                          <a:ea typeface="Meiryo UI" panose="020B0604030504040204" pitchFamily="50" charset="-128"/>
                        </a:rPr>
                        <a:t>京都</a:t>
                      </a:r>
                      <a:endParaRPr kumimoji="1" lang="en-US" altLang="ja-JP" sz="1000" b="1" baseline="0"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000" b="1" baseline="0" dirty="0">
                          <a:solidFill>
                            <a:schemeClr val="tx1"/>
                          </a:solidFill>
                          <a:latin typeface="Meiryo UI" panose="020B0604030504040204" pitchFamily="50" charset="-128"/>
                          <a:ea typeface="Meiryo UI" panose="020B0604030504040204" pitchFamily="50" charset="-128"/>
                        </a:rPr>
                        <a:t>88.25</a:t>
                      </a:r>
                      <a:endParaRPr kumimoji="1" lang="ja-JP" altLang="en-US" sz="1000" b="1" baseline="0"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87701">
                <a:tc>
                  <a:txBody>
                    <a:bodyPr/>
                    <a:lstStyle/>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4</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愛知</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69.00</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京都</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82.24</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岡山</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74.03</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長野</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88.23</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97538">
                <a:tc>
                  <a:txBody>
                    <a:bodyPr/>
                    <a:lstStyle/>
                    <a:p>
                      <a:pPr algn="ctr">
                        <a:lnSpc>
                          <a:spcPct val="100000"/>
                        </a:lnSpc>
                      </a:pP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en-US" altLang="ja-JP" sz="1000" b="1" dirty="0">
                          <a:solidFill>
                            <a:srgbClr val="0000FF"/>
                          </a:solidFill>
                          <a:latin typeface="Meiryo UI" panose="020B0604030504040204" pitchFamily="50" charset="-128"/>
                          <a:ea typeface="Meiryo UI" panose="020B0604030504040204" pitchFamily="50" charset="-128"/>
                        </a:rPr>
                        <a:t>27</a:t>
                      </a:r>
                      <a:r>
                        <a:rPr kumimoji="1" lang="ja-JP" altLang="en-US" sz="1000" b="1" dirty="0">
                          <a:solidFill>
                            <a:srgbClr val="0000FF"/>
                          </a:solidFill>
                          <a:latin typeface="Meiryo UI" panose="020B0604030504040204" pitchFamily="50" charset="-128"/>
                          <a:ea typeface="Meiryo UI" panose="020B0604030504040204" pitchFamily="50" charset="-128"/>
                        </a:rPr>
                        <a:t>位</a:t>
                      </a:r>
                      <a:endParaRPr kumimoji="1" lang="en-US" altLang="ja-JP" sz="1000" b="1" dirty="0">
                        <a:solidFill>
                          <a:srgbClr val="0000FF"/>
                        </a:solidFill>
                        <a:latin typeface="Meiryo UI" panose="020B0604030504040204" pitchFamily="50" charset="-128"/>
                        <a:ea typeface="Meiryo UI" panose="020B0604030504040204" pitchFamily="50" charset="-128"/>
                      </a:endParaRPr>
                    </a:p>
                    <a:p>
                      <a:pPr algn="ctr">
                        <a:lnSpc>
                          <a:spcPct val="100000"/>
                        </a:lnSpc>
                      </a:pPr>
                      <a:r>
                        <a:rPr kumimoji="1" lang="ja-JP" altLang="en-US" sz="1000" b="1" dirty="0">
                          <a:solidFill>
                            <a:srgbClr val="0000FF"/>
                          </a:solidFill>
                          <a:latin typeface="Meiryo UI" panose="020B0604030504040204" pitchFamily="50" charset="-128"/>
                          <a:ea typeface="Meiryo UI" panose="020B0604030504040204" pitchFamily="50" charset="-128"/>
                        </a:rPr>
                        <a:t>滋賀</a:t>
                      </a:r>
                      <a:endParaRPr kumimoji="1" lang="en-US" altLang="ja-JP" sz="1000" b="1" dirty="0">
                        <a:solidFill>
                          <a:srgbClr val="0000FF"/>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pPr>
                      <a:r>
                        <a:rPr kumimoji="1" lang="en-US" altLang="ja-JP" sz="1000" b="1" dirty="0">
                          <a:solidFill>
                            <a:srgbClr val="0000FF"/>
                          </a:solidFill>
                          <a:latin typeface="Meiryo UI" panose="020B0604030504040204" pitchFamily="50" charset="-128"/>
                          <a:ea typeface="Meiryo UI" panose="020B0604030504040204" pitchFamily="50" charset="-128"/>
                        </a:rPr>
                        <a:t>31</a:t>
                      </a:r>
                      <a:r>
                        <a:rPr kumimoji="1" lang="ja-JP" altLang="en-US" sz="1000" b="1" dirty="0">
                          <a:solidFill>
                            <a:srgbClr val="0000FF"/>
                          </a:solidFill>
                          <a:latin typeface="Meiryo UI" panose="020B0604030504040204" pitchFamily="50" charset="-128"/>
                          <a:ea typeface="Meiryo UI" panose="020B0604030504040204" pitchFamily="50" charset="-128"/>
                        </a:rPr>
                        <a:t>位</a:t>
                      </a:r>
                      <a:endParaRPr kumimoji="1" lang="en-US" altLang="ja-JP" sz="1000" b="1" dirty="0">
                        <a:solidFill>
                          <a:srgbClr val="0000FF"/>
                        </a:solidFill>
                        <a:latin typeface="Meiryo UI" panose="020B0604030504040204" pitchFamily="50" charset="-128"/>
                        <a:ea typeface="Meiryo UI" panose="020B0604030504040204" pitchFamily="50" charset="-128"/>
                      </a:endParaRPr>
                    </a:p>
                    <a:p>
                      <a:pPr algn="ctr">
                        <a:lnSpc>
                          <a:spcPct val="100000"/>
                        </a:lnSpc>
                      </a:pPr>
                      <a:r>
                        <a:rPr kumimoji="1" lang="ja-JP" altLang="en-US" sz="1000" b="1" dirty="0">
                          <a:solidFill>
                            <a:srgbClr val="0000FF"/>
                          </a:solidFill>
                          <a:latin typeface="Meiryo UI" panose="020B0604030504040204" pitchFamily="50" charset="-128"/>
                          <a:ea typeface="Meiryo UI" panose="020B0604030504040204" pitchFamily="50" charset="-128"/>
                        </a:rPr>
                        <a:t>滋賀</a:t>
                      </a:r>
                      <a:endParaRPr kumimoji="1" lang="en-US" altLang="ja-JP" sz="1000" b="1" dirty="0">
                        <a:solidFill>
                          <a:srgbClr val="0000FF"/>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844083" rtl="0" eaLnBrk="1" fontAlgn="auto" latinLnBrk="0" hangingPunct="1">
                        <a:lnSpc>
                          <a:spcPct val="100000"/>
                        </a:lnSpc>
                        <a:spcBef>
                          <a:spcPts val="0"/>
                        </a:spcBef>
                        <a:spcAft>
                          <a:spcPts val="0"/>
                        </a:spcAft>
                        <a:buClrTx/>
                        <a:buSzTx/>
                        <a:buFontTx/>
                        <a:buNone/>
                        <a:tabLst/>
                        <a:defRPr/>
                      </a:pPr>
                      <a:endParaRPr kumimoji="1" lang="en-US" altLang="ja-JP" sz="1000" b="1" baseline="0"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47344">
                <a:tc>
                  <a:txBody>
                    <a:bodyPr/>
                    <a:lstStyle/>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44</a:t>
                      </a: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岩手</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65.87</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岩手</a:t>
                      </a:r>
                      <a:r>
                        <a:rPr kumimoji="1" lang="en-US" altLang="ja-JP" sz="1000" b="1" dirty="0">
                          <a:solidFill>
                            <a:schemeClr val="tx1"/>
                          </a:solidFill>
                          <a:latin typeface="Meiryo UI" panose="020B0604030504040204" pitchFamily="50" charset="-128"/>
                          <a:ea typeface="Meiryo UI" panose="020B0604030504040204" pitchFamily="50" charset="-128"/>
                        </a:rPr>
                        <a:t>80.64</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pPr>
                      <a:r>
                        <a:rPr kumimoji="1" lang="ja-JP" altLang="en-US" sz="1000" b="1" dirty="0">
                          <a:solidFill>
                            <a:srgbClr val="FF0000"/>
                          </a:solidFill>
                          <a:latin typeface="Meiryo UI" panose="020B0604030504040204" pitchFamily="50" charset="-128"/>
                          <a:ea typeface="Meiryo UI" panose="020B0604030504040204" pitchFamily="50" charset="-128"/>
                        </a:rPr>
                        <a:t>青森</a:t>
                      </a:r>
                      <a:endParaRPr kumimoji="1" lang="en-US" altLang="ja-JP" sz="1000" b="1" dirty="0">
                        <a:solidFill>
                          <a:srgbClr val="FF0000"/>
                        </a:solidFill>
                        <a:latin typeface="Meiryo UI" panose="020B0604030504040204" pitchFamily="50" charset="-128"/>
                        <a:ea typeface="Meiryo UI" panose="020B0604030504040204" pitchFamily="50" charset="-128"/>
                      </a:endParaRPr>
                    </a:p>
                    <a:p>
                      <a:pPr algn="ctr">
                        <a:lnSpc>
                          <a:spcPct val="100000"/>
                        </a:lnSpc>
                      </a:pPr>
                      <a:r>
                        <a:rPr kumimoji="1" lang="en-US" altLang="ja-JP" sz="1000" b="1" dirty="0">
                          <a:solidFill>
                            <a:srgbClr val="FF0000"/>
                          </a:solidFill>
                          <a:latin typeface="Meiryo UI" panose="020B0604030504040204" pitchFamily="50" charset="-128"/>
                          <a:ea typeface="Meiryo UI" panose="020B0604030504040204" pitchFamily="50" charset="-128"/>
                        </a:rPr>
                        <a:t>71.77</a:t>
                      </a:r>
                      <a:endParaRPr kumimoji="1" lang="ja-JP" altLang="en-US" sz="1000" b="1" dirty="0">
                        <a:solidFill>
                          <a:srgbClr val="FF0000"/>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茨城</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86.94</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87701">
                <a:tc>
                  <a:txBody>
                    <a:bodyPr/>
                    <a:lstStyle/>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45</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秋田</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65.39</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福島</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80.60</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岩手</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71.58</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栃木</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86.89</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87701">
                <a:tc>
                  <a:txBody>
                    <a:bodyPr/>
                    <a:lstStyle/>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46</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dirty="0">
                          <a:solidFill>
                            <a:srgbClr val="FF0000"/>
                          </a:solidFill>
                          <a:latin typeface="Meiryo UI" panose="020B0604030504040204" pitchFamily="50" charset="-128"/>
                          <a:ea typeface="Meiryo UI" panose="020B0604030504040204" pitchFamily="50" charset="-128"/>
                        </a:rPr>
                        <a:t>青森</a:t>
                      </a:r>
                      <a:endParaRPr kumimoji="1" lang="en-US" altLang="ja-JP" sz="1000" b="1" dirty="0">
                        <a:solidFill>
                          <a:srgbClr val="FF0000"/>
                        </a:solidFill>
                        <a:latin typeface="Meiryo UI" panose="020B0604030504040204" pitchFamily="50" charset="-128"/>
                        <a:ea typeface="Meiryo UI" panose="020B0604030504040204" pitchFamily="50" charset="-128"/>
                      </a:endParaRPr>
                    </a:p>
                    <a:p>
                      <a:pPr algn="ctr">
                        <a:lnSpc>
                          <a:spcPct val="100000"/>
                        </a:lnSpc>
                      </a:pPr>
                      <a:r>
                        <a:rPr kumimoji="1" lang="en-US" altLang="ja-JP" sz="1000" b="1" dirty="0">
                          <a:solidFill>
                            <a:srgbClr val="FF0000"/>
                          </a:solidFill>
                          <a:latin typeface="Meiryo UI" panose="020B0604030504040204" pitchFamily="50" charset="-128"/>
                          <a:ea typeface="Meiryo UI" panose="020B0604030504040204" pitchFamily="50" charset="-128"/>
                        </a:rPr>
                        <a:t>65.32</a:t>
                      </a:r>
                      <a:endParaRPr kumimoji="1" lang="ja-JP" altLang="en-US" sz="1000" b="1" dirty="0">
                        <a:solidFill>
                          <a:srgbClr val="FF0000"/>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秋田</a:t>
                      </a:r>
                      <a:r>
                        <a:rPr kumimoji="1" lang="en-US" altLang="ja-JP" sz="1000" b="1" dirty="0">
                          <a:solidFill>
                            <a:schemeClr val="tx1"/>
                          </a:solidFill>
                          <a:latin typeface="Meiryo UI" panose="020B0604030504040204" pitchFamily="50" charset="-128"/>
                          <a:ea typeface="Meiryo UI" panose="020B0604030504040204" pitchFamily="50" charset="-128"/>
                        </a:rPr>
                        <a:t>80.48</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秋田</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71.24</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福島</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86.81</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87701">
                <a:tc>
                  <a:txBody>
                    <a:bodyPr/>
                    <a:lstStyle/>
                    <a:p>
                      <a:pPr algn="ctr">
                        <a:lnSpc>
                          <a:spcPct val="100000"/>
                        </a:lnSpc>
                      </a:pPr>
                      <a:r>
                        <a:rPr kumimoji="1" lang="en-US" altLang="ja-JP" sz="1000" b="1" dirty="0">
                          <a:solidFill>
                            <a:schemeClr val="tx1"/>
                          </a:solidFill>
                          <a:latin typeface="Meiryo UI" panose="020B0604030504040204" pitchFamily="50" charset="-128"/>
                          <a:ea typeface="Meiryo UI" panose="020B0604030504040204" pitchFamily="50" charset="-128"/>
                        </a:rPr>
                        <a:t>47</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dirty="0">
                          <a:solidFill>
                            <a:srgbClr val="FF0000"/>
                          </a:solidFill>
                          <a:latin typeface="Meiryo UI" panose="020B0604030504040204" pitchFamily="50" charset="-128"/>
                          <a:ea typeface="Meiryo UI" panose="020B0604030504040204" pitchFamily="50" charset="-128"/>
                        </a:rPr>
                        <a:t>青森</a:t>
                      </a:r>
                      <a:r>
                        <a:rPr kumimoji="1" lang="en-US" altLang="ja-JP" sz="1000" b="1" dirty="0">
                          <a:solidFill>
                            <a:srgbClr val="FF0000"/>
                          </a:solidFill>
                          <a:latin typeface="Meiryo UI" panose="020B0604030504040204" pitchFamily="50" charset="-128"/>
                          <a:ea typeface="Meiryo UI" panose="020B0604030504040204" pitchFamily="50" charset="-128"/>
                        </a:rPr>
                        <a:t>79.27</a:t>
                      </a:r>
                      <a:endParaRPr kumimoji="1" lang="ja-JP" altLang="en-US" sz="1000" b="1" dirty="0">
                        <a:solidFill>
                          <a:srgbClr val="FF0000"/>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pP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dirty="0">
                          <a:solidFill>
                            <a:srgbClr val="FF0000"/>
                          </a:solidFill>
                          <a:latin typeface="Meiryo UI" panose="020B0604030504040204" pitchFamily="50" charset="-128"/>
                          <a:ea typeface="Meiryo UI" panose="020B0604030504040204" pitchFamily="50" charset="-128"/>
                        </a:rPr>
                        <a:t>青森</a:t>
                      </a:r>
                      <a:endParaRPr kumimoji="1" lang="en-US" altLang="ja-JP" sz="1000" b="1" dirty="0">
                        <a:solidFill>
                          <a:srgbClr val="FF0000"/>
                        </a:solidFill>
                        <a:latin typeface="Meiryo UI" panose="020B0604030504040204" pitchFamily="50" charset="-128"/>
                        <a:ea typeface="Meiryo UI" panose="020B0604030504040204" pitchFamily="50" charset="-128"/>
                      </a:endParaRPr>
                    </a:p>
                    <a:p>
                      <a:pPr algn="ctr">
                        <a:lnSpc>
                          <a:spcPct val="100000"/>
                        </a:lnSpc>
                      </a:pPr>
                      <a:r>
                        <a:rPr kumimoji="1" lang="en-US" altLang="ja-JP" sz="1000" b="1" dirty="0">
                          <a:solidFill>
                            <a:srgbClr val="FF0000"/>
                          </a:solidFill>
                          <a:latin typeface="Meiryo UI" panose="020B0604030504040204" pitchFamily="50" charset="-128"/>
                          <a:ea typeface="Meiryo UI" panose="020B0604030504040204" pitchFamily="50" charset="-128"/>
                        </a:rPr>
                        <a:t>86.33</a:t>
                      </a:r>
                      <a:endParaRPr kumimoji="1" lang="ja-JP" altLang="en-US" sz="1000" b="1" dirty="0">
                        <a:solidFill>
                          <a:srgbClr val="FF0000"/>
                        </a:solidFill>
                        <a:latin typeface="Meiryo UI" panose="020B0604030504040204" pitchFamily="50" charset="-128"/>
                        <a:ea typeface="Meiryo UI" panose="020B0604030504040204" pitchFamily="50" charset="-128"/>
                      </a:endParaRPr>
                    </a:p>
                  </a:txBody>
                  <a:tcPr marL="68583" marR="68583"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graphicFrame>
        <p:nvGraphicFramePr>
          <p:cNvPr id="4" name="表 3">
            <a:extLst>
              <a:ext uri="{FF2B5EF4-FFF2-40B4-BE49-F238E27FC236}">
                <a16:creationId xmlns:a16="http://schemas.microsoft.com/office/drawing/2014/main" id="{CB42053A-3CD3-A690-4654-BF500689527A}"/>
              </a:ext>
            </a:extLst>
          </p:cNvPr>
          <p:cNvGraphicFramePr>
            <a:graphicFrameLocks noGrp="1"/>
          </p:cNvGraphicFramePr>
          <p:nvPr/>
        </p:nvGraphicFramePr>
        <p:xfrm>
          <a:off x="3852602" y="634403"/>
          <a:ext cx="2671947" cy="3414519"/>
        </p:xfrm>
        <a:graphic>
          <a:graphicData uri="http://schemas.openxmlformats.org/drawingml/2006/table">
            <a:tbl>
              <a:tblPr>
                <a:tableStyleId>{5C22544A-7EE6-4342-B048-85BDC9FD1C3A}</a:tableStyleId>
              </a:tblPr>
              <a:tblGrid>
                <a:gridCol w="520541">
                  <a:extLst>
                    <a:ext uri="{9D8B030D-6E8A-4147-A177-3AD203B41FA5}">
                      <a16:colId xmlns:a16="http://schemas.microsoft.com/office/drawing/2014/main" val="2603581193"/>
                    </a:ext>
                  </a:extLst>
                </a:gridCol>
                <a:gridCol w="980723">
                  <a:extLst>
                    <a:ext uri="{9D8B030D-6E8A-4147-A177-3AD203B41FA5}">
                      <a16:colId xmlns:a16="http://schemas.microsoft.com/office/drawing/2014/main" val="1897451577"/>
                    </a:ext>
                  </a:extLst>
                </a:gridCol>
                <a:gridCol w="661163">
                  <a:extLst>
                    <a:ext uri="{9D8B030D-6E8A-4147-A177-3AD203B41FA5}">
                      <a16:colId xmlns:a16="http://schemas.microsoft.com/office/drawing/2014/main" val="1524474576"/>
                    </a:ext>
                  </a:extLst>
                </a:gridCol>
                <a:gridCol w="509520">
                  <a:extLst>
                    <a:ext uri="{9D8B030D-6E8A-4147-A177-3AD203B41FA5}">
                      <a16:colId xmlns:a16="http://schemas.microsoft.com/office/drawing/2014/main" val="3582573818"/>
                    </a:ext>
                  </a:extLst>
                </a:gridCol>
              </a:tblGrid>
              <a:tr h="687405">
                <a:tc gridSpan="4">
                  <a:txBody>
                    <a:bodyPr/>
                    <a:lstStyle/>
                    <a:p>
                      <a:pPr algn="ctr" fontAlgn="ctr">
                        <a:lnSpc>
                          <a:spcPct val="150000"/>
                        </a:lnSpc>
                      </a:pPr>
                      <a:r>
                        <a:rPr lang="ja-JP" altLang="en-US" sz="1500" b="1" u="none" strike="noStrike" dirty="0">
                          <a:effectLst/>
                          <a:latin typeface="Meiryo UI" panose="020B0604030504040204" pitchFamily="50" charset="-128"/>
                          <a:ea typeface="Meiryo UI" panose="020B0604030504040204" pitchFamily="50" charset="-128"/>
                        </a:rPr>
                        <a:t>市区町村別平均寿命ランキング</a:t>
                      </a:r>
                      <a:endParaRPr lang="en-US" altLang="ja-JP" sz="1500" b="1" u="none" strike="noStrike" dirty="0">
                        <a:effectLst/>
                        <a:latin typeface="Meiryo UI" panose="020B0604030504040204" pitchFamily="50" charset="-128"/>
                        <a:ea typeface="Meiryo UI" panose="020B0604030504040204" pitchFamily="50" charset="-128"/>
                      </a:endParaRPr>
                    </a:p>
                    <a:p>
                      <a:pPr algn="ctr" fontAlgn="ctr">
                        <a:lnSpc>
                          <a:spcPct val="150000"/>
                        </a:lnSpc>
                      </a:pPr>
                      <a:r>
                        <a:rPr lang="ja-JP" altLang="en-US" sz="1500" b="1" u="none" strike="noStrike" dirty="0">
                          <a:effectLst/>
                          <a:latin typeface="Meiryo UI" panose="020B0604030504040204" pitchFamily="50" charset="-128"/>
                          <a:ea typeface="Meiryo UI" panose="020B0604030504040204" pitchFamily="50" charset="-128"/>
                        </a:rPr>
                        <a:t>（令和</a:t>
                      </a:r>
                      <a:r>
                        <a:rPr lang="en-US" altLang="ja-JP" sz="1500" b="1" u="none" strike="noStrike" dirty="0">
                          <a:effectLst/>
                          <a:latin typeface="Meiryo UI" panose="020B0604030504040204" pitchFamily="50" charset="-128"/>
                          <a:ea typeface="Meiryo UI" panose="020B0604030504040204" pitchFamily="50" charset="-128"/>
                        </a:rPr>
                        <a:t>2</a:t>
                      </a:r>
                      <a:r>
                        <a:rPr lang="ja-JP" altLang="en-US" sz="1500" b="1" u="none" strike="noStrike" dirty="0">
                          <a:effectLst/>
                          <a:latin typeface="Meiryo UI" panose="020B0604030504040204" pitchFamily="50" charset="-128"/>
                          <a:ea typeface="Meiryo UI" panose="020B0604030504040204" pitchFamily="50" charset="-128"/>
                        </a:rPr>
                        <a:t>年、短い方からの順位）</a:t>
                      </a:r>
                      <a:endParaRPr lang="ja-JP" altLang="en-US" sz="1500" b="1" i="0" u="none" strike="noStrike" dirty="0">
                        <a:solidFill>
                          <a:srgbClr val="000000"/>
                        </a:solidFill>
                        <a:effectLst/>
                        <a:latin typeface="Meiryo UI" panose="020B0604030504040204" pitchFamily="50" charset="-128"/>
                        <a:ea typeface="Meiryo UI" panose="020B0604030504040204" pitchFamily="50" charset="-128"/>
                      </a:endParaRPr>
                    </a:p>
                  </a:txBody>
                  <a:tcPr marL="1605" marR="1605" marT="1605"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81756514"/>
                  </a:ext>
                </a:extLst>
              </a:tr>
              <a:tr h="194963">
                <a:tc>
                  <a:txBody>
                    <a:bodyPr/>
                    <a:lstStyle/>
                    <a:p>
                      <a:pPr algn="ctr" fontAlgn="b">
                        <a:lnSpc>
                          <a:spcPts val="900"/>
                        </a:lnSpc>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1605" marR="1605" marT="1605" marB="0" anchor="b"/>
                </a:tc>
                <a:tc>
                  <a:txBody>
                    <a:bodyPr/>
                    <a:lstStyle/>
                    <a:p>
                      <a:pPr algn="ctr" fontAlgn="b">
                        <a:lnSpc>
                          <a:spcPct val="150000"/>
                        </a:lnSpc>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男</a:t>
                      </a:r>
                    </a:p>
                  </a:txBody>
                  <a:tcPr marL="1605" marR="1605" marT="1605" marB="0" anchor="b"/>
                </a:tc>
                <a:tc gridSpan="2">
                  <a:txBody>
                    <a:bodyPr/>
                    <a:lstStyle/>
                    <a:p>
                      <a:pPr algn="ctr" fontAlgn="b">
                        <a:lnSpc>
                          <a:spcPct val="150000"/>
                        </a:lnSpc>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　女</a:t>
                      </a:r>
                    </a:p>
                  </a:txBody>
                  <a:tcPr marL="1605" marR="1605" marT="1605" marB="0" anchor="b"/>
                </a:tc>
                <a:tc hMerge="1">
                  <a:txBody>
                    <a:bodyPr/>
                    <a:lstStyle/>
                    <a:p>
                      <a:pPr algn="dist" fontAlgn="b">
                        <a:lnSpc>
                          <a:spcPct val="150000"/>
                        </a:lnSpc>
                      </a:pP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txBody>
                  <a:tcPr marL="2140" marR="2140" marT="2140" marB="0" anchor="b"/>
                </a:tc>
                <a:extLst>
                  <a:ext uri="{0D108BD9-81ED-4DB2-BD59-A6C34878D82A}">
                    <a16:rowId xmlns:a16="http://schemas.microsoft.com/office/drawing/2014/main" val="997495205"/>
                  </a:ext>
                </a:extLst>
              </a:tr>
              <a:tr h="194963">
                <a:tc>
                  <a:txBody>
                    <a:bodyPr/>
                    <a:lstStyle/>
                    <a:p>
                      <a:pPr algn="ctr" fontAlgn="b">
                        <a:lnSpc>
                          <a:spcPts val="900"/>
                        </a:lnSpc>
                      </a:pPr>
                      <a:r>
                        <a:rPr lang="en-US" altLang="ja-JP" sz="1100" b="1" u="none" strike="noStrike" dirty="0">
                          <a:effectLst/>
                          <a:latin typeface="Meiryo UI" panose="020B0604030504040204" pitchFamily="50" charset="-128"/>
                          <a:ea typeface="Meiryo UI" panose="020B0604030504040204" pitchFamily="50" charset="-128"/>
                        </a:rPr>
                        <a:t>1</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1605" marR="1605" marT="1605" marB="0" anchor="b"/>
                </a:tc>
                <a:tc>
                  <a:txBody>
                    <a:bodyPr/>
                    <a:lstStyle/>
                    <a:p>
                      <a:pPr algn="l" fontAlgn="b">
                        <a:lnSpc>
                          <a:spcPct val="150000"/>
                        </a:lnSpc>
                      </a:pPr>
                      <a:r>
                        <a:rPr lang="ja-JP" altLang="en-US" sz="1100" b="1" u="none" strike="noStrike" dirty="0">
                          <a:effectLst/>
                          <a:latin typeface="Meiryo UI" panose="020B0604030504040204" pitchFamily="50" charset="-128"/>
                          <a:ea typeface="Meiryo UI" panose="020B0604030504040204" pitchFamily="50" charset="-128"/>
                        </a:rPr>
                        <a:t>西成区　</a:t>
                      </a:r>
                      <a:r>
                        <a:rPr lang="en-US" altLang="ja-JP" sz="1100" b="1" u="none" strike="noStrike" dirty="0">
                          <a:effectLst/>
                          <a:latin typeface="Meiryo UI" panose="020B0604030504040204" pitchFamily="50" charset="-128"/>
                          <a:ea typeface="Meiryo UI" panose="020B0604030504040204" pitchFamily="50" charset="-128"/>
                        </a:rPr>
                        <a:t>73.2</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1605" marR="1605" marT="1605" marB="0" anchor="b"/>
                </a:tc>
                <a:tc gridSpan="2">
                  <a:txBody>
                    <a:bodyPr/>
                    <a:lstStyle/>
                    <a:p>
                      <a:pPr algn="l" fontAlgn="b">
                        <a:lnSpc>
                          <a:spcPct val="150000"/>
                        </a:lnSpc>
                      </a:pPr>
                      <a:r>
                        <a:rPr lang="ja-JP" altLang="en-US" sz="1100" b="1" u="none" strike="noStrike" dirty="0">
                          <a:effectLst/>
                          <a:latin typeface="Meiryo UI" panose="020B0604030504040204" pitchFamily="50" charset="-128"/>
                          <a:ea typeface="Meiryo UI" panose="020B0604030504040204" pitchFamily="50" charset="-128"/>
                        </a:rPr>
                        <a:t>西成区 </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84.9</a:t>
                      </a:r>
                    </a:p>
                  </a:txBody>
                  <a:tcPr marL="1605" marR="1605" marT="1605" marB="0" anchor="b"/>
                </a:tc>
                <a:tc hMerge="1">
                  <a:txBody>
                    <a:bodyPr/>
                    <a:lstStyle/>
                    <a:p>
                      <a:endParaRPr dirty="0"/>
                    </a:p>
                  </a:txBody>
                  <a:tcPr marL="2140" marR="2140" marT="2140" marB="0" anchor="b"/>
                </a:tc>
                <a:extLst>
                  <a:ext uri="{0D108BD9-81ED-4DB2-BD59-A6C34878D82A}">
                    <a16:rowId xmlns:a16="http://schemas.microsoft.com/office/drawing/2014/main" val="1577205723"/>
                  </a:ext>
                </a:extLst>
              </a:tr>
              <a:tr h="194963">
                <a:tc>
                  <a:txBody>
                    <a:bodyPr/>
                    <a:lstStyle/>
                    <a:p>
                      <a:pPr algn="ctr" fontAlgn="b">
                        <a:lnSpc>
                          <a:spcPts val="900"/>
                        </a:lnSpc>
                      </a:pPr>
                      <a:r>
                        <a:rPr lang="en-US" altLang="ja-JP" sz="1100" b="1" u="none" strike="noStrike" dirty="0">
                          <a:effectLst/>
                          <a:latin typeface="Meiryo UI" panose="020B0604030504040204" pitchFamily="50" charset="-128"/>
                          <a:ea typeface="Meiryo UI" panose="020B0604030504040204" pitchFamily="50" charset="-128"/>
                        </a:rPr>
                        <a:t>2</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1605" marR="1605" marT="1605" marB="0" anchor="b"/>
                </a:tc>
                <a:tc>
                  <a:txBody>
                    <a:bodyPr/>
                    <a:lstStyle/>
                    <a:p>
                      <a:pPr algn="l" fontAlgn="b">
                        <a:lnSpc>
                          <a:spcPct val="150000"/>
                        </a:lnSpc>
                      </a:pPr>
                      <a:r>
                        <a:rPr lang="ja-JP" altLang="en-US" sz="1100" b="1" u="none" strike="noStrike" dirty="0">
                          <a:effectLst/>
                          <a:latin typeface="Meiryo UI" panose="020B0604030504040204" pitchFamily="50" charset="-128"/>
                          <a:ea typeface="Meiryo UI" panose="020B0604030504040204" pitchFamily="50" charset="-128"/>
                        </a:rPr>
                        <a:t>浪速区　</a:t>
                      </a:r>
                      <a:r>
                        <a:rPr lang="en-US" altLang="ja-JP" sz="1100" b="1" u="none" strike="noStrike" dirty="0">
                          <a:effectLst/>
                          <a:latin typeface="Meiryo UI" panose="020B0604030504040204" pitchFamily="50" charset="-128"/>
                          <a:ea typeface="Meiryo UI" panose="020B0604030504040204" pitchFamily="50" charset="-128"/>
                        </a:rPr>
                        <a:t>77.9</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1605" marR="1605" marT="1605" marB="0" anchor="b"/>
                </a:tc>
                <a:tc gridSpan="2">
                  <a:txBody>
                    <a:bodyPr/>
                    <a:lstStyle/>
                    <a:p>
                      <a:pPr algn="l" fontAlgn="b">
                        <a:lnSpc>
                          <a:spcPct val="150000"/>
                        </a:lnSpc>
                      </a:pPr>
                      <a:r>
                        <a:rPr lang="ja-JP" altLang="en-US" sz="1100" b="1" u="none" strike="noStrike" dirty="0">
                          <a:solidFill>
                            <a:srgbClr val="FF0000"/>
                          </a:solidFill>
                          <a:effectLst/>
                          <a:latin typeface="Meiryo UI" panose="020B0604030504040204" pitchFamily="50" charset="-128"/>
                          <a:ea typeface="Meiryo UI" panose="020B0604030504040204" pitchFamily="50" charset="-128"/>
                        </a:rPr>
                        <a:t>今別町 </a:t>
                      </a:r>
                      <a:r>
                        <a:rPr lang="en-US" altLang="ja-JP" sz="1100" b="1" i="0" u="none" strike="noStrike" dirty="0">
                          <a:solidFill>
                            <a:srgbClr val="FF0000"/>
                          </a:solidFill>
                          <a:effectLst/>
                          <a:latin typeface="Meiryo UI" panose="020B0604030504040204" pitchFamily="50" charset="-128"/>
                          <a:ea typeface="Meiryo UI" panose="020B0604030504040204" pitchFamily="50" charset="-128"/>
                        </a:rPr>
                        <a:t>85.5</a:t>
                      </a:r>
                    </a:p>
                  </a:txBody>
                  <a:tcPr marL="1605" marR="1605" marT="1605" marB="0" anchor="b"/>
                </a:tc>
                <a:tc hMerge="1">
                  <a:txBody>
                    <a:bodyPr/>
                    <a:lstStyle/>
                    <a:p>
                      <a:endParaRPr dirty="0"/>
                    </a:p>
                  </a:txBody>
                  <a:tcPr marL="2140" marR="2140" marT="2140" marB="0" anchor="b"/>
                </a:tc>
                <a:extLst>
                  <a:ext uri="{0D108BD9-81ED-4DB2-BD59-A6C34878D82A}">
                    <a16:rowId xmlns:a16="http://schemas.microsoft.com/office/drawing/2014/main" val="3815362798"/>
                  </a:ext>
                </a:extLst>
              </a:tr>
              <a:tr h="194963">
                <a:tc>
                  <a:txBody>
                    <a:bodyPr/>
                    <a:lstStyle/>
                    <a:p>
                      <a:pPr algn="ctr" fontAlgn="b">
                        <a:lnSpc>
                          <a:spcPts val="900"/>
                        </a:lnSpc>
                      </a:pPr>
                      <a:r>
                        <a:rPr lang="en-US" altLang="ja-JP" sz="1100" b="1" u="none" strike="noStrike" dirty="0">
                          <a:effectLst/>
                          <a:latin typeface="Meiryo UI" panose="020B0604030504040204" pitchFamily="50" charset="-128"/>
                          <a:ea typeface="Meiryo UI" panose="020B0604030504040204" pitchFamily="50" charset="-128"/>
                        </a:rPr>
                        <a:t>3</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1605" marR="1605" marT="1605" marB="0" anchor="b"/>
                </a:tc>
                <a:tc>
                  <a:txBody>
                    <a:bodyPr/>
                    <a:lstStyle/>
                    <a:p>
                      <a:pPr algn="l" fontAlgn="b">
                        <a:lnSpc>
                          <a:spcPct val="150000"/>
                        </a:lnSpc>
                      </a:pPr>
                      <a:r>
                        <a:rPr lang="ja-JP" altLang="en-US" sz="1100" b="1" u="none" strike="noStrike" dirty="0">
                          <a:effectLst/>
                          <a:latin typeface="Meiryo UI" panose="020B0604030504040204" pitchFamily="50" charset="-128"/>
                          <a:ea typeface="Meiryo UI" panose="020B0604030504040204" pitchFamily="50" charset="-128"/>
                        </a:rPr>
                        <a:t>生野区  </a:t>
                      </a:r>
                      <a:r>
                        <a:rPr lang="en-US" altLang="ja-JP" sz="1100" b="1" u="none" strike="noStrike" dirty="0">
                          <a:effectLst/>
                          <a:latin typeface="Meiryo UI" panose="020B0604030504040204" pitchFamily="50" charset="-128"/>
                          <a:ea typeface="Meiryo UI" panose="020B0604030504040204" pitchFamily="50" charset="-128"/>
                        </a:rPr>
                        <a:t>78.0</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1605" marR="1605" marT="1605" marB="0" anchor="b"/>
                </a:tc>
                <a:tc gridSpan="2">
                  <a:txBody>
                    <a:bodyPr/>
                    <a:lstStyle/>
                    <a:p>
                      <a:pPr algn="l" fontAlgn="b">
                        <a:lnSpc>
                          <a:spcPct val="150000"/>
                        </a:lnSpc>
                      </a:pPr>
                      <a:r>
                        <a:rPr lang="ja-JP" altLang="en-US" sz="1100" b="1" u="none" strike="noStrike" dirty="0">
                          <a:solidFill>
                            <a:srgbClr val="FF0000"/>
                          </a:solidFill>
                          <a:effectLst/>
                          <a:latin typeface="Meiryo UI" panose="020B0604030504040204" pitchFamily="50" charset="-128"/>
                          <a:ea typeface="Meiryo UI" panose="020B0604030504040204" pitchFamily="50" charset="-128"/>
                        </a:rPr>
                        <a:t>田舎館村 </a:t>
                      </a:r>
                      <a:r>
                        <a:rPr lang="en-US" altLang="ja-JP" sz="1100" b="1" i="0" u="none" strike="noStrike" dirty="0">
                          <a:solidFill>
                            <a:srgbClr val="FF0000"/>
                          </a:solidFill>
                          <a:effectLst/>
                          <a:latin typeface="Meiryo UI" panose="020B0604030504040204" pitchFamily="50" charset="-128"/>
                          <a:ea typeface="Meiryo UI" panose="020B0604030504040204" pitchFamily="50" charset="-128"/>
                        </a:rPr>
                        <a:t>85.5</a:t>
                      </a:r>
                    </a:p>
                  </a:txBody>
                  <a:tcPr marL="1605" marR="1605" marT="1605" marB="0" anchor="b"/>
                </a:tc>
                <a:tc hMerge="1">
                  <a:txBody>
                    <a:bodyPr/>
                    <a:lstStyle/>
                    <a:p>
                      <a:endParaRPr dirty="0"/>
                    </a:p>
                  </a:txBody>
                  <a:tcPr marL="2140" marR="2140" marT="2140" marB="0" anchor="b"/>
                </a:tc>
                <a:extLst>
                  <a:ext uri="{0D108BD9-81ED-4DB2-BD59-A6C34878D82A}">
                    <a16:rowId xmlns:a16="http://schemas.microsoft.com/office/drawing/2014/main" val="4074260159"/>
                  </a:ext>
                </a:extLst>
              </a:tr>
              <a:tr h="194963">
                <a:tc>
                  <a:txBody>
                    <a:bodyPr/>
                    <a:lstStyle/>
                    <a:p>
                      <a:pPr algn="ctr" fontAlgn="b">
                        <a:lnSpc>
                          <a:spcPts val="900"/>
                        </a:lnSpc>
                      </a:pPr>
                      <a:r>
                        <a:rPr lang="en-US" altLang="ja-JP" sz="1100" b="1" u="none" strike="noStrike" dirty="0">
                          <a:effectLst/>
                          <a:latin typeface="Meiryo UI" panose="020B0604030504040204" pitchFamily="50" charset="-128"/>
                          <a:ea typeface="Meiryo UI" panose="020B0604030504040204" pitchFamily="50" charset="-128"/>
                        </a:rPr>
                        <a:t>4</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1605" marR="1605" marT="1605" marB="0" anchor="b"/>
                </a:tc>
                <a:tc>
                  <a:txBody>
                    <a:bodyPr/>
                    <a:lstStyle/>
                    <a:p>
                      <a:pPr algn="l" fontAlgn="b">
                        <a:lnSpc>
                          <a:spcPct val="150000"/>
                        </a:lnSpc>
                      </a:pPr>
                      <a:r>
                        <a:rPr lang="ja-JP" altLang="en-US" sz="1100" b="1" u="none" strike="noStrike" dirty="0">
                          <a:solidFill>
                            <a:srgbClr val="FF0000"/>
                          </a:solidFill>
                          <a:effectLst/>
                          <a:latin typeface="Meiryo UI" panose="020B0604030504040204" pitchFamily="50" charset="-128"/>
                          <a:ea typeface="Meiryo UI" panose="020B0604030504040204" pitchFamily="50" charset="-128"/>
                        </a:rPr>
                        <a:t>東通村  </a:t>
                      </a:r>
                      <a:r>
                        <a:rPr lang="en-US" altLang="ja-JP" sz="1100" b="1" u="none" strike="noStrike" dirty="0">
                          <a:solidFill>
                            <a:srgbClr val="FF0000"/>
                          </a:solidFill>
                          <a:effectLst/>
                          <a:latin typeface="Meiryo UI" panose="020B0604030504040204" pitchFamily="50" charset="-128"/>
                          <a:ea typeface="Meiryo UI" panose="020B0604030504040204" pitchFamily="50" charset="-128"/>
                        </a:rPr>
                        <a:t>78.1</a:t>
                      </a:r>
                      <a:endParaRPr lang="ja-JP" altLang="en-US" sz="1100" b="1" i="0" u="none" strike="noStrike" dirty="0">
                        <a:solidFill>
                          <a:srgbClr val="FF0000"/>
                        </a:solidFill>
                        <a:effectLst/>
                        <a:latin typeface="Meiryo UI" panose="020B0604030504040204" pitchFamily="50" charset="-128"/>
                        <a:ea typeface="Meiryo UI" panose="020B0604030504040204" pitchFamily="50" charset="-128"/>
                      </a:endParaRPr>
                    </a:p>
                  </a:txBody>
                  <a:tcPr marL="1605" marR="1605" marT="1605" marB="0" anchor="b"/>
                </a:tc>
                <a:tc gridSpan="2">
                  <a:txBody>
                    <a:bodyPr/>
                    <a:lstStyle/>
                    <a:p>
                      <a:pPr algn="l" fontAlgn="b">
                        <a:lnSpc>
                          <a:spcPct val="150000"/>
                        </a:lnSpc>
                      </a:pPr>
                      <a:r>
                        <a:rPr lang="ja-JP" altLang="en-US" sz="1100" b="1" u="none" strike="noStrike" dirty="0">
                          <a:solidFill>
                            <a:srgbClr val="FF0000"/>
                          </a:solidFill>
                          <a:effectLst/>
                          <a:latin typeface="Meiryo UI" panose="020B0604030504040204" pitchFamily="50" charset="-128"/>
                          <a:ea typeface="Meiryo UI" panose="020B0604030504040204" pitchFamily="50" charset="-128"/>
                        </a:rPr>
                        <a:t>大鰐町 </a:t>
                      </a:r>
                      <a:r>
                        <a:rPr lang="en-US" altLang="ja-JP" sz="1100" b="1" i="0" u="none" strike="noStrike" dirty="0">
                          <a:solidFill>
                            <a:srgbClr val="FF0000"/>
                          </a:solidFill>
                          <a:effectLst/>
                          <a:latin typeface="Meiryo UI" panose="020B0604030504040204" pitchFamily="50" charset="-128"/>
                          <a:ea typeface="Meiryo UI" panose="020B0604030504040204" pitchFamily="50" charset="-128"/>
                        </a:rPr>
                        <a:t>85.6</a:t>
                      </a:r>
                    </a:p>
                  </a:txBody>
                  <a:tcPr marL="1605" marR="1605" marT="1605" marB="0" anchor="b"/>
                </a:tc>
                <a:tc hMerge="1">
                  <a:txBody>
                    <a:bodyPr/>
                    <a:lstStyle/>
                    <a:p>
                      <a:endParaRPr dirty="0"/>
                    </a:p>
                  </a:txBody>
                  <a:tcPr marL="2140" marR="2140" marT="2140" marB="0" anchor="b"/>
                </a:tc>
                <a:extLst>
                  <a:ext uri="{0D108BD9-81ED-4DB2-BD59-A6C34878D82A}">
                    <a16:rowId xmlns:a16="http://schemas.microsoft.com/office/drawing/2014/main" val="1823521665"/>
                  </a:ext>
                </a:extLst>
              </a:tr>
              <a:tr h="194963">
                <a:tc>
                  <a:txBody>
                    <a:bodyPr/>
                    <a:lstStyle/>
                    <a:p>
                      <a:pPr algn="ctr" fontAlgn="b">
                        <a:lnSpc>
                          <a:spcPts val="900"/>
                        </a:lnSpc>
                      </a:pPr>
                      <a:r>
                        <a:rPr lang="en-US" altLang="ja-JP" sz="1100" b="1" u="none" strike="noStrike" dirty="0">
                          <a:effectLst/>
                          <a:latin typeface="Meiryo UI" panose="020B0604030504040204" pitchFamily="50" charset="-128"/>
                          <a:ea typeface="Meiryo UI" panose="020B0604030504040204" pitchFamily="50" charset="-128"/>
                        </a:rPr>
                        <a:t>5</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1605" marR="1605" marT="1605" marB="0" anchor="b"/>
                </a:tc>
                <a:tc>
                  <a:txBody>
                    <a:bodyPr/>
                    <a:lstStyle/>
                    <a:p>
                      <a:pPr algn="l" fontAlgn="b">
                        <a:lnSpc>
                          <a:spcPct val="150000"/>
                        </a:lnSpc>
                      </a:pPr>
                      <a:r>
                        <a:rPr lang="ja-JP" altLang="en-US" sz="1100" b="1" u="none" strike="noStrike" dirty="0">
                          <a:solidFill>
                            <a:srgbClr val="FF0000"/>
                          </a:solidFill>
                          <a:effectLst/>
                          <a:latin typeface="Meiryo UI" panose="020B0604030504040204" pitchFamily="50" charset="-128"/>
                          <a:ea typeface="Meiryo UI" panose="020B0604030504040204" pitchFamily="50" charset="-128"/>
                        </a:rPr>
                        <a:t>六ヶ所村 </a:t>
                      </a:r>
                      <a:r>
                        <a:rPr lang="en-US" altLang="ja-JP" sz="1100" b="1" u="none" strike="noStrike" dirty="0">
                          <a:solidFill>
                            <a:srgbClr val="FF0000"/>
                          </a:solidFill>
                          <a:effectLst/>
                          <a:latin typeface="Meiryo UI" panose="020B0604030504040204" pitchFamily="50" charset="-128"/>
                          <a:ea typeface="Meiryo UI" panose="020B0604030504040204" pitchFamily="50" charset="-128"/>
                        </a:rPr>
                        <a:t>78.3</a:t>
                      </a:r>
                      <a:endParaRPr lang="ja-JP" altLang="en-US" sz="1100" b="1" i="0" u="none" strike="noStrike" dirty="0">
                        <a:solidFill>
                          <a:srgbClr val="FF0000"/>
                        </a:solidFill>
                        <a:effectLst/>
                        <a:latin typeface="Meiryo UI" panose="020B0604030504040204" pitchFamily="50" charset="-128"/>
                        <a:ea typeface="Meiryo UI" panose="020B0604030504040204" pitchFamily="50" charset="-128"/>
                      </a:endParaRPr>
                    </a:p>
                  </a:txBody>
                  <a:tcPr marL="1605" marR="1605" marT="1605" marB="0" anchor="b"/>
                </a:tc>
                <a:tc gridSpan="2">
                  <a:txBody>
                    <a:bodyPr/>
                    <a:lstStyle/>
                    <a:p>
                      <a:pPr algn="l" fontAlgn="b">
                        <a:lnSpc>
                          <a:spcPct val="150000"/>
                        </a:lnSpc>
                      </a:pPr>
                      <a:r>
                        <a:rPr lang="ja-JP" altLang="en-US" sz="1100" b="1" u="none" strike="noStrike" dirty="0">
                          <a:solidFill>
                            <a:srgbClr val="FF0000"/>
                          </a:solidFill>
                          <a:effectLst/>
                          <a:latin typeface="Meiryo UI" panose="020B0604030504040204" pitchFamily="50" charset="-128"/>
                          <a:ea typeface="Meiryo UI" panose="020B0604030504040204" pitchFamily="50" charset="-128"/>
                        </a:rPr>
                        <a:t>むつ市 </a:t>
                      </a:r>
                      <a:r>
                        <a:rPr lang="en-US" altLang="ja-JP" sz="1100" b="1" i="0" u="none" strike="noStrike" dirty="0">
                          <a:solidFill>
                            <a:srgbClr val="FF0000"/>
                          </a:solidFill>
                          <a:effectLst/>
                          <a:latin typeface="Meiryo UI" panose="020B0604030504040204" pitchFamily="50" charset="-128"/>
                          <a:ea typeface="Meiryo UI" panose="020B0604030504040204" pitchFamily="50" charset="-128"/>
                        </a:rPr>
                        <a:t>85.6</a:t>
                      </a:r>
                    </a:p>
                  </a:txBody>
                  <a:tcPr marL="1605" marR="1605" marT="1605" marB="0" anchor="b"/>
                </a:tc>
                <a:tc hMerge="1">
                  <a:txBody>
                    <a:bodyPr/>
                    <a:lstStyle/>
                    <a:p>
                      <a:endParaRPr dirty="0"/>
                    </a:p>
                  </a:txBody>
                  <a:tcPr marL="2140" marR="2140" marT="2140" marB="0" anchor="b"/>
                </a:tc>
                <a:extLst>
                  <a:ext uri="{0D108BD9-81ED-4DB2-BD59-A6C34878D82A}">
                    <a16:rowId xmlns:a16="http://schemas.microsoft.com/office/drawing/2014/main" val="629453934"/>
                  </a:ext>
                </a:extLst>
              </a:tr>
              <a:tr h="194963">
                <a:tc>
                  <a:txBody>
                    <a:bodyPr/>
                    <a:lstStyle/>
                    <a:p>
                      <a:pPr algn="ctr" fontAlgn="b">
                        <a:lnSpc>
                          <a:spcPts val="900"/>
                        </a:lnSpc>
                      </a:pP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6</a:t>
                      </a:r>
                    </a:p>
                  </a:txBody>
                  <a:tcPr marL="1605" marR="1605" marT="1605" marB="0" anchor="b"/>
                </a:tc>
                <a:tc>
                  <a:txBody>
                    <a:bodyPr/>
                    <a:lstStyle/>
                    <a:p>
                      <a:pPr algn="l" fontAlgn="b">
                        <a:lnSpc>
                          <a:spcPct val="150000"/>
                        </a:lnSpc>
                      </a:pPr>
                      <a:r>
                        <a:rPr lang="ja-JP" altLang="en-US" sz="1100" b="1" u="none" strike="noStrike" dirty="0">
                          <a:solidFill>
                            <a:srgbClr val="FF0000"/>
                          </a:solidFill>
                          <a:effectLst/>
                          <a:latin typeface="Meiryo UI" panose="020B0604030504040204" pitchFamily="50" charset="-128"/>
                          <a:ea typeface="Meiryo UI" panose="020B0604030504040204" pitchFamily="50" charset="-128"/>
                        </a:rPr>
                        <a:t>大間町  </a:t>
                      </a:r>
                      <a:r>
                        <a:rPr lang="en-US" altLang="ja-JP" sz="1100" b="1" u="none" strike="noStrike" dirty="0">
                          <a:solidFill>
                            <a:srgbClr val="FF0000"/>
                          </a:solidFill>
                          <a:effectLst/>
                          <a:latin typeface="Meiryo UI" panose="020B0604030504040204" pitchFamily="50" charset="-128"/>
                          <a:ea typeface="Meiryo UI" panose="020B0604030504040204" pitchFamily="50" charset="-128"/>
                        </a:rPr>
                        <a:t>78.4</a:t>
                      </a:r>
                      <a:endParaRPr lang="ja-JP" altLang="en-US" sz="1100" b="1" i="0" u="none" strike="noStrike" dirty="0">
                        <a:solidFill>
                          <a:srgbClr val="FF0000"/>
                        </a:solidFill>
                        <a:effectLst/>
                        <a:latin typeface="Meiryo UI" panose="020B0604030504040204" pitchFamily="50" charset="-128"/>
                        <a:ea typeface="Meiryo UI" panose="020B0604030504040204" pitchFamily="50" charset="-128"/>
                      </a:endParaRPr>
                    </a:p>
                  </a:txBody>
                  <a:tcPr marL="1605" marR="1605" marT="1605" marB="0" anchor="b"/>
                </a:tc>
                <a:tc gridSpan="2">
                  <a:txBody>
                    <a:bodyPr/>
                    <a:lstStyle/>
                    <a:p>
                      <a:pPr algn="l" fontAlgn="b">
                        <a:lnSpc>
                          <a:spcPct val="150000"/>
                        </a:lnSpc>
                      </a:pPr>
                      <a:r>
                        <a:rPr lang="ja-JP" altLang="en-US" sz="1100" b="1" u="none" strike="noStrike" dirty="0">
                          <a:effectLst/>
                          <a:latin typeface="Meiryo UI" panose="020B0604030504040204" pitchFamily="50" charset="-128"/>
                          <a:ea typeface="Meiryo UI" panose="020B0604030504040204" pitchFamily="50" charset="-128"/>
                        </a:rPr>
                        <a:t>三原村 </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85.6</a:t>
                      </a:r>
                    </a:p>
                  </a:txBody>
                  <a:tcPr marL="1605" marR="1605" marT="1605" marB="0" anchor="b"/>
                </a:tc>
                <a:tc hMerge="1">
                  <a:txBody>
                    <a:bodyPr/>
                    <a:lstStyle/>
                    <a:p>
                      <a:endParaRPr dirty="0"/>
                    </a:p>
                  </a:txBody>
                  <a:tcPr marL="2140" marR="2140" marT="2140" marB="0" anchor="b"/>
                </a:tc>
                <a:extLst>
                  <a:ext uri="{0D108BD9-81ED-4DB2-BD59-A6C34878D82A}">
                    <a16:rowId xmlns:a16="http://schemas.microsoft.com/office/drawing/2014/main" val="895189794"/>
                  </a:ext>
                </a:extLst>
              </a:tr>
              <a:tr h="194963">
                <a:tc>
                  <a:txBody>
                    <a:bodyPr/>
                    <a:lstStyle/>
                    <a:p>
                      <a:pPr algn="ctr" fontAlgn="b">
                        <a:lnSpc>
                          <a:spcPts val="900"/>
                        </a:lnSpc>
                      </a:pPr>
                      <a:r>
                        <a:rPr lang="en-US" altLang="ja-JP" sz="1100" b="1" u="none" strike="noStrike" dirty="0">
                          <a:effectLst/>
                          <a:latin typeface="Meiryo UI" panose="020B0604030504040204" pitchFamily="50" charset="-128"/>
                          <a:ea typeface="Meiryo UI" panose="020B0604030504040204" pitchFamily="50" charset="-128"/>
                        </a:rPr>
                        <a:t>6</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1605" marR="1605" marT="1605" marB="0" anchor="b"/>
                </a:tc>
                <a:tc>
                  <a:txBody>
                    <a:bodyPr/>
                    <a:lstStyle/>
                    <a:p>
                      <a:pPr algn="l" fontAlgn="b">
                        <a:lnSpc>
                          <a:spcPct val="150000"/>
                        </a:lnSpc>
                      </a:pPr>
                      <a:r>
                        <a:rPr lang="ja-JP" altLang="en-US" sz="1100" b="1" u="none" strike="noStrike" dirty="0">
                          <a:solidFill>
                            <a:srgbClr val="FF0000"/>
                          </a:solidFill>
                          <a:effectLst/>
                          <a:latin typeface="Meiryo UI" panose="020B0604030504040204" pitchFamily="50" charset="-128"/>
                          <a:ea typeface="Meiryo UI" panose="020B0604030504040204" pitchFamily="50" charset="-128"/>
                        </a:rPr>
                        <a:t>むつ市   </a:t>
                      </a:r>
                      <a:r>
                        <a:rPr lang="en-US" altLang="ja-JP" sz="1100" b="1" u="none" strike="noStrike" dirty="0">
                          <a:solidFill>
                            <a:srgbClr val="FF0000"/>
                          </a:solidFill>
                          <a:effectLst/>
                          <a:latin typeface="Meiryo UI" panose="020B0604030504040204" pitchFamily="50" charset="-128"/>
                          <a:ea typeface="Meiryo UI" panose="020B0604030504040204" pitchFamily="50" charset="-128"/>
                        </a:rPr>
                        <a:t>78.4</a:t>
                      </a:r>
                      <a:endParaRPr lang="ja-JP" altLang="en-US" sz="1100" b="1" i="0" u="none" strike="noStrike" dirty="0">
                        <a:solidFill>
                          <a:srgbClr val="FF0000"/>
                        </a:solidFill>
                        <a:effectLst/>
                        <a:latin typeface="Meiryo UI" panose="020B0604030504040204" pitchFamily="50" charset="-128"/>
                        <a:ea typeface="Meiryo UI" panose="020B0604030504040204" pitchFamily="50" charset="-128"/>
                      </a:endParaRPr>
                    </a:p>
                  </a:txBody>
                  <a:tcPr marL="1605" marR="1605" marT="1605" marB="0" anchor="b"/>
                </a:tc>
                <a:tc gridSpan="2">
                  <a:txBody>
                    <a:bodyPr/>
                    <a:lstStyle/>
                    <a:p>
                      <a:pPr algn="l" fontAlgn="b">
                        <a:lnSpc>
                          <a:spcPct val="150000"/>
                        </a:lnSpc>
                      </a:pPr>
                      <a:r>
                        <a:rPr lang="ja-JP" altLang="en-US" sz="1100" b="1" u="none" strike="noStrike" dirty="0">
                          <a:effectLst/>
                          <a:latin typeface="Meiryo UI" panose="020B0604030504040204" pitchFamily="50" charset="-128"/>
                          <a:ea typeface="Meiryo UI" panose="020B0604030504040204" pitchFamily="50" charset="-128"/>
                        </a:rPr>
                        <a:t>別海町 </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85.8</a:t>
                      </a:r>
                    </a:p>
                  </a:txBody>
                  <a:tcPr marL="1605" marR="1605" marT="1605" marB="0" anchor="b"/>
                </a:tc>
                <a:tc hMerge="1">
                  <a:txBody>
                    <a:bodyPr/>
                    <a:lstStyle/>
                    <a:p>
                      <a:endParaRPr dirty="0"/>
                    </a:p>
                  </a:txBody>
                  <a:tcPr marL="2140" marR="2140" marT="2140" marB="0" anchor="b"/>
                </a:tc>
                <a:extLst>
                  <a:ext uri="{0D108BD9-81ED-4DB2-BD59-A6C34878D82A}">
                    <a16:rowId xmlns:a16="http://schemas.microsoft.com/office/drawing/2014/main" val="3999482171"/>
                  </a:ext>
                </a:extLst>
              </a:tr>
              <a:tr h="194963">
                <a:tc>
                  <a:txBody>
                    <a:bodyPr/>
                    <a:lstStyle/>
                    <a:p>
                      <a:pPr algn="ctr" fontAlgn="b">
                        <a:lnSpc>
                          <a:spcPts val="900"/>
                        </a:lnSpc>
                      </a:pPr>
                      <a:r>
                        <a:rPr lang="en-US" altLang="ja-JP" sz="1100" b="1" u="none" strike="noStrike" dirty="0">
                          <a:effectLst/>
                          <a:latin typeface="Meiryo UI" panose="020B0604030504040204" pitchFamily="50" charset="-128"/>
                          <a:ea typeface="Meiryo UI" panose="020B0604030504040204" pitchFamily="50" charset="-128"/>
                        </a:rPr>
                        <a:t>8</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1605" marR="1605" marT="1605" marB="0" anchor="b"/>
                </a:tc>
                <a:tc>
                  <a:txBody>
                    <a:bodyPr/>
                    <a:lstStyle/>
                    <a:p>
                      <a:pPr algn="l" fontAlgn="b">
                        <a:lnSpc>
                          <a:spcPct val="150000"/>
                        </a:lnSpc>
                      </a:pPr>
                      <a:r>
                        <a:rPr lang="ja-JP" altLang="en-US" sz="1100" b="1" u="none" strike="noStrike" dirty="0">
                          <a:solidFill>
                            <a:srgbClr val="FF0000"/>
                          </a:solidFill>
                          <a:effectLst/>
                          <a:latin typeface="Meiryo UI" panose="020B0604030504040204" pitchFamily="50" charset="-128"/>
                          <a:ea typeface="Meiryo UI" panose="020B0604030504040204" pitchFamily="50" charset="-128"/>
                        </a:rPr>
                        <a:t>三戸町  </a:t>
                      </a:r>
                      <a:r>
                        <a:rPr lang="en-US" altLang="ja-JP" sz="1100" b="1" u="none" strike="noStrike" dirty="0">
                          <a:solidFill>
                            <a:srgbClr val="FF0000"/>
                          </a:solidFill>
                          <a:effectLst/>
                          <a:latin typeface="Meiryo UI" panose="020B0604030504040204" pitchFamily="50" charset="-128"/>
                          <a:ea typeface="Meiryo UI" panose="020B0604030504040204" pitchFamily="50" charset="-128"/>
                        </a:rPr>
                        <a:t>78.5</a:t>
                      </a:r>
                      <a:endParaRPr lang="ja-JP" altLang="en-US" sz="1100" b="1" i="0" u="none" strike="noStrike" dirty="0">
                        <a:solidFill>
                          <a:srgbClr val="FF0000"/>
                        </a:solidFill>
                        <a:effectLst/>
                        <a:latin typeface="Meiryo UI" panose="020B0604030504040204" pitchFamily="50" charset="-128"/>
                        <a:ea typeface="Meiryo UI" panose="020B0604030504040204" pitchFamily="50" charset="-128"/>
                      </a:endParaRPr>
                    </a:p>
                  </a:txBody>
                  <a:tcPr marL="1605" marR="1605" marT="1605" marB="0" anchor="b"/>
                </a:tc>
                <a:tc gridSpan="2">
                  <a:txBody>
                    <a:bodyPr/>
                    <a:lstStyle/>
                    <a:p>
                      <a:pPr algn="l" fontAlgn="b">
                        <a:lnSpc>
                          <a:spcPct val="150000"/>
                        </a:lnSpc>
                      </a:pPr>
                      <a:r>
                        <a:rPr lang="ja-JP" altLang="en-US" sz="1100" b="1" u="none" strike="noStrike" dirty="0">
                          <a:solidFill>
                            <a:srgbClr val="FF0000"/>
                          </a:solidFill>
                          <a:effectLst/>
                          <a:latin typeface="Meiryo UI" panose="020B0604030504040204" pitchFamily="50" charset="-128"/>
                          <a:ea typeface="Meiryo UI" panose="020B0604030504040204" pitchFamily="50" charset="-128"/>
                        </a:rPr>
                        <a:t>風間浦村 </a:t>
                      </a:r>
                      <a:r>
                        <a:rPr lang="en-US" altLang="ja-JP" sz="1100" b="1" i="0" u="none" strike="noStrike" dirty="0">
                          <a:solidFill>
                            <a:srgbClr val="FF0000"/>
                          </a:solidFill>
                          <a:effectLst/>
                          <a:latin typeface="Meiryo UI" panose="020B0604030504040204" pitchFamily="50" charset="-128"/>
                          <a:ea typeface="Meiryo UI" panose="020B0604030504040204" pitchFamily="50" charset="-128"/>
                        </a:rPr>
                        <a:t>85.8</a:t>
                      </a:r>
                    </a:p>
                  </a:txBody>
                  <a:tcPr marL="1605" marR="1605" marT="1605" marB="0" anchor="b"/>
                </a:tc>
                <a:tc hMerge="1">
                  <a:txBody>
                    <a:bodyPr/>
                    <a:lstStyle/>
                    <a:p>
                      <a:endParaRPr dirty="0"/>
                    </a:p>
                  </a:txBody>
                  <a:tcPr marL="2140" marR="2140" marT="2140" marB="0" anchor="b"/>
                </a:tc>
                <a:extLst>
                  <a:ext uri="{0D108BD9-81ED-4DB2-BD59-A6C34878D82A}">
                    <a16:rowId xmlns:a16="http://schemas.microsoft.com/office/drawing/2014/main" val="1848106783"/>
                  </a:ext>
                </a:extLst>
              </a:tr>
              <a:tr h="194963">
                <a:tc>
                  <a:txBody>
                    <a:bodyPr/>
                    <a:lstStyle/>
                    <a:p>
                      <a:pPr algn="ctr" fontAlgn="b">
                        <a:lnSpc>
                          <a:spcPts val="900"/>
                        </a:lnSpc>
                      </a:pPr>
                      <a:r>
                        <a:rPr lang="en-US" altLang="ja-JP" sz="1100" b="1" u="none" strike="noStrike" dirty="0">
                          <a:effectLst/>
                          <a:latin typeface="Meiryo UI" panose="020B0604030504040204" pitchFamily="50" charset="-128"/>
                          <a:ea typeface="Meiryo UI" panose="020B0604030504040204" pitchFamily="50" charset="-128"/>
                        </a:rPr>
                        <a:t>9</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1605" marR="1605" marT="1605" marB="0" anchor="b"/>
                </a:tc>
                <a:tc>
                  <a:txBody>
                    <a:bodyPr/>
                    <a:lstStyle/>
                    <a:p>
                      <a:pPr algn="l" fontAlgn="b">
                        <a:lnSpc>
                          <a:spcPct val="150000"/>
                        </a:lnSpc>
                      </a:pPr>
                      <a:r>
                        <a:rPr lang="ja-JP" altLang="en-US" sz="1100" b="1" u="none" strike="noStrike" dirty="0">
                          <a:solidFill>
                            <a:srgbClr val="FF0000"/>
                          </a:solidFill>
                          <a:effectLst/>
                          <a:latin typeface="Meiryo UI" panose="020B0604030504040204" pitchFamily="50" charset="-128"/>
                          <a:ea typeface="Meiryo UI" panose="020B0604030504040204" pitchFamily="50" charset="-128"/>
                        </a:rPr>
                        <a:t>風間浦村</a:t>
                      </a:r>
                      <a:r>
                        <a:rPr lang="en-US" altLang="ja-JP" sz="1100" b="1" u="none" strike="noStrike" dirty="0">
                          <a:solidFill>
                            <a:srgbClr val="FF0000"/>
                          </a:solidFill>
                          <a:effectLst/>
                          <a:latin typeface="Meiryo UI" panose="020B0604030504040204" pitchFamily="50" charset="-128"/>
                          <a:ea typeface="Meiryo UI" panose="020B0604030504040204" pitchFamily="50" charset="-128"/>
                        </a:rPr>
                        <a:t>78.6</a:t>
                      </a:r>
                      <a:endParaRPr lang="ja-JP" altLang="en-US" sz="1100" b="1" i="0" u="none" strike="noStrike" dirty="0">
                        <a:solidFill>
                          <a:srgbClr val="FF0000"/>
                        </a:solidFill>
                        <a:effectLst/>
                        <a:latin typeface="Meiryo UI" panose="020B0604030504040204" pitchFamily="50" charset="-128"/>
                        <a:ea typeface="Meiryo UI" panose="020B0604030504040204" pitchFamily="50" charset="-128"/>
                      </a:endParaRPr>
                    </a:p>
                  </a:txBody>
                  <a:tcPr marL="1605" marR="1605" marT="1605" marB="0" anchor="b"/>
                </a:tc>
                <a:tc gridSpan="2">
                  <a:txBody>
                    <a:bodyPr/>
                    <a:lstStyle/>
                    <a:p>
                      <a:pPr algn="l" fontAlgn="b">
                        <a:lnSpc>
                          <a:spcPct val="150000"/>
                        </a:lnSpc>
                      </a:pPr>
                      <a:r>
                        <a:rPr lang="ja-JP" altLang="en-US" sz="1100" b="1" u="none" strike="noStrike" dirty="0">
                          <a:effectLst/>
                          <a:latin typeface="Meiryo UI" panose="020B0604030504040204" pitchFamily="50" charset="-128"/>
                          <a:ea typeface="Meiryo UI" panose="020B0604030504040204" pitchFamily="50" charset="-128"/>
                        </a:rPr>
                        <a:t>大蔵村 </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85.8</a:t>
                      </a:r>
                    </a:p>
                  </a:txBody>
                  <a:tcPr marL="1605" marR="1605" marT="1605" marB="0" anchor="b"/>
                </a:tc>
                <a:tc hMerge="1">
                  <a:txBody>
                    <a:bodyPr/>
                    <a:lstStyle/>
                    <a:p>
                      <a:endParaRPr dirty="0"/>
                    </a:p>
                  </a:txBody>
                  <a:tcPr marL="2140" marR="2140" marT="2140" marB="0" anchor="b"/>
                </a:tc>
                <a:extLst>
                  <a:ext uri="{0D108BD9-81ED-4DB2-BD59-A6C34878D82A}">
                    <a16:rowId xmlns:a16="http://schemas.microsoft.com/office/drawing/2014/main" val="771807508"/>
                  </a:ext>
                </a:extLst>
              </a:tr>
              <a:tr h="194963">
                <a:tc>
                  <a:txBody>
                    <a:bodyPr/>
                    <a:lstStyle/>
                    <a:p>
                      <a:pPr algn="ctr" fontAlgn="b">
                        <a:lnSpc>
                          <a:spcPts val="900"/>
                        </a:lnSpc>
                      </a:pP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9</a:t>
                      </a:r>
                    </a:p>
                  </a:txBody>
                  <a:tcPr marL="1605" marR="1605" marT="1605" marB="0" anchor="b"/>
                </a:tc>
                <a:tc>
                  <a:txBody>
                    <a:bodyPr/>
                    <a:lstStyle/>
                    <a:p>
                      <a:pPr algn="l" fontAlgn="b">
                        <a:lnSpc>
                          <a:spcPct val="150000"/>
                        </a:lnSpc>
                      </a:pPr>
                      <a:r>
                        <a:rPr lang="ja-JP" altLang="en-US" sz="1100" b="1" u="none" strike="noStrike" dirty="0">
                          <a:solidFill>
                            <a:srgbClr val="FF0000"/>
                          </a:solidFill>
                          <a:effectLst/>
                          <a:latin typeface="Meiryo UI" panose="020B0604030504040204" pitchFamily="50" charset="-128"/>
                          <a:ea typeface="Meiryo UI" panose="020B0604030504040204" pitchFamily="50" charset="-128"/>
                        </a:rPr>
                        <a:t>平内町  </a:t>
                      </a:r>
                      <a:r>
                        <a:rPr lang="en-US" altLang="ja-JP" sz="1100" b="1" u="none" strike="noStrike" dirty="0">
                          <a:solidFill>
                            <a:srgbClr val="FF0000"/>
                          </a:solidFill>
                          <a:effectLst/>
                          <a:latin typeface="Meiryo UI" panose="020B0604030504040204" pitchFamily="50" charset="-128"/>
                          <a:ea typeface="Meiryo UI" panose="020B0604030504040204" pitchFamily="50" charset="-128"/>
                        </a:rPr>
                        <a:t>78.6</a:t>
                      </a:r>
                      <a:endParaRPr lang="ja-JP" altLang="en-US" sz="1100" b="1" i="0" u="none" strike="noStrike" dirty="0">
                        <a:solidFill>
                          <a:srgbClr val="FF0000"/>
                        </a:solidFill>
                        <a:effectLst/>
                        <a:latin typeface="Meiryo UI" panose="020B0604030504040204" pitchFamily="50" charset="-128"/>
                        <a:ea typeface="Meiryo UI" panose="020B0604030504040204" pitchFamily="50" charset="-128"/>
                      </a:endParaRPr>
                    </a:p>
                  </a:txBody>
                  <a:tcPr marL="1605" marR="1605" marT="1605" marB="0" anchor="b"/>
                </a:tc>
                <a:tc gridSpan="2">
                  <a:txBody>
                    <a:bodyPr/>
                    <a:lstStyle/>
                    <a:p>
                      <a:pPr algn="l" fontAlgn="b">
                        <a:lnSpc>
                          <a:spcPct val="150000"/>
                        </a:lnSpc>
                      </a:pPr>
                      <a:r>
                        <a:rPr lang="ja-JP" altLang="en-US" sz="1100" b="1" u="none" strike="noStrike" dirty="0">
                          <a:solidFill>
                            <a:srgbClr val="FF0000"/>
                          </a:solidFill>
                          <a:effectLst/>
                          <a:latin typeface="Meiryo UI" panose="020B0604030504040204" pitchFamily="50" charset="-128"/>
                          <a:ea typeface="Meiryo UI" panose="020B0604030504040204" pitchFamily="50" charset="-128"/>
                        </a:rPr>
                        <a:t>七戸町 </a:t>
                      </a:r>
                      <a:r>
                        <a:rPr lang="en-US" altLang="ja-JP" sz="1100" b="1" i="0" u="none" strike="noStrike" dirty="0">
                          <a:solidFill>
                            <a:srgbClr val="FF0000"/>
                          </a:solidFill>
                          <a:effectLst/>
                          <a:latin typeface="Meiryo UI" panose="020B0604030504040204" pitchFamily="50" charset="-128"/>
                          <a:ea typeface="Meiryo UI" panose="020B0604030504040204" pitchFamily="50" charset="-128"/>
                        </a:rPr>
                        <a:t>85.9</a:t>
                      </a:r>
                    </a:p>
                  </a:txBody>
                  <a:tcPr marL="1605" marR="1605" marT="1605" marB="0" anchor="b"/>
                </a:tc>
                <a:tc hMerge="1">
                  <a:txBody>
                    <a:bodyPr/>
                    <a:lstStyle/>
                    <a:p>
                      <a:endParaRPr dirty="0"/>
                    </a:p>
                  </a:txBody>
                  <a:tcPr marL="2140" marR="2140" marT="2140" marB="0" anchor="b"/>
                </a:tc>
                <a:extLst>
                  <a:ext uri="{0D108BD9-81ED-4DB2-BD59-A6C34878D82A}">
                    <a16:rowId xmlns:a16="http://schemas.microsoft.com/office/drawing/2014/main" val="769382733"/>
                  </a:ext>
                </a:extLst>
              </a:tr>
              <a:tr h="194963">
                <a:tc>
                  <a:txBody>
                    <a:bodyPr/>
                    <a:lstStyle/>
                    <a:p>
                      <a:pPr algn="ctr" fontAlgn="b">
                        <a:lnSpc>
                          <a:spcPts val="900"/>
                        </a:lnSpc>
                      </a:pP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1605" marR="1605" marT="1605" marB="0" anchor="b"/>
                </a:tc>
                <a:tc>
                  <a:txBody>
                    <a:bodyPr/>
                    <a:lstStyle/>
                    <a:p>
                      <a:pPr algn="l" fontAlgn="b">
                        <a:lnSpc>
                          <a:spcPct val="150000"/>
                        </a:lnSpc>
                      </a:pPr>
                      <a:endParaRPr lang="ja-JP" altLang="en-US" sz="1100" b="1" i="0" u="none" strike="noStrike" dirty="0">
                        <a:solidFill>
                          <a:srgbClr val="FF0000"/>
                        </a:solidFill>
                        <a:effectLst/>
                        <a:latin typeface="Meiryo UI" panose="020B0604030504040204" pitchFamily="50" charset="-128"/>
                        <a:ea typeface="Meiryo UI" panose="020B0604030504040204" pitchFamily="50" charset="-128"/>
                      </a:endParaRPr>
                    </a:p>
                  </a:txBody>
                  <a:tcPr marL="1605" marR="1605" marT="1605" marB="0" anchor="b"/>
                </a:tc>
                <a:tc>
                  <a:txBody>
                    <a:bodyPr/>
                    <a:lstStyle/>
                    <a:p>
                      <a:pPr algn="l" fontAlgn="b">
                        <a:lnSpc>
                          <a:spcPct val="150000"/>
                        </a:lnSpc>
                      </a:pPr>
                      <a:endParaRPr lang="ja-JP" altLang="en-US" sz="1100" b="1" i="0" u="none" strike="noStrike" dirty="0">
                        <a:solidFill>
                          <a:srgbClr val="FF0000"/>
                        </a:solidFill>
                        <a:effectLst/>
                        <a:latin typeface="Meiryo UI" panose="020B0604030504040204" pitchFamily="50" charset="-128"/>
                        <a:ea typeface="Meiryo UI" panose="020B0604030504040204" pitchFamily="50" charset="-128"/>
                      </a:endParaRPr>
                    </a:p>
                  </a:txBody>
                  <a:tcPr marL="1605" marR="1605" marT="1605" marB="0" anchor="b"/>
                </a:tc>
                <a:tc>
                  <a:txBody>
                    <a:bodyPr/>
                    <a:lstStyle/>
                    <a:p>
                      <a:pPr algn="r" fontAlgn="b">
                        <a:lnSpc>
                          <a:spcPct val="150000"/>
                        </a:lnSpc>
                      </a:pP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1605" marR="1605" marT="1605" marB="0" anchor="b"/>
                </a:tc>
                <a:extLst>
                  <a:ext uri="{0D108BD9-81ED-4DB2-BD59-A6C34878D82A}">
                    <a16:rowId xmlns:a16="http://schemas.microsoft.com/office/drawing/2014/main" val="1494906299"/>
                  </a:ext>
                </a:extLst>
              </a:tr>
              <a:tr h="277830">
                <a:tc>
                  <a:txBody>
                    <a:bodyPr/>
                    <a:lstStyle/>
                    <a:p>
                      <a:pPr algn="ctr" fontAlgn="b">
                        <a:lnSpc>
                          <a:spcPts val="900"/>
                        </a:lnSpc>
                      </a:pP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txBody>
                  <a:tcPr marL="1605" marR="1605" marT="1605" marB="0" anchor="b"/>
                </a:tc>
                <a:tc>
                  <a:txBody>
                    <a:bodyPr/>
                    <a:lstStyle/>
                    <a:p>
                      <a:pPr algn="l" fontAlgn="b">
                        <a:lnSpc>
                          <a:spcPct val="150000"/>
                        </a:lnSpc>
                      </a:pPr>
                      <a:endParaRPr lang="ja-JP" altLang="en-US" sz="1500" b="1" i="0" u="none" strike="noStrike" dirty="0">
                        <a:solidFill>
                          <a:srgbClr val="FF0000"/>
                        </a:solidFill>
                        <a:effectLst/>
                        <a:latin typeface="Meiryo UI" panose="020B0604030504040204" pitchFamily="50" charset="-128"/>
                        <a:ea typeface="Meiryo UI" panose="020B0604030504040204" pitchFamily="50" charset="-128"/>
                      </a:endParaRPr>
                    </a:p>
                  </a:txBody>
                  <a:tcPr marL="1605" marR="1605" marT="1605" marB="0" anchor="b"/>
                </a:tc>
                <a:tc>
                  <a:txBody>
                    <a:bodyPr/>
                    <a:lstStyle/>
                    <a:p>
                      <a:pPr algn="l" fontAlgn="b">
                        <a:lnSpc>
                          <a:spcPct val="150000"/>
                        </a:lnSpc>
                      </a:pPr>
                      <a:endParaRPr lang="ja-JP" altLang="en-US" sz="1500" b="1" i="0" u="none" strike="noStrike" dirty="0">
                        <a:solidFill>
                          <a:srgbClr val="FF0000"/>
                        </a:solidFill>
                        <a:effectLst/>
                        <a:latin typeface="Meiryo UI" panose="020B0604030504040204" pitchFamily="50" charset="-128"/>
                        <a:ea typeface="Meiryo UI" panose="020B0604030504040204" pitchFamily="50" charset="-128"/>
                      </a:endParaRPr>
                    </a:p>
                  </a:txBody>
                  <a:tcPr marL="1605" marR="1605" marT="1605" marB="0" anchor="b"/>
                </a:tc>
                <a:tc>
                  <a:txBody>
                    <a:bodyPr/>
                    <a:lstStyle/>
                    <a:p>
                      <a:pPr algn="r" fontAlgn="b">
                        <a:lnSpc>
                          <a:spcPct val="150000"/>
                        </a:lnSpc>
                      </a:pPr>
                      <a:endParaRPr lang="en-US" altLang="ja-JP" sz="1400" b="1" i="0" u="none" strike="noStrike" dirty="0">
                        <a:solidFill>
                          <a:srgbClr val="FF0000"/>
                        </a:solidFill>
                        <a:effectLst/>
                        <a:latin typeface="Meiryo UI" panose="020B0604030504040204" pitchFamily="50" charset="-128"/>
                        <a:ea typeface="Meiryo UI" panose="020B0604030504040204" pitchFamily="50" charset="-128"/>
                      </a:endParaRPr>
                    </a:p>
                  </a:txBody>
                  <a:tcPr marL="1605" marR="1605" marT="1605" marB="0" anchor="b"/>
                </a:tc>
                <a:extLst>
                  <a:ext uri="{0D108BD9-81ED-4DB2-BD59-A6C34878D82A}">
                    <a16:rowId xmlns:a16="http://schemas.microsoft.com/office/drawing/2014/main" val="3547251501"/>
                  </a:ext>
                </a:extLst>
              </a:tr>
            </a:tbl>
          </a:graphicData>
        </a:graphic>
      </p:graphicFrame>
      <p:sp>
        <p:nvSpPr>
          <p:cNvPr id="2" name="テキスト ボックス 1">
            <a:extLst>
              <a:ext uri="{FF2B5EF4-FFF2-40B4-BE49-F238E27FC236}">
                <a16:creationId xmlns:a16="http://schemas.microsoft.com/office/drawing/2014/main" id="{41A53916-F065-C38B-84EE-C4BD6B742F2F}"/>
              </a:ext>
            </a:extLst>
          </p:cNvPr>
          <p:cNvSpPr txBox="1"/>
          <p:nvPr/>
        </p:nvSpPr>
        <p:spPr>
          <a:xfrm>
            <a:off x="6552006" y="23594"/>
            <a:ext cx="395417" cy="261610"/>
          </a:xfrm>
          <a:prstGeom prst="rect">
            <a:avLst/>
          </a:prstGeom>
          <a:noFill/>
        </p:spPr>
        <p:txBody>
          <a:bodyPr wrap="square" rtlCol="0">
            <a:spAutoFit/>
          </a:bodyPr>
          <a:lstStyle/>
          <a:p>
            <a:r>
              <a:rPr lang="ja-JP" altLang="en-US" sz="1050" dirty="0"/>
              <a:t>２</a:t>
            </a:r>
            <a:endParaRPr kumimoji="1" lang="ja-JP" altLang="en-US" sz="1050" dirty="0"/>
          </a:p>
        </p:txBody>
      </p:sp>
    </p:spTree>
    <p:extLst>
      <p:ext uri="{BB962C8B-B14F-4D97-AF65-F5344CB8AC3E}">
        <p14:creationId xmlns:p14="http://schemas.microsoft.com/office/powerpoint/2010/main" val="1292328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B26B95F7-DFEB-4162-8C3F-C536CC20D501}"/>
              </a:ext>
            </a:extLst>
          </p:cNvPr>
          <p:cNvSpPr/>
          <p:nvPr/>
        </p:nvSpPr>
        <p:spPr bwMode="auto">
          <a:xfrm>
            <a:off x="5850379" y="1398037"/>
            <a:ext cx="991790" cy="484748"/>
          </a:xfrm>
          <a:prstGeom prst="rect">
            <a:avLst/>
          </a:prstGeom>
          <a:solidFill>
            <a:sysClr val="window" lastClr="FFFFFF"/>
          </a:solidFill>
          <a:ln w="25400" cap="flat" cmpd="sng" algn="ctr">
            <a:noFill/>
            <a:prstDash val="solid"/>
            <a:headEnd type="none" w="med" len="med"/>
            <a:tailEnd type="none" w="med" len="med"/>
          </a:ln>
          <a:effectLst/>
        </p:spPr>
        <p:txBody>
          <a:bodyPr lIns="13716" tIns="0" rIns="0" bIns="0" upright="1">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685800">
              <a:defRPr/>
            </a:pPr>
            <a:r>
              <a:rPr kumimoji="0" lang="ja-JP" altLang="en-US" sz="1050" b="1" kern="0" dirty="0">
                <a:solidFill>
                  <a:schemeClr val="tx1"/>
                </a:solidFill>
                <a:latin typeface="BIZ UDPゴシック" panose="020B0400000000000000" pitchFamily="50" charset="-128"/>
                <a:ea typeface="BIZ UDPゴシック" panose="020B0400000000000000" pitchFamily="50" charset="-128"/>
              </a:rPr>
              <a:t>滋賀県</a:t>
            </a:r>
            <a:endParaRPr kumimoji="0" lang="en-US" altLang="ja-JP" sz="1050" b="1" kern="0" dirty="0">
              <a:solidFill>
                <a:schemeClr val="tx1"/>
              </a:solidFill>
              <a:latin typeface="BIZ UDPゴシック" panose="020B0400000000000000" pitchFamily="50" charset="-128"/>
              <a:ea typeface="BIZ UDPゴシック" panose="020B0400000000000000" pitchFamily="50" charset="-128"/>
            </a:endParaRPr>
          </a:p>
          <a:p>
            <a:pPr defTabSz="685800">
              <a:defRPr/>
            </a:pPr>
            <a:r>
              <a:rPr kumimoji="0" lang="ja-JP" altLang="en-US" sz="1050" kern="0" dirty="0">
                <a:solidFill>
                  <a:srgbClr val="00CC00"/>
                </a:solidFill>
                <a:latin typeface="BIZ UDPゴシック" panose="020B0400000000000000" pitchFamily="50" charset="-128"/>
                <a:ea typeface="BIZ UDPゴシック" panose="020B0400000000000000" pitchFamily="50" charset="-128"/>
              </a:rPr>
              <a:t>　</a:t>
            </a:r>
            <a:r>
              <a:rPr kumimoji="0" lang="ja-JP" altLang="en-US" sz="1050" b="1" u="sng" kern="0" dirty="0">
                <a:solidFill>
                  <a:srgbClr val="00CC00"/>
                </a:solidFill>
                <a:latin typeface="BIZ UDPゴシック" panose="020B0400000000000000" pitchFamily="50" charset="-128"/>
                <a:ea typeface="BIZ UDPゴシック" panose="020B0400000000000000" pitchFamily="50" charset="-128"/>
              </a:rPr>
              <a:t>男性</a:t>
            </a:r>
            <a:r>
              <a:rPr kumimoji="0" lang="en-US" altLang="ja-JP" sz="1050" b="1" u="sng" kern="0" dirty="0">
                <a:solidFill>
                  <a:srgbClr val="00CC00"/>
                </a:solidFill>
                <a:latin typeface="BIZ UDPゴシック" panose="020B0400000000000000" pitchFamily="50" charset="-128"/>
                <a:ea typeface="BIZ UDPゴシック" panose="020B0400000000000000" pitchFamily="50" charset="-128"/>
              </a:rPr>
              <a:t>82.73</a:t>
            </a:r>
            <a:r>
              <a:rPr kumimoji="0" lang="ja-JP" altLang="en-US" sz="1050" b="1" u="sng" kern="0" dirty="0">
                <a:solidFill>
                  <a:srgbClr val="00CC00"/>
                </a:solidFill>
                <a:latin typeface="BIZ UDPゴシック" panose="020B0400000000000000" pitchFamily="50" charset="-128"/>
                <a:ea typeface="BIZ UDPゴシック" panose="020B0400000000000000" pitchFamily="50" charset="-128"/>
              </a:rPr>
              <a:t>歳</a:t>
            </a:r>
            <a:endParaRPr kumimoji="0" lang="en-US" altLang="ja-JP" sz="1050" b="1" u="sng" kern="0" dirty="0">
              <a:solidFill>
                <a:srgbClr val="00CC00"/>
              </a:solidFill>
              <a:latin typeface="BIZ UDPゴシック" panose="020B0400000000000000" pitchFamily="50" charset="-128"/>
              <a:ea typeface="BIZ UDPゴシック" panose="020B0400000000000000" pitchFamily="50" charset="-128"/>
            </a:endParaRPr>
          </a:p>
          <a:p>
            <a:pPr defTabSz="685800">
              <a:defRPr/>
            </a:pPr>
            <a:r>
              <a:rPr kumimoji="0" lang="ja-JP" altLang="en-US" sz="1050" kern="0" dirty="0">
                <a:solidFill>
                  <a:srgbClr val="00CC00"/>
                </a:solidFill>
                <a:latin typeface="BIZ UDPゴシック" panose="020B0400000000000000" pitchFamily="50" charset="-128"/>
                <a:ea typeface="BIZ UDPゴシック" panose="020B0400000000000000" pitchFamily="50" charset="-128"/>
              </a:rPr>
              <a:t>　</a:t>
            </a:r>
            <a:r>
              <a:rPr kumimoji="0" lang="ja-JP" altLang="en-US" sz="1050" kern="0" dirty="0">
                <a:solidFill>
                  <a:schemeClr val="tx1"/>
                </a:solidFill>
                <a:latin typeface="BIZ UDPゴシック" panose="020B0400000000000000" pitchFamily="50" charset="-128"/>
                <a:ea typeface="BIZ UDPゴシック" panose="020B0400000000000000" pitchFamily="50" charset="-128"/>
              </a:rPr>
              <a:t>女性</a:t>
            </a:r>
            <a:r>
              <a:rPr kumimoji="0" lang="en-US" altLang="ja-JP" sz="1050" kern="0" dirty="0">
                <a:solidFill>
                  <a:schemeClr val="tx1"/>
                </a:solidFill>
                <a:latin typeface="BIZ UDPゴシック" panose="020B0400000000000000" pitchFamily="50" charset="-128"/>
                <a:ea typeface="BIZ UDPゴシック" panose="020B0400000000000000" pitchFamily="50" charset="-128"/>
              </a:rPr>
              <a:t>88.26</a:t>
            </a:r>
            <a:r>
              <a:rPr kumimoji="0" lang="ja-JP" altLang="en-US" sz="1050" kern="0" dirty="0">
                <a:solidFill>
                  <a:schemeClr val="tx1"/>
                </a:solidFill>
                <a:latin typeface="BIZ UDPゴシック" panose="020B0400000000000000" pitchFamily="50" charset="-128"/>
                <a:ea typeface="BIZ UDPゴシック" panose="020B0400000000000000" pitchFamily="50" charset="-128"/>
              </a:rPr>
              <a:t>歳</a:t>
            </a:r>
          </a:p>
        </p:txBody>
      </p:sp>
      <p:sp>
        <p:nvSpPr>
          <p:cNvPr id="11" name="正方形/長方形 10"/>
          <p:cNvSpPr/>
          <p:nvPr/>
        </p:nvSpPr>
        <p:spPr>
          <a:xfrm>
            <a:off x="220675" y="1217554"/>
            <a:ext cx="590560" cy="26628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050" dirty="0">
                <a:solidFill>
                  <a:srgbClr val="000000"/>
                </a:solidFill>
                <a:latin typeface="Meiryo UI" panose="020B0604030504040204" pitchFamily="50" charset="-128"/>
                <a:ea typeface="Meiryo UI" panose="020B0604030504040204" pitchFamily="50" charset="-128"/>
              </a:rPr>
              <a:t>（歳）</a:t>
            </a:r>
          </a:p>
        </p:txBody>
      </p:sp>
      <p:sp>
        <p:nvSpPr>
          <p:cNvPr id="22" name="正方形/長方形 21"/>
          <p:cNvSpPr/>
          <p:nvPr/>
        </p:nvSpPr>
        <p:spPr>
          <a:xfrm>
            <a:off x="6040466" y="4509539"/>
            <a:ext cx="640538" cy="25479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050" dirty="0">
                <a:solidFill>
                  <a:srgbClr val="000000"/>
                </a:solidFill>
                <a:latin typeface="Meiryo UI" panose="020B0604030504040204" pitchFamily="50" charset="-128"/>
                <a:ea typeface="Meiryo UI" panose="020B0604030504040204" pitchFamily="50" charset="-128"/>
              </a:rPr>
              <a:t>（歳）</a:t>
            </a:r>
          </a:p>
        </p:txBody>
      </p:sp>
      <p:sp>
        <p:nvSpPr>
          <p:cNvPr id="15" name="Rectangle 6"/>
          <p:cNvSpPr>
            <a:spLocks noChangeArrowheads="1"/>
          </p:cNvSpPr>
          <p:nvPr/>
        </p:nvSpPr>
        <p:spPr bwMode="auto">
          <a:xfrm>
            <a:off x="34881" y="2230700"/>
            <a:ext cx="415498" cy="6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500" b="1" dirty="0">
                <a:solidFill>
                  <a:srgbClr val="FF0000"/>
                </a:solidFill>
                <a:latin typeface="UD デジタル 教科書体 NP-B" panose="02020700000000000000" pitchFamily="18" charset="-128"/>
                <a:ea typeface="UD デジタル 教科書体 NP-B" panose="02020700000000000000" pitchFamily="18" charset="-128"/>
              </a:rPr>
              <a:t>女　性</a:t>
            </a:r>
          </a:p>
        </p:txBody>
      </p:sp>
      <p:grpSp>
        <p:nvGrpSpPr>
          <p:cNvPr id="2" name="グループ化 1">
            <a:extLst>
              <a:ext uri="{FF2B5EF4-FFF2-40B4-BE49-F238E27FC236}">
                <a16:creationId xmlns:a16="http://schemas.microsoft.com/office/drawing/2014/main" id="{2B39C31C-231A-40C7-9078-A1B60FBCCCD5}"/>
              </a:ext>
            </a:extLst>
          </p:cNvPr>
          <p:cNvGrpSpPr/>
          <p:nvPr/>
        </p:nvGrpSpPr>
        <p:grpSpPr>
          <a:xfrm>
            <a:off x="515955" y="1457537"/>
            <a:ext cx="5631542" cy="3306220"/>
            <a:chOff x="663679" y="1655993"/>
            <a:chExt cx="7508723" cy="4408293"/>
          </a:xfrm>
        </p:grpSpPr>
        <p:graphicFrame>
          <p:nvGraphicFramePr>
            <p:cNvPr id="14" name="グラフ 13"/>
            <p:cNvGraphicFramePr>
              <a:graphicFrameLocks/>
            </p:cNvGraphicFramePr>
            <p:nvPr/>
          </p:nvGraphicFramePr>
          <p:xfrm>
            <a:off x="663679" y="1655993"/>
            <a:ext cx="7508723" cy="440829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直線コネクタ 3"/>
            <p:cNvCxnSpPr/>
            <p:nvPr/>
          </p:nvCxnSpPr>
          <p:spPr>
            <a:xfrm>
              <a:off x="5439655" y="2096104"/>
              <a:ext cx="17211" cy="3656934"/>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442857" y="3203226"/>
              <a:ext cx="6294842"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cxnSpLocks/>
            </p:cNvCxnSpPr>
            <p:nvPr/>
          </p:nvCxnSpPr>
          <p:spPr>
            <a:xfrm flipH="1" flipV="1">
              <a:off x="5520097" y="3260426"/>
              <a:ext cx="486953" cy="39660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bwMode="auto">
            <a:xfrm>
              <a:off x="6007050" y="3573262"/>
              <a:ext cx="1811397" cy="785679"/>
            </a:xfrm>
            <a:prstGeom prst="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horz" wrap="square" lIns="12931" tIns="0" rIns="0" bIns="0" numCol="1" spcCol="0" rtlCol="0" fromWordArt="0" anchor="t" anchorCtr="0" forceAA="0" upright="1"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200" b="1" dirty="0">
                  <a:latin typeface="BIZ UDPゴシック" panose="020B0400000000000000" pitchFamily="50" charset="-128"/>
                  <a:ea typeface="BIZ UDPゴシック" panose="020B0400000000000000" pitchFamily="50" charset="-128"/>
                </a:rPr>
                <a:t>全国平均</a:t>
              </a:r>
              <a:endParaRPr lang="en-US" altLang="ja-JP" sz="1200" b="1" dirty="0">
                <a:latin typeface="BIZ UDPゴシック" panose="020B0400000000000000" pitchFamily="50" charset="-128"/>
                <a:ea typeface="BIZ UDPゴシック" panose="020B0400000000000000" pitchFamily="50" charset="-128"/>
              </a:endParaRPr>
            </a:p>
            <a:p>
              <a:pPr algn="l"/>
              <a:r>
                <a:rPr lang="ja-JP" altLang="en-US" sz="1200" b="1" dirty="0">
                  <a:latin typeface="BIZ UDPゴシック" panose="020B0400000000000000" pitchFamily="50" charset="-128"/>
                  <a:ea typeface="BIZ UDPゴシック" panose="020B0400000000000000" pitchFamily="50" charset="-128"/>
                </a:rPr>
                <a:t>　</a:t>
              </a:r>
              <a:r>
                <a:rPr lang="ja-JP" altLang="en-US" sz="1200" b="1" dirty="0">
                  <a:solidFill>
                    <a:srgbClr val="0000CC"/>
                  </a:solidFill>
                  <a:latin typeface="BIZ UDPゴシック" panose="020B0400000000000000" pitchFamily="50" charset="-128"/>
                  <a:ea typeface="BIZ UDPゴシック" panose="020B0400000000000000" pitchFamily="50" charset="-128"/>
                </a:rPr>
                <a:t>男性 </a:t>
              </a:r>
              <a:r>
                <a:rPr lang="en-US" altLang="ja-JP" sz="1200" b="1" dirty="0">
                  <a:solidFill>
                    <a:srgbClr val="0000CC"/>
                  </a:solidFill>
                  <a:latin typeface="BIZ UDPゴシック" panose="020B0400000000000000" pitchFamily="50" charset="-128"/>
                  <a:ea typeface="BIZ UDPゴシック" panose="020B0400000000000000" pitchFamily="50" charset="-128"/>
                </a:rPr>
                <a:t>81.49</a:t>
              </a:r>
              <a:r>
                <a:rPr lang="ja-JP" altLang="en-US" sz="1200" b="1" dirty="0">
                  <a:solidFill>
                    <a:srgbClr val="0000CC"/>
                  </a:solidFill>
                  <a:latin typeface="BIZ UDPゴシック" panose="020B0400000000000000" pitchFamily="50" charset="-128"/>
                  <a:ea typeface="BIZ UDPゴシック" panose="020B0400000000000000" pitchFamily="50" charset="-128"/>
                </a:rPr>
                <a:t>歳</a:t>
              </a:r>
              <a:endParaRPr lang="en-US" altLang="ja-JP" sz="1200" b="1" dirty="0">
                <a:solidFill>
                  <a:srgbClr val="0000CC"/>
                </a:solidFill>
                <a:latin typeface="BIZ UDPゴシック" panose="020B0400000000000000" pitchFamily="50" charset="-128"/>
                <a:ea typeface="BIZ UDPゴシック" panose="020B0400000000000000" pitchFamily="50" charset="-128"/>
              </a:endParaRPr>
            </a:p>
            <a:p>
              <a:pPr algn="l"/>
              <a:r>
                <a:rPr lang="ja-JP" altLang="en-US" sz="1200" b="1" dirty="0">
                  <a:latin typeface="BIZ UDPゴシック" panose="020B0400000000000000" pitchFamily="50" charset="-128"/>
                  <a:ea typeface="BIZ UDPゴシック" panose="020B0400000000000000" pitchFamily="50" charset="-128"/>
                </a:rPr>
                <a:t>　</a:t>
              </a:r>
              <a:r>
                <a:rPr lang="ja-JP" altLang="en-US" sz="1200" b="1" dirty="0">
                  <a:solidFill>
                    <a:srgbClr val="FF0000"/>
                  </a:solidFill>
                  <a:latin typeface="BIZ UDPゴシック" panose="020B0400000000000000" pitchFamily="50" charset="-128"/>
                  <a:ea typeface="BIZ UDPゴシック" panose="020B0400000000000000" pitchFamily="50" charset="-128"/>
                </a:rPr>
                <a:t>女性 </a:t>
              </a:r>
              <a:r>
                <a:rPr lang="en-US" altLang="ja-JP" sz="1200" b="1" dirty="0">
                  <a:solidFill>
                    <a:srgbClr val="FF0000"/>
                  </a:solidFill>
                  <a:latin typeface="BIZ UDPゴシック" panose="020B0400000000000000" pitchFamily="50" charset="-128"/>
                  <a:ea typeface="BIZ UDPゴシック" panose="020B0400000000000000" pitchFamily="50" charset="-128"/>
                </a:rPr>
                <a:t>87.60</a:t>
              </a:r>
              <a:r>
                <a:rPr lang="ja-JP" altLang="en-US" sz="1200" b="1" dirty="0">
                  <a:solidFill>
                    <a:srgbClr val="FF0000"/>
                  </a:solidFill>
                  <a:latin typeface="BIZ UDPゴシック" panose="020B0400000000000000" pitchFamily="50" charset="-128"/>
                  <a:ea typeface="BIZ UDPゴシック" panose="020B0400000000000000" pitchFamily="50" charset="-128"/>
                </a:rPr>
                <a:t>歳</a:t>
              </a:r>
            </a:p>
          </p:txBody>
        </p:sp>
        <p:sp>
          <p:nvSpPr>
            <p:cNvPr id="17" name="正方形/長方形 16">
              <a:extLst>
                <a:ext uri="{FF2B5EF4-FFF2-40B4-BE49-F238E27FC236}">
                  <a16:creationId xmlns:a16="http://schemas.microsoft.com/office/drawing/2014/main" id="{4C52D29D-26DB-4AF9-8B94-09466263DBBB}"/>
                </a:ext>
              </a:extLst>
            </p:cNvPr>
            <p:cNvSpPr/>
            <p:nvPr/>
          </p:nvSpPr>
          <p:spPr bwMode="auto">
            <a:xfrm>
              <a:off x="2191303" y="4947262"/>
              <a:ext cx="1545004" cy="707011"/>
            </a:xfrm>
            <a:prstGeom prst="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horz" wrap="square" lIns="9698" tIns="0" rIns="0" bIns="0" numCol="1" spcCol="0" rtlCol="0" fromWordArt="0" anchor="t" anchorCtr="0" forceAA="0" upright="1"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pPr>
              <a:r>
                <a:rPr lang="ja-JP" altLang="en-US" sz="1200" b="1" dirty="0">
                  <a:solidFill>
                    <a:prstClr val="black"/>
                  </a:solidFill>
                  <a:latin typeface="BIZ UDPゴシック" panose="020B0400000000000000" pitchFamily="50" charset="-128"/>
                  <a:ea typeface="BIZ UDPゴシック" panose="020B0400000000000000" pitchFamily="50" charset="-128"/>
                </a:rPr>
                <a:t>青森県</a:t>
              </a:r>
              <a:endParaRPr lang="en-US" altLang="ja-JP" sz="1200" b="1" dirty="0">
                <a:solidFill>
                  <a:prstClr val="black"/>
                </a:solidFill>
                <a:latin typeface="BIZ UDPゴシック" panose="020B0400000000000000" pitchFamily="50" charset="-128"/>
                <a:ea typeface="BIZ UDPゴシック" panose="020B0400000000000000" pitchFamily="50" charset="-128"/>
              </a:endParaRPr>
            </a:p>
            <a:p>
              <a:pPr fontAlgn="base">
                <a:spcBef>
                  <a:spcPct val="0"/>
                </a:spcBef>
                <a:spcAft>
                  <a:spcPct val="0"/>
                </a:spcAft>
              </a:pPr>
              <a:r>
                <a:rPr lang="ja-JP" altLang="en-US" sz="1200" b="1" dirty="0">
                  <a:solidFill>
                    <a:prstClr val="black"/>
                  </a:solidFill>
                  <a:latin typeface="BIZ UDPゴシック" panose="020B0400000000000000" pitchFamily="50" charset="-128"/>
                  <a:ea typeface="BIZ UDPゴシック" panose="020B0400000000000000" pitchFamily="50" charset="-128"/>
                </a:rPr>
                <a:t>　</a:t>
              </a:r>
              <a:r>
                <a:rPr lang="ja-JP" altLang="en-US" sz="1200" b="1" dirty="0">
                  <a:solidFill>
                    <a:srgbClr val="0000CC"/>
                  </a:solidFill>
                  <a:latin typeface="BIZ UDPゴシック" panose="020B0400000000000000" pitchFamily="50" charset="-128"/>
                  <a:ea typeface="BIZ UDPゴシック" panose="020B0400000000000000" pitchFamily="50" charset="-128"/>
                </a:rPr>
                <a:t>男性 </a:t>
              </a:r>
              <a:r>
                <a:rPr lang="en-US" altLang="ja-JP" sz="1200" b="1" dirty="0">
                  <a:solidFill>
                    <a:srgbClr val="0000CC"/>
                  </a:solidFill>
                  <a:latin typeface="BIZ UDPゴシック" panose="020B0400000000000000" pitchFamily="50" charset="-128"/>
                  <a:ea typeface="BIZ UDPゴシック" panose="020B0400000000000000" pitchFamily="50" charset="-128"/>
                </a:rPr>
                <a:t>79.27</a:t>
              </a:r>
              <a:r>
                <a:rPr lang="ja-JP" altLang="en-US" sz="1200" b="1" dirty="0">
                  <a:solidFill>
                    <a:srgbClr val="0000CC"/>
                  </a:solidFill>
                  <a:latin typeface="BIZ UDPゴシック" panose="020B0400000000000000" pitchFamily="50" charset="-128"/>
                  <a:ea typeface="BIZ UDPゴシック" panose="020B0400000000000000" pitchFamily="50" charset="-128"/>
                </a:rPr>
                <a:t>歳</a:t>
              </a:r>
              <a:endParaRPr lang="en-US" altLang="ja-JP" sz="1200" b="1" dirty="0">
                <a:solidFill>
                  <a:srgbClr val="0000CC"/>
                </a:solidFill>
                <a:latin typeface="BIZ UDPゴシック" panose="020B0400000000000000" pitchFamily="50" charset="-128"/>
                <a:ea typeface="BIZ UDPゴシック" panose="020B0400000000000000" pitchFamily="50" charset="-128"/>
              </a:endParaRPr>
            </a:p>
            <a:p>
              <a:pPr fontAlgn="base">
                <a:spcBef>
                  <a:spcPct val="0"/>
                </a:spcBef>
                <a:spcAft>
                  <a:spcPct val="0"/>
                </a:spcAft>
              </a:pPr>
              <a:r>
                <a:rPr lang="ja-JP" altLang="en-US" sz="1200" b="1" dirty="0">
                  <a:solidFill>
                    <a:prstClr val="black"/>
                  </a:solidFill>
                  <a:latin typeface="BIZ UDPゴシック" panose="020B0400000000000000" pitchFamily="50" charset="-128"/>
                  <a:ea typeface="BIZ UDPゴシック" panose="020B0400000000000000" pitchFamily="50" charset="-128"/>
                </a:rPr>
                <a:t>　</a:t>
              </a:r>
              <a:r>
                <a:rPr lang="ja-JP" altLang="en-US" sz="1200" b="1" dirty="0">
                  <a:solidFill>
                    <a:srgbClr val="FF0000"/>
                  </a:solidFill>
                  <a:latin typeface="BIZ UDPゴシック" panose="020B0400000000000000" pitchFamily="50" charset="-128"/>
                  <a:ea typeface="BIZ UDPゴシック" panose="020B0400000000000000" pitchFamily="50" charset="-128"/>
                </a:rPr>
                <a:t>女性 </a:t>
              </a:r>
              <a:r>
                <a:rPr lang="en-US" altLang="ja-JP" sz="1200" b="1" dirty="0">
                  <a:solidFill>
                    <a:srgbClr val="FF0000"/>
                  </a:solidFill>
                  <a:latin typeface="BIZ UDPゴシック" panose="020B0400000000000000" pitchFamily="50" charset="-128"/>
                  <a:ea typeface="BIZ UDPゴシック" panose="020B0400000000000000" pitchFamily="50" charset="-128"/>
                </a:rPr>
                <a:t>86.33</a:t>
              </a:r>
              <a:r>
                <a:rPr lang="ja-JP" altLang="en-US" sz="1200" b="1" dirty="0">
                  <a:solidFill>
                    <a:srgbClr val="FF0000"/>
                  </a:solidFill>
                  <a:latin typeface="BIZ UDPゴシック" panose="020B0400000000000000" pitchFamily="50" charset="-128"/>
                  <a:ea typeface="BIZ UDPゴシック" panose="020B0400000000000000" pitchFamily="50" charset="-128"/>
                </a:rPr>
                <a:t>歳</a:t>
              </a:r>
            </a:p>
          </p:txBody>
        </p:sp>
        <p:cxnSp>
          <p:nvCxnSpPr>
            <p:cNvPr id="19" name="直線矢印コネクタ 18">
              <a:extLst>
                <a:ext uri="{FF2B5EF4-FFF2-40B4-BE49-F238E27FC236}">
                  <a16:creationId xmlns:a16="http://schemas.microsoft.com/office/drawing/2014/main" id="{4C7CD660-1455-4E0D-B643-A02F1231F885}"/>
                </a:ext>
              </a:extLst>
            </p:cNvPr>
            <p:cNvCxnSpPr>
              <a:cxnSpLocks/>
            </p:cNvCxnSpPr>
            <p:nvPr/>
          </p:nvCxnSpPr>
          <p:spPr>
            <a:xfrm flipH="1">
              <a:off x="1855910" y="5297590"/>
              <a:ext cx="43770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AE7912F3-76CC-477E-99D5-55C627ACC393}"/>
                </a:ext>
              </a:extLst>
            </p:cNvPr>
            <p:cNvCxnSpPr>
              <a:cxnSpLocks/>
            </p:cNvCxnSpPr>
            <p:nvPr/>
          </p:nvCxnSpPr>
          <p:spPr>
            <a:xfrm flipH="1">
              <a:off x="7592258" y="1849271"/>
              <a:ext cx="226189" cy="2468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 name="正方形/長方形 19">
            <a:extLst>
              <a:ext uri="{FF2B5EF4-FFF2-40B4-BE49-F238E27FC236}">
                <a16:creationId xmlns:a16="http://schemas.microsoft.com/office/drawing/2014/main" id="{7888282F-59EE-414B-BB3B-ACAAAA51355A}"/>
              </a:ext>
            </a:extLst>
          </p:cNvPr>
          <p:cNvSpPr/>
          <p:nvPr/>
        </p:nvSpPr>
        <p:spPr>
          <a:xfrm>
            <a:off x="0" y="1"/>
            <a:ext cx="6858000" cy="392415"/>
          </a:xfrm>
          <a:prstGeom prst="rect">
            <a:avLst/>
          </a:prstGeom>
          <a:solidFill>
            <a:srgbClr val="FF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 name="Rectangle 6"/>
          <p:cNvSpPr>
            <a:spLocks noChangeArrowheads="1"/>
          </p:cNvSpPr>
          <p:nvPr/>
        </p:nvSpPr>
        <p:spPr bwMode="auto">
          <a:xfrm>
            <a:off x="2872341" y="4758889"/>
            <a:ext cx="11686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500" b="1" dirty="0">
                <a:solidFill>
                  <a:srgbClr val="0000CC"/>
                </a:solidFill>
                <a:latin typeface="UD デジタル 教科書体 NP-B" panose="02020700000000000000" pitchFamily="18" charset="-128"/>
                <a:ea typeface="UD デジタル 教科書体 NP-B" panose="02020700000000000000" pitchFamily="18" charset="-128"/>
              </a:rPr>
              <a:t>男　性</a:t>
            </a:r>
          </a:p>
        </p:txBody>
      </p:sp>
      <p:sp>
        <p:nvSpPr>
          <p:cNvPr id="28" name="正方形/長方形 27">
            <a:extLst>
              <a:ext uri="{FF2B5EF4-FFF2-40B4-BE49-F238E27FC236}">
                <a16:creationId xmlns:a16="http://schemas.microsoft.com/office/drawing/2014/main" id="{664F9A3C-EF4E-4EBB-A616-8FBCF9FCBF13}"/>
              </a:ext>
            </a:extLst>
          </p:cNvPr>
          <p:cNvSpPr/>
          <p:nvPr/>
        </p:nvSpPr>
        <p:spPr bwMode="auto">
          <a:xfrm>
            <a:off x="3330807" y="1361083"/>
            <a:ext cx="991790" cy="484748"/>
          </a:xfrm>
          <a:prstGeom prst="rect">
            <a:avLst/>
          </a:prstGeom>
          <a:solidFill>
            <a:sysClr val="window" lastClr="FFFFFF"/>
          </a:solidFill>
          <a:ln w="25400" cap="flat" cmpd="sng" algn="ctr">
            <a:noFill/>
            <a:prstDash val="solid"/>
            <a:headEnd type="none" w="med" len="med"/>
            <a:tailEnd type="none" w="med" len="med"/>
          </a:ln>
          <a:effectLst/>
        </p:spPr>
        <p:txBody>
          <a:bodyPr lIns="13716" tIns="0" rIns="0" bIns="0" upright="1">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685800">
              <a:defRPr/>
            </a:pPr>
            <a:r>
              <a:rPr kumimoji="0" lang="ja-JP" altLang="en-US" sz="1050" b="1" kern="0" dirty="0">
                <a:solidFill>
                  <a:schemeClr val="tx1"/>
                </a:solidFill>
                <a:latin typeface="BIZ UDPゴシック" panose="020B0400000000000000" pitchFamily="50" charset="-128"/>
                <a:ea typeface="BIZ UDPゴシック" panose="020B0400000000000000" pitchFamily="50" charset="-128"/>
              </a:rPr>
              <a:t>岡山県</a:t>
            </a:r>
            <a:endParaRPr kumimoji="0" lang="en-US" altLang="ja-JP" sz="1050" b="1" kern="0" dirty="0">
              <a:solidFill>
                <a:schemeClr val="tx1"/>
              </a:solidFill>
              <a:latin typeface="BIZ UDPゴシック" panose="020B0400000000000000" pitchFamily="50" charset="-128"/>
              <a:ea typeface="BIZ UDPゴシック" panose="020B0400000000000000" pitchFamily="50" charset="-128"/>
            </a:endParaRPr>
          </a:p>
          <a:p>
            <a:pPr defTabSz="685800">
              <a:defRPr/>
            </a:pPr>
            <a:r>
              <a:rPr kumimoji="0" lang="ja-JP" altLang="en-US" sz="1050" kern="0" dirty="0">
                <a:solidFill>
                  <a:schemeClr val="tx1"/>
                </a:solidFill>
                <a:latin typeface="BIZ UDPゴシック" panose="020B0400000000000000" pitchFamily="50" charset="-128"/>
                <a:ea typeface="BIZ UDPゴシック" panose="020B0400000000000000" pitchFamily="50" charset="-128"/>
              </a:rPr>
              <a:t>　男性</a:t>
            </a:r>
            <a:r>
              <a:rPr kumimoji="0" lang="en-US" altLang="ja-JP" sz="1050" kern="0" dirty="0">
                <a:solidFill>
                  <a:schemeClr val="tx1"/>
                </a:solidFill>
                <a:latin typeface="BIZ UDPゴシック" panose="020B0400000000000000" pitchFamily="50" charset="-128"/>
                <a:ea typeface="BIZ UDPゴシック" panose="020B0400000000000000" pitchFamily="50" charset="-128"/>
              </a:rPr>
              <a:t>81.90</a:t>
            </a:r>
            <a:r>
              <a:rPr kumimoji="0" lang="ja-JP" altLang="en-US" sz="1050" u="sng" kern="0" dirty="0">
                <a:solidFill>
                  <a:schemeClr val="tx1"/>
                </a:solidFill>
                <a:latin typeface="BIZ UDPゴシック" panose="020B0400000000000000" pitchFamily="50" charset="-128"/>
                <a:ea typeface="BIZ UDPゴシック" panose="020B0400000000000000" pitchFamily="50" charset="-128"/>
              </a:rPr>
              <a:t>歳</a:t>
            </a:r>
            <a:endParaRPr kumimoji="0" lang="en-US" altLang="ja-JP" sz="1050" u="sng" kern="0" dirty="0">
              <a:solidFill>
                <a:schemeClr val="tx1"/>
              </a:solidFill>
              <a:latin typeface="BIZ UDPゴシック" panose="020B0400000000000000" pitchFamily="50" charset="-128"/>
              <a:ea typeface="BIZ UDPゴシック" panose="020B0400000000000000" pitchFamily="50" charset="-128"/>
            </a:endParaRPr>
          </a:p>
          <a:p>
            <a:pPr defTabSz="685800">
              <a:defRPr/>
            </a:pPr>
            <a:r>
              <a:rPr kumimoji="0" lang="ja-JP" altLang="en-US" sz="1050" kern="0" dirty="0">
                <a:solidFill>
                  <a:srgbClr val="FF33CC"/>
                </a:solidFill>
                <a:latin typeface="BIZ UDPゴシック" panose="020B0400000000000000" pitchFamily="50" charset="-128"/>
                <a:ea typeface="BIZ UDPゴシック" panose="020B0400000000000000" pitchFamily="50" charset="-128"/>
              </a:rPr>
              <a:t>　</a:t>
            </a:r>
            <a:r>
              <a:rPr kumimoji="0" lang="ja-JP" altLang="en-US" sz="1050" b="1" u="sng" kern="0" dirty="0">
                <a:solidFill>
                  <a:srgbClr val="FF33CC"/>
                </a:solidFill>
                <a:latin typeface="BIZ UDPゴシック" panose="020B0400000000000000" pitchFamily="50" charset="-128"/>
                <a:ea typeface="BIZ UDPゴシック" panose="020B0400000000000000" pitchFamily="50" charset="-128"/>
              </a:rPr>
              <a:t>女性</a:t>
            </a:r>
            <a:r>
              <a:rPr kumimoji="0" lang="en-US" altLang="ja-JP" sz="1050" b="1" u="sng" kern="0" dirty="0">
                <a:solidFill>
                  <a:srgbClr val="FF33CC"/>
                </a:solidFill>
                <a:latin typeface="BIZ UDPゴシック" panose="020B0400000000000000" pitchFamily="50" charset="-128"/>
                <a:ea typeface="BIZ UDPゴシック" panose="020B0400000000000000" pitchFamily="50" charset="-128"/>
              </a:rPr>
              <a:t>88.29</a:t>
            </a:r>
            <a:r>
              <a:rPr kumimoji="0" lang="ja-JP" altLang="en-US" sz="1050" b="1" u="sng" kern="0" dirty="0">
                <a:solidFill>
                  <a:srgbClr val="FF33CC"/>
                </a:solidFill>
                <a:latin typeface="BIZ UDPゴシック" panose="020B0400000000000000" pitchFamily="50" charset="-128"/>
                <a:ea typeface="BIZ UDPゴシック" panose="020B0400000000000000" pitchFamily="50" charset="-128"/>
              </a:rPr>
              <a:t>歳</a:t>
            </a:r>
          </a:p>
        </p:txBody>
      </p:sp>
      <p:cxnSp>
        <p:nvCxnSpPr>
          <p:cNvPr id="6" name="直線矢印コネクタ 5">
            <a:extLst>
              <a:ext uri="{FF2B5EF4-FFF2-40B4-BE49-F238E27FC236}">
                <a16:creationId xmlns:a16="http://schemas.microsoft.com/office/drawing/2014/main" id="{551E2630-1762-4ED5-AD90-0DB0B897BB82}"/>
              </a:ext>
            </a:extLst>
          </p:cNvPr>
          <p:cNvCxnSpPr/>
          <p:nvPr/>
        </p:nvCxnSpPr>
        <p:spPr>
          <a:xfrm>
            <a:off x="4326914" y="1641950"/>
            <a:ext cx="211563" cy="774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6A61F02D-5482-4B53-A698-E9B95894D880}"/>
              </a:ext>
            </a:extLst>
          </p:cNvPr>
          <p:cNvSpPr>
            <a:spLocks noGrp="1"/>
          </p:cNvSpPr>
          <p:nvPr>
            <p:ph type="title"/>
          </p:nvPr>
        </p:nvSpPr>
        <p:spPr>
          <a:xfrm>
            <a:off x="3626" y="422628"/>
            <a:ext cx="5491498" cy="355853"/>
          </a:xfrm>
        </p:spPr>
        <p:txBody>
          <a:bodyPr>
            <a:noAutofit/>
          </a:bodyPr>
          <a:lstStyle/>
          <a:p>
            <a:r>
              <a:rPr lang="ja-JP" altLang="en-US" sz="2100" b="1" dirty="0">
                <a:solidFill>
                  <a:srgbClr val="002060"/>
                </a:solidFill>
                <a:latin typeface="ＦＡ Ｐ ゴシック" panose="020B0600000000000000" pitchFamily="50" charset="-128"/>
                <a:ea typeface="ＦＡ Ｐ ゴシック" panose="020B0600000000000000" pitchFamily="50" charset="-128"/>
              </a:rPr>
              <a:t>　</a:t>
            </a:r>
            <a:r>
              <a:rPr lang="ja-JP" altLang="en-US" sz="2100" b="1" dirty="0">
                <a:solidFill>
                  <a:srgbClr val="002060"/>
                </a:solidFill>
                <a:latin typeface="UD デジタル 教科書体 NK-R" panose="02020400000000000000" pitchFamily="18" charset="-128"/>
                <a:ea typeface="UD デジタル 教科書体 NK-R" panose="02020400000000000000" pitchFamily="18" charset="-128"/>
              </a:rPr>
              <a:t>　</a:t>
            </a:r>
            <a:r>
              <a:rPr lang="ja-JP" altLang="en-US" sz="2100" b="1" dirty="0">
                <a:solidFill>
                  <a:srgbClr val="002060"/>
                </a:solidFill>
                <a:latin typeface="UD デジタル 教科書体 NK-B" panose="02020700000000000000" pitchFamily="18" charset="-128"/>
                <a:ea typeface="UD デジタル 教科書体 NK-B" panose="02020700000000000000" pitchFamily="18" charset="-128"/>
              </a:rPr>
              <a:t>都道府県別の平均寿命</a:t>
            </a:r>
          </a:p>
        </p:txBody>
      </p:sp>
      <p:sp>
        <p:nvSpPr>
          <p:cNvPr id="34" name="テキスト ボックス 2">
            <a:extLst>
              <a:ext uri="{FF2B5EF4-FFF2-40B4-BE49-F238E27FC236}">
                <a16:creationId xmlns:a16="http://schemas.microsoft.com/office/drawing/2014/main" id="{1D7EDAE8-4729-4C83-8F58-1023556DBBAF}"/>
              </a:ext>
            </a:extLst>
          </p:cNvPr>
          <p:cNvSpPr txBox="1">
            <a:spLocks noChangeArrowheads="1"/>
          </p:cNvSpPr>
          <p:nvPr/>
        </p:nvSpPr>
        <p:spPr bwMode="auto">
          <a:xfrm>
            <a:off x="1149038" y="748162"/>
            <a:ext cx="5488287" cy="553998"/>
          </a:xfrm>
          <a:prstGeom prst="rect">
            <a:avLst/>
          </a:prstGeom>
          <a:solidFill>
            <a:srgbClr val="FFFFCC"/>
          </a:solid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hangingPunct="0">
              <a:spcBef>
                <a:spcPct val="0"/>
              </a:spcBef>
              <a:buFontTx/>
              <a:buNone/>
            </a:pPr>
            <a:r>
              <a:rPr lang="ja-JP" altLang="en-US" sz="1500" b="1" dirty="0">
                <a:solidFill>
                  <a:prstClr val="black"/>
                </a:solidFill>
                <a:latin typeface="BIZ UDPゴシック" panose="020B0400000000000000" pitchFamily="50" charset="-128"/>
                <a:ea typeface="BIZ UDPゴシック" panose="020B0400000000000000" pitchFamily="50" charset="-128"/>
              </a:rPr>
              <a:t>平均寿命を都道府県別に男性、女性でプロットしてみると、</a:t>
            </a:r>
            <a:endParaRPr lang="en-US" altLang="ja-JP" sz="1500" b="1" dirty="0">
              <a:solidFill>
                <a:prstClr val="black"/>
              </a:solidFill>
              <a:latin typeface="BIZ UDPゴシック" panose="020B0400000000000000" pitchFamily="50" charset="-128"/>
              <a:ea typeface="BIZ UDPゴシック" panose="020B0400000000000000" pitchFamily="50" charset="-128"/>
            </a:endParaRPr>
          </a:p>
          <a:p>
            <a:pPr eaLnBrk="0" hangingPunct="0">
              <a:spcBef>
                <a:spcPct val="0"/>
              </a:spcBef>
              <a:buFontTx/>
              <a:buNone/>
            </a:pPr>
            <a:r>
              <a:rPr lang="ja-JP" altLang="en-US" sz="1500" b="1" dirty="0">
                <a:solidFill>
                  <a:prstClr val="black"/>
                </a:solidFill>
                <a:latin typeface="BIZ UDPゴシック" panose="020B0400000000000000" pitchFamily="50" charset="-128"/>
                <a:ea typeface="BIZ UDPゴシック" panose="020B0400000000000000" pitchFamily="50" charset="-128"/>
              </a:rPr>
              <a:t>青森県は、他の都道府県からかけ離れたところに位置している。</a:t>
            </a:r>
          </a:p>
        </p:txBody>
      </p:sp>
      <p:sp>
        <p:nvSpPr>
          <p:cNvPr id="5" name="正方形/長方形 4">
            <a:extLst>
              <a:ext uri="{FF2B5EF4-FFF2-40B4-BE49-F238E27FC236}">
                <a16:creationId xmlns:a16="http://schemas.microsoft.com/office/drawing/2014/main" id="{52BDE7C6-400D-45D5-8FF6-85BE3B495300}"/>
              </a:ext>
            </a:extLst>
          </p:cNvPr>
          <p:cNvSpPr/>
          <p:nvPr/>
        </p:nvSpPr>
        <p:spPr>
          <a:xfrm>
            <a:off x="1169313" y="3828130"/>
            <a:ext cx="1783943" cy="702192"/>
          </a:xfrm>
          <a:prstGeom prst="rect">
            <a:avLst/>
          </a:prstGeom>
          <a:noFill/>
          <a:ln w="76200">
            <a:solidFill>
              <a:srgbClr val="FF1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D8DF4A30-5E44-4FC5-B915-C2FA8AC403B8}"/>
              </a:ext>
            </a:extLst>
          </p:cNvPr>
          <p:cNvSpPr/>
          <p:nvPr/>
        </p:nvSpPr>
        <p:spPr>
          <a:xfrm>
            <a:off x="4283590" y="2833834"/>
            <a:ext cx="1783943" cy="782927"/>
          </a:xfrm>
          <a:prstGeom prst="rect">
            <a:avLst/>
          </a:prstGeom>
          <a:noFill/>
          <a:ln w="76200">
            <a:solidFill>
              <a:srgbClr val="FF1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四角形 7">
            <a:extLst>
              <a:ext uri="{FF2B5EF4-FFF2-40B4-BE49-F238E27FC236}">
                <a16:creationId xmlns:a16="http://schemas.microsoft.com/office/drawing/2014/main" id="{322EBF30-4EC0-45C8-A60F-F11F8FF13C64}"/>
              </a:ext>
            </a:extLst>
          </p:cNvPr>
          <p:cNvSpPr/>
          <p:nvPr/>
        </p:nvSpPr>
        <p:spPr>
          <a:xfrm>
            <a:off x="1149038" y="2714417"/>
            <a:ext cx="1311977" cy="795416"/>
          </a:xfrm>
          <a:prstGeom prst="wedgeRectCallout">
            <a:avLst>
              <a:gd name="adj1" fmla="val 75607"/>
              <a:gd name="adj2" fmla="val 84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全国下から</a:t>
            </a:r>
            <a:endParaRPr kumimoji="1" lang="en-US" altLang="ja-JP" sz="1400" dirty="0">
              <a:solidFill>
                <a:schemeClr val="tx1"/>
              </a:solidFill>
            </a:endParaRPr>
          </a:p>
          <a:p>
            <a:pPr algn="ctr"/>
            <a:r>
              <a:rPr kumimoji="1" lang="ja-JP" altLang="en-US" sz="1400" dirty="0">
                <a:solidFill>
                  <a:schemeClr val="tx1"/>
                </a:solidFill>
              </a:rPr>
              <a:t>２番目の</a:t>
            </a:r>
            <a:endParaRPr kumimoji="1" lang="en-US" altLang="ja-JP" sz="1400" dirty="0">
              <a:solidFill>
                <a:schemeClr val="tx1"/>
              </a:solidFill>
            </a:endParaRPr>
          </a:p>
          <a:p>
            <a:pPr algn="ctr"/>
            <a:r>
              <a:rPr kumimoji="1" lang="ja-JP" altLang="en-US" sz="1400" dirty="0">
                <a:solidFill>
                  <a:schemeClr val="tx1"/>
                </a:solidFill>
              </a:rPr>
              <a:t>都道府県</a:t>
            </a:r>
          </a:p>
        </p:txBody>
      </p:sp>
      <p:sp>
        <p:nvSpPr>
          <p:cNvPr id="3" name="Rectangle 6">
            <a:extLst>
              <a:ext uri="{FF2B5EF4-FFF2-40B4-BE49-F238E27FC236}">
                <a16:creationId xmlns:a16="http://schemas.microsoft.com/office/drawing/2014/main" id="{773F792F-A06C-3C3B-F682-25E03BA01071}"/>
              </a:ext>
            </a:extLst>
          </p:cNvPr>
          <p:cNvSpPr>
            <a:spLocks noChangeArrowheads="1"/>
          </p:cNvSpPr>
          <p:nvPr/>
        </p:nvSpPr>
        <p:spPr bwMode="auto">
          <a:xfrm>
            <a:off x="3975229" y="4854455"/>
            <a:ext cx="3228621" cy="415498"/>
          </a:xfrm>
          <a:prstGeom prst="rect">
            <a:avLst/>
          </a:prstGeom>
          <a:noFill/>
          <a:ln w="9525">
            <a:noFill/>
            <a:miter lim="800000"/>
            <a:headEnd/>
            <a:tailEnd/>
          </a:ln>
        </p:spPr>
        <p:txBody>
          <a:bodyPr wrap="square">
            <a:spAutoFit/>
          </a:bodyPr>
          <a:lstStyle/>
          <a:p>
            <a:r>
              <a:rPr lang="ja-JP" altLang="en-US" sz="1050" dirty="0">
                <a:solidFill>
                  <a:srgbClr val="000000"/>
                </a:solidFill>
                <a:latin typeface="BIZ UDゴシック" panose="020B0400000000000000" pitchFamily="49" charset="-128"/>
                <a:ea typeface="BIZ UDゴシック" panose="020B0400000000000000" pitchFamily="49" charset="-128"/>
              </a:rPr>
              <a:t>資料：都道府県別生命表の概況（厚生労働省）</a:t>
            </a:r>
            <a:endParaRPr lang="en-US" altLang="ja-JP" sz="1050" dirty="0">
              <a:solidFill>
                <a:srgbClr val="000000"/>
              </a:solidFill>
              <a:latin typeface="BIZ UDゴシック" panose="020B0400000000000000" pitchFamily="49" charset="-128"/>
              <a:ea typeface="BIZ UDゴシック" panose="020B0400000000000000" pitchFamily="49" charset="-128"/>
            </a:endParaRPr>
          </a:p>
          <a:p>
            <a:r>
              <a:rPr lang="ja-JP" altLang="en-US" sz="1050" dirty="0">
                <a:solidFill>
                  <a:srgbClr val="000000"/>
                </a:solidFill>
                <a:latin typeface="BIZ UDゴシック" panose="020B0400000000000000" pitchFamily="49" charset="-128"/>
                <a:ea typeface="BIZ UDゴシック" panose="020B0400000000000000" pitchFamily="49" charset="-128"/>
              </a:rPr>
              <a:t>　　　</a:t>
            </a:r>
          </a:p>
        </p:txBody>
      </p:sp>
      <p:sp>
        <p:nvSpPr>
          <p:cNvPr id="9" name="テキスト ボックス 8">
            <a:extLst>
              <a:ext uri="{FF2B5EF4-FFF2-40B4-BE49-F238E27FC236}">
                <a16:creationId xmlns:a16="http://schemas.microsoft.com/office/drawing/2014/main" id="{92B13614-C951-8498-1784-DECA41904117}"/>
              </a:ext>
            </a:extLst>
          </p:cNvPr>
          <p:cNvSpPr txBox="1"/>
          <p:nvPr/>
        </p:nvSpPr>
        <p:spPr>
          <a:xfrm>
            <a:off x="6552006" y="23594"/>
            <a:ext cx="395417" cy="261610"/>
          </a:xfrm>
          <a:prstGeom prst="rect">
            <a:avLst/>
          </a:prstGeom>
          <a:noFill/>
        </p:spPr>
        <p:txBody>
          <a:bodyPr wrap="square" rtlCol="0">
            <a:spAutoFit/>
          </a:bodyPr>
          <a:lstStyle/>
          <a:p>
            <a:r>
              <a:rPr lang="ja-JP" altLang="en-US" sz="1050" dirty="0"/>
              <a:t>３</a:t>
            </a:r>
            <a:endParaRPr kumimoji="1" lang="ja-JP" altLang="en-US" sz="1050" dirty="0"/>
          </a:p>
        </p:txBody>
      </p:sp>
    </p:spTree>
    <p:extLst>
      <p:ext uri="{BB962C8B-B14F-4D97-AF65-F5344CB8AC3E}">
        <p14:creationId xmlns:p14="http://schemas.microsoft.com/office/powerpoint/2010/main" val="1736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849F649-2ACA-976B-3017-700FD82C3727}"/>
              </a:ext>
            </a:extLst>
          </p:cNvPr>
          <p:cNvSpPr/>
          <p:nvPr/>
        </p:nvSpPr>
        <p:spPr>
          <a:xfrm>
            <a:off x="4362254" y="4042148"/>
            <a:ext cx="2424731" cy="650697"/>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7348" name="テキスト ボックス 14"/>
          <p:cNvSpPr txBox="1">
            <a:spLocks noChangeArrowheads="1"/>
          </p:cNvSpPr>
          <p:nvPr/>
        </p:nvSpPr>
        <p:spPr bwMode="auto">
          <a:xfrm>
            <a:off x="3784383" y="4854522"/>
            <a:ext cx="3073617" cy="253916"/>
          </a:xfrm>
          <a:prstGeom prst="rect">
            <a:avLst/>
          </a:prstGeom>
          <a:solidFill>
            <a:schemeClr val="bg1"/>
          </a:solidFill>
          <a:ln>
            <a:noFill/>
          </a:ln>
        </p:spPr>
        <p:txBody>
          <a:bodyPr wrap="square">
            <a:spAutoFit/>
          </a:bodyPr>
          <a:lstStyle>
            <a:lvl1pPr>
              <a:defRPr kumimoji="1" sz="1600" i="1">
                <a:solidFill>
                  <a:schemeClr val="tx1"/>
                </a:solidFill>
                <a:latin typeface="Arial" panose="020B0604020202020204" pitchFamily="34" charset="0"/>
                <a:ea typeface="ＭＳ Ｐゴシック" panose="020B0600070205080204" pitchFamily="50" charset="-128"/>
              </a:defRPr>
            </a:lvl1pPr>
            <a:lvl2pPr marL="742950" indent="-285750">
              <a:defRPr kumimoji="1" sz="1600" i="1">
                <a:solidFill>
                  <a:schemeClr val="tx1"/>
                </a:solidFill>
                <a:latin typeface="Arial" panose="020B0604020202020204" pitchFamily="34" charset="0"/>
                <a:ea typeface="ＭＳ Ｐゴシック" panose="020B0600070205080204" pitchFamily="50" charset="-128"/>
              </a:defRPr>
            </a:lvl2pPr>
            <a:lvl3pPr marL="1143000" indent="-228600">
              <a:defRPr kumimoji="1" sz="1600" i="1">
                <a:solidFill>
                  <a:schemeClr val="tx1"/>
                </a:solidFill>
                <a:latin typeface="Arial" panose="020B0604020202020204" pitchFamily="34" charset="0"/>
                <a:ea typeface="ＭＳ Ｐゴシック" panose="020B0600070205080204" pitchFamily="50" charset="-128"/>
              </a:defRPr>
            </a:lvl3pPr>
            <a:lvl4pPr marL="1600200" indent="-228600">
              <a:defRPr kumimoji="1" sz="1600" i="1">
                <a:solidFill>
                  <a:schemeClr val="tx1"/>
                </a:solidFill>
                <a:latin typeface="Arial" panose="020B0604020202020204" pitchFamily="34" charset="0"/>
                <a:ea typeface="ＭＳ Ｐゴシック" panose="020B0600070205080204" pitchFamily="50" charset="-128"/>
              </a:defRPr>
            </a:lvl4pPr>
            <a:lvl5pPr marL="2057400" indent="-228600">
              <a:defRPr kumimoji="1" sz="1600"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i="1">
                <a:solidFill>
                  <a:schemeClr val="tx1"/>
                </a:solidFill>
                <a:latin typeface="Arial" panose="020B0604020202020204" pitchFamily="34" charset="0"/>
                <a:ea typeface="ＭＳ Ｐゴシック" panose="020B0600070205080204" pitchFamily="50" charset="-128"/>
              </a:defRPr>
            </a:lvl9pPr>
          </a:lstStyle>
          <a:p>
            <a:pPr eaLnBrk="0" hangingPunct="0"/>
            <a:r>
              <a:rPr lang="ja-JP" altLang="en-US" sz="1050" b="1" i="0" dirty="0">
                <a:latin typeface="BIZ UDPゴシック" panose="020B0400000000000000" pitchFamily="50" charset="-128"/>
                <a:ea typeface="BIZ UDPゴシック" panose="020B0400000000000000" pitchFamily="50" charset="-128"/>
              </a:rPr>
              <a:t>資料：</a:t>
            </a:r>
            <a:r>
              <a:rPr lang="zh-TW" altLang="en-US" sz="1050" b="1" i="0" dirty="0">
                <a:latin typeface="BIZ UDPゴシック" panose="020B0400000000000000" pitchFamily="50" charset="-128"/>
                <a:ea typeface="BIZ UDPゴシック" panose="020B0400000000000000" pitchFamily="50" charset="-128"/>
              </a:rPr>
              <a:t>令和</a:t>
            </a:r>
            <a:r>
              <a:rPr lang="en-US" altLang="ja-JP" sz="1050" b="1" i="0" dirty="0">
                <a:latin typeface="BIZ UDPゴシック" panose="020B0400000000000000" pitchFamily="50" charset="-128"/>
                <a:ea typeface="BIZ UDPゴシック" panose="020B0400000000000000" pitchFamily="50" charset="-128"/>
              </a:rPr>
              <a:t>5</a:t>
            </a:r>
            <a:r>
              <a:rPr lang="zh-TW" altLang="en-US" sz="1050" b="1" i="0" dirty="0">
                <a:latin typeface="BIZ UDPゴシック" panose="020B0400000000000000" pitchFamily="50" charset="-128"/>
                <a:ea typeface="BIZ UDPゴシック" panose="020B0400000000000000" pitchFamily="50" charset="-128"/>
              </a:rPr>
              <a:t>年人口動態統計</a:t>
            </a:r>
            <a:r>
              <a:rPr lang="ja-JP" altLang="en-US" sz="1050" b="1" i="0" dirty="0">
                <a:latin typeface="BIZ UDPゴシック" panose="020B0400000000000000" pitchFamily="50" charset="-128"/>
                <a:ea typeface="BIZ UDPゴシック" panose="020B0400000000000000" pitchFamily="50" charset="-128"/>
              </a:rPr>
              <a:t>の概況（厚生労働省）</a:t>
            </a:r>
          </a:p>
        </p:txBody>
      </p:sp>
      <p:sp>
        <p:nvSpPr>
          <p:cNvPr id="19" name="正方形/長方形 18"/>
          <p:cNvSpPr/>
          <p:nvPr/>
        </p:nvSpPr>
        <p:spPr>
          <a:xfrm>
            <a:off x="4053329" y="4106508"/>
            <a:ext cx="2863641" cy="566052"/>
          </a:xfrm>
          <a:prstGeom prst="rect">
            <a:avLst/>
          </a:prstGeom>
        </p:spPr>
        <p:txBody>
          <a:bodyPr wrap="square">
            <a:spAutoFit/>
          </a:bodyPr>
          <a:lstStyle/>
          <a:p>
            <a:pPr marL="162916" indent="-162916" algn="ctr"/>
            <a:r>
              <a:rPr lang="ja-JP" altLang="en-US" sz="1539" b="1" u="sng" dirty="0">
                <a:solidFill>
                  <a:srgbClr val="000000"/>
                </a:solidFill>
                <a:latin typeface="BIZ UDPゴシック" panose="020B0400000000000000" pitchFamily="50" charset="-128"/>
                <a:ea typeface="BIZ UDPゴシック" panose="020B0400000000000000" pitchFamily="50" charset="-128"/>
                <a:cs typeface="ＭＳ 明朝" panose="02020609040205080304" pitchFamily="17" charset="-128"/>
              </a:rPr>
              <a:t>全体の半数</a:t>
            </a:r>
            <a:r>
              <a:rPr lang="ja-JP" altLang="en-US" sz="1539" b="1" u="sng" dirty="0">
                <a:solidFill>
                  <a:srgbClr val="FF0000"/>
                </a:solidFill>
                <a:latin typeface="BIZ UDPゴシック" panose="020B0400000000000000" pitchFamily="50" charset="-128"/>
                <a:ea typeface="BIZ UDPゴシック" panose="020B0400000000000000" pitchFamily="50" charset="-128"/>
                <a:cs typeface="ＭＳ 明朝" panose="02020609040205080304" pitchFamily="17" charset="-128"/>
              </a:rPr>
              <a:t>近くが</a:t>
            </a:r>
            <a:endParaRPr lang="en-US" altLang="ja-JP" sz="1539" b="1" u="sng" dirty="0">
              <a:solidFill>
                <a:srgbClr val="FF0000"/>
              </a:solidFill>
              <a:latin typeface="BIZ UDPゴシック" panose="020B0400000000000000" pitchFamily="50" charset="-128"/>
              <a:ea typeface="BIZ UDPゴシック" panose="020B0400000000000000" pitchFamily="50" charset="-128"/>
              <a:cs typeface="ＭＳ 明朝" panose="02020609040205080304" pitchFamily="17" charset="-128"/>
            </a:endParaRPr>
          </a:p>
          <a:p>
            <a:pPr marL="162916" indent="-162916" algn="ctr"/>
            <a:r>
              <a:rPr lang="ja-JP" altLang="ja-JP" sz="1539" b="1" u="sng"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ＭＳ 明朝" panose="02020609040205080304" pitchFamily="17" charset="-128"/>
              </a:rPr>
              <a:t>生活習慣病</a:t>
            </a:r>
            <a:r>
              <a:rPr lang="ja-JP" altLang="ja-JP" sz="1539" b="1" u="sng" dirty="0">
                <a:solidFill>
                  <a:srgbClr val="000000"/>
                </a:solidFill>
                <a:latin typeface="BIZ UDPゴシック" panose="020B0400000000000000" pitchFamily="50" charset="-128"/>
                <a:ea typeface="BIZ UDPゴシック" panose="020B0400000000000000" pitchFamily="50" charset="-128"/>
                <a:cs typeface="ＭＳ 明朝" panose="02020609040205080304" pitchFamily="17" charset="-128"/>
              </a:rPr>
              <a:t>による死亡</a:t>
            </a:r>
            <a:endParaRPr lang="ja-JP" altLang="ja-JP" sz="1539" b="1" u="sng"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テキスト ボックス 14"/>
          <p:cNvSpPr txBox="1">
            <a:spLocks noChangeArrowheads="1"/>
          </p:cNvSpPr>
          <p:nvPr/>
        </p:nvSpPr>
        <p:spPr bwMode="auto">
          <a:xfrm>
            <a:off x="80162" y="649720"/>
            <a:ext cx="8725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600" i="1">
                <a:solidFill>
                  <a:schemeClr val="tx1"/>
                </a:solidFill>
                <a:latin typeface="Arial" panose="020B0604020202020204" pitchFamily="34" charset="0"/>
                <a:ea typeface="ＭＳ Ｐゴシック" panose="020B0600070205080204" pitchFamily="50" charset="-128"/>
              </a:defRPr>
            </a:lvl1pPr>
            <a:lvl2pPr marL="742950" indent="-285750">
              <a:defRPr kumimoji="1" sz="1600" i="1">
                <a:solidFill>
                  <a:schemeClr val="tx1"/>
                </a:solidFill>
                <a:latin typeface="Arial" panose="020B0604020202020204" pitchFamily="34" charset="0"/>
                <a:ea typeface="ＭＳ Ｐゴシック" panose="020B0600070205080204" pitchFamily="50" charset="-128"/>
              </a:defRPr>
            </a:lvl2pPr>
            <a:lvl3pPr marL="1143000" indent="-228600">
              <a:defRPr kumimoji="1" sz="1600" i="1">
                <a:solidFill>
                  <a:schemeClr val="tx1"/>
                </a:solidFill>
                <a:latin typeface="Arial" panose="020B0604020202020204" pitchFamily="34" charset="0"/>
                <a:ea typeface="ＭＳ Ｐゴシック" panose="020B0600070205080204" pitchFamily="50" charset="-128"/>
              </a:defRPr>
            </a:lvl3pPr>
            <a:lvl4pPr marL="1600200" indent="-228600">
              <a:defRPr kumimoji="1" sz="1600" i="1">
                <a:solidFill>
                  <a:schemeClr val="tx1"/>
                </a:solidFill>
                <a:latin typeface="Arial" panose="020B0604020202020204" pitchFamily="34" charset="0"/>
                <a:ea typeface="ＭＳ Ｐゴシック" panose="020B0600070205080204" pitchFamily="50" charset="-128"/>
              </a:defRPr>
            </a:lvl4pPr>
            <a:lvl5pPr marL="2057400" indent="-228600">
              <a:defRPr kumimoji="1" sz="1600"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i="1">
                <a:solidFill>
                  <a:schemeClr val="tx1"/>
                </a:solidFill>
                <a:latin typeface="Arial" panose="020B0604020202020204" pitchFamily="34" charset="0"/>
                <a:ea typeface="ＭＳ Ｐゴシック" panose="020B0600070205080204" pitchFamily="50" charset="-128"/>
              </a:defRPr>
            </a:lvl9pPr>
          </a:lstStyle>
          <a:p>
            <a:pPr eaLnBrk="0" hangingPunct="0"/>
            <a:r>
              <a:rPr lang="ja-JP" altLang="en-US" sz="1200" i="0" dirty="0">
                <a:solidFill>
                  <a:srgbClr val="000000"/>
                </a:solidFill>
                <a:latin typeface="BIZ UDPゴシック" panose="020B0400000000000000" pitchFamily="50" charset="-128"/>
                <a:ea typeface="BIZ UDPゴシック" panose="020B0400000000000000" pitchFamily="50" charset="-128"/>
              </a:rPr>
              <a:t>令和</a:t>
            </a:r>
            <a:r>
              <a:rPr lang="en-US" altLang="ja-JP" sz="1200" i="0" dirty="0">
                <a:solidFill>
                  <a:srgbClr val="000000"/>
                </a:solidFill>
                <a:latin typeface="BIZ UDPゴシック" panose="020B0400000000000000" pitchFamily="50" charset="-128"/>
                <a:ea typeface="BIZ UDPゴシック" panose="020B0400000000000000" pitchFamily="50" charset="-128"/>
              </a:rPr>
              <a:t>5</a:t>
            </a:r>
            <a:r>
              <a:rPr lang="ja-JP" altLang="en-US" sz="1200" i="0" dirty="0">
                <a:solidFill>
                  <a:srgbClr val="000000"/>
                </a:solidFill>
                <a:latin typeface="BIZ UDPゴシック" panose="020B0400000000000000" pitchFamily="50" charset="-128"/>
                <a:ea typeface="BIZ UDPゴシック" panose="020B0400000000000000" pitchFamily="50" charset="-128"/>
              </a:rPr>
              <a:t>年</a:t>
            </a:r>
          </a:p>
        </p:txBody>
      </p:sp>
      <p:graphicFrame>
        <p:nvGraphicFramePr>
          <p:cNvPr id="10" name="表 9"/>
          <p:cNvGraphicFramePr>
            <a:graphicFrameLocks noGrp="1"/>
          </p:cNvGraphicFramePr>
          <p:nvPr>
            <p:extLst>
              <p:ext uri="{D42A27DB-BD31-4B8C-83A1-F6EECF244321}">
                <p14:modId xmlns:p14="http://schemas.microsoft.com/office/powerpoint/2010/main" val="4101884058"/>
              </p:ext>
            </p:extLst>
          </p:nvPr>
        </p:nvGraphicFramePr>
        <p:xfrm>
          <a:off x="151022" y="942538"/>
          <a:ext cx="3911298" cy="3714203"/>
        </p:xfrm>
        <a:graphic>
          <a:graphicData uri="http://schemas.openxmlformats.org/drawingml/2006/table">
            <a:tbl>
              <a:tblPr firstRow="1" bandRow="1">
                <a:tableStyleId>{5C22544A-7EE6-4342-B048-85BDC9FD1C3A}</a:tableStyleId>
              </a:tblPr>
              <a:tblGrid>
                <a:gridCol w="444756">
                  <a:extLst>
                    <a:ext uri="{9D8B030D-6E8A-4147-A177-3AD203B41FA5}">
                      <a16:colId xmlns:a16="http://schemas.microsoft.com/office/drawing/2014/main" val="20000"/>
                    </a:ext>
                  </a:extLst>
                </a:gridCol>
                <a:gridCol w="1391610">
                  <a:extLst>
                    <a:ext uri="{9D8B030D-6E8A-4147-A177-3AD203B41FA5}">
                      <a16:colId xmlns:a16="http://schemas.microsoft.com/office/drawing/2014/main" val="20001"/>
                    </a:ext>
                  </a:extLst>
                </a:gridCol>
                <a:gridCol w="677396">
                  <a:extLst>
                    <a:ext uri="{9D8B030D-6E8A-4147-A177-3AD203B41FA5}">
                      <a16:colId xmlns:a16="http://schemas.microsoft.com/office/drawing/2014/main" val="20002"/>
                    </a:ext>
                  </a:extLst>
                </a:gridCol>
                <a:gridCol w="734744">
                  <a:extLst>
                    <a:ext uri="{9D8B030D-6E8A-4147-A177-3AD203B41FA5}">
                      <a16:colId xmlns:a16="http://schemas.microsoft.com/office/drawing/2014/main" val="20003"/>
                    </a:ext>
                  </a:extLst>
                </a:gridCol>
                <a:gridCol w="662792">
                  <a:extLst>
                    <a:ext uri="{9D8B030D-6E8A-4147-A177-3AD203B41FA5}">
                      <a16:colId xmlns:a16="http://schemas.microsoft.com/office/drawing/2014/main" val="20004"/>
                    </a:ext>
                  </a:extLst>
                </a:gridCol>
              </a:tblGrid>
              <a:tr h="237519">
                <a:tc>
                  <a:txBody>
                    <a:bodyP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順位</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死因</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死亡数</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死亡率</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全国順位</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76669">
                <a:tc>
                  <a:txBody>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１</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kumimoji="1" lang="ja-JP" altLang="en-US" sz="1100" b="1" dirty="0">
                          <a:solidFill>
                            <a:schemeClr val="tx1"/>
                          </a:solidFill>
                          <a:latin typeface="BIZ UDPゴシック" panose="020B0400000000000000" pitchFamily="50" charset="-128"/>
                          <a:ea typeface="BIZ UDPゴシック" panose="020B0400000000000000" pitchFamily="50" charset="-128"/>
                        </a:rPr>
                        <a:t>悪性新生物（がん）</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a:r>
                        <a:rPr kumimoji="1" lang="en-US" altLang="ja-JP" sz="1100" b="1" dirty="0">
                          <a:solidFill>
                            <a:schemeClr val="tx1"/>
                          </a:solidFill>
                          <a:latin typeface="BIZ UDPゴシック" panose="020B0400000000000000" pitchFamily="50" charset="-128"/>
                          <a:ea typeface="BIZ UDPゴシック" panose="020B0400000000000000" pitchFamily="50" charset="-128"/>
                        </a:rPr>
                        <a:t>5,055</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a:r>
                        <a:rPr kumimoji="1" lang="en-US" altLang="ja-JP" sz="1100" b="1" dirty="0">
                          <a:solidFill>
                            <a:schemeClr val="tx1"/>
                          </a:solidFill>
                          <a:latin typeface="BIZ UDPゴシック" panose="020B0400000000000000" pitchFamily="50" charset="-128"/>
                          <a:ea typeface="BIZ UDPゴシック" panose="020B0400000000000000" pitchFamily="50" charset="-128"/>
                        </a:rPr>
                        <a:t>429.5</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第</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2</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位</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76669">
                <a:tc>
                  <a:txBody>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２</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kumimoji="1" lang="ja-JP" altLang="en-US" sz="1100" b="1" dirty="0">
                          <a:solidFill>
                            <a:schemeClr val="tx1"/>
                          </a:solidFill>
                          <a:latin typeface="BIZ UDPゴシック" panose="020B0400000000000000" pitchFamily="50" charset="-128"/>
                          <a:ea typeface="BIZ UDPゴシック" panose="020B0400000000000000" pitchFamily="50" charset="-128"/>
                        </a:rPr>
                        <a:t>心臓病</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a:r>
                        <a:rPr kumimoji="1" lang="en-US" altLang="ja-JP" sz="1100" b="1" dirty="0">
                          <a:solidFill>
                            <a:schemeClr val="tx1"/>
                          </a:solidFill>
                          <a:latin typeface="BIZ UDPゴシック" panose="020B0400000000000000" pitchFamily="50" charset="-128"/>
                          <a:ea typeface="BIZ UDPゴシック" panose="020B0400000000000000" pitchFamily="50" charset="-128"/>
                        </a:rPr>
                        <a:t>2,976</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a:r>
                        <a:rPr kumimoji="1" lang="en-US" altLang="ja-JP" sz="1100" b="1" dirty="0">
                          <a:solidFill>
                            <a:schemeClr val="tx1"/>
                          </a:solidFill>
                          <a:latin typeface="BIZ UDPゴシック" panose="020B0400000000000000" pitchFamily="50" charset="-128"/>
                          <a:ea typeface="BIZ UDPゴシック" panose="020B0400000000000000" pitchFamily="50" charset="-128"/>
                        </a:rPr>
                        <a:t>252.8</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第</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8</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位</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r h="276669">
                <a:tc>
                  <a:txBody>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３</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1" dirty="0">
                          <a:solidFill>
                            <a:schemeClr val="tx1"/>
                          </a:solidFill>
                          <a:latin typeface="BIZ UDPゴシック" panose="020B0400000000000000" pitchFamily="50" charset="-128"/>
                          <a:ea typeface="BIZ UDPゴシック" panose="020B0400000000000000" pitchFamily="50" charset="-128"/>
                        </a:rPr>
                        <a:t>老衰</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b="1" dirty="0">
                          <a:solidFill>
                            <a:schemeClr val="tx1"/>
                          </a:solidFill>
                          <a:latin typeface="BIZ UDPゴシック" panose="020B0400000000000000" pitchFamily="50" charset="-128"/>
                          <a:ea typeface="BIZ UDPゴシック" panose="020B0400000000000000" pitchFamily="50" charset="-128"/>
                        </a:rPr>
                        <a:t>2,405</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b="1" dirty="0">
                          <a:solidFill>
                            <a:schemeClr val="tx1"/>
                          </a:solidFill>
                          <a:latin typeface="BIZ UDPゴシック" panose="020B0400000000000000" pitchFamily="50" charset="-128"/>
                          <a:ea typeface="BIZ UDPゴシック" panose="020B0400000000000000" pitchFamily="50" charset="-128"/>
                        </a:rPr>
                        <a:t>204.3</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第</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13</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位</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4214657"/>
                  </a:ext>
                </a:extLst>
              </a:tr>
              <a:tr h="276669">
                <a:tc>
                  <a:txBody>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４</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kumimoji="1" lang="ja-JP" altLang="en-US" sz="1100" b="1" dirty="0">
                          <a:solidFill>
                            <a:schemeClr val="tx1"/>
                          </a:solidFill>
                          <a:latin typeface="BIZ UDPゴシック" panose="020B0400000000000000" pitchFamily="50" charset="-128"/>
                          <a:ea typeface="BIZ UDPゴシック" panose="020B0400000000000000" pitchFamily="50" charset="-128"/>
                        </a:rPr>
                        <a:t>脳卒中</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a:r>
                        <a:rPr kumimoji="1" lang="en-US" altLang="ja-JP" sz="1100" b="1" dirty="0">
                          <a:solidFill>
                            <a:schemeClr val="tx1"/>
                          </a:solidFill>
                          <a:latin typeface="BIZ UDPゴシック" panose="020B0400000000000000" pitchFamily="50" charset="-128"/>
                          <a:ea typeface="BIZ UDPゴシック" panose="020B0400000000000000" pitchFamily="50" charset="-128"/>
                        </a:rPr>
                        <a:t>1,488</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a:r>
                        <a:rPr kumimoji="1" lang="en-US" altLang="ja-JP" sz="1100" b="1" dirty="0">
                          <a:solidFill>
                            <a:schemeClr val="tx1"/>
                          </a:solidFill>
                          <a:latin typeface="BIZ UDPゴシック" panose="020B0400000000000000" pitchFamily="50" charset="-128"/>
                          <a:ea typeface="BIZ UDPゴシック" panose="020B0400000000000000" pitchFamily="50" charset="-128"/>
                        </a:rPr>
                        <a:t>126.4</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第</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6</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位</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3"/>
                  </a:ext>
                </a:extLst>
              </a:tr>
              <a:tr h="276669">
                <a:tc>
                  <a:txBody>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５</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1" dirty="0">
                          <a:solidFill>
                            <a:schemeClr val="tx1"/>
                          </a:solidFill>
                          <a:latin typeface="BIZ UDPゴシック" panose="020B0400000000000000" pitchFamily="50" charset="-128"/>
                          <a:ea typeface="BIZ UDPゴシック" panose="020B0400000000000000" pitchFamily="50" charset="-128"/>
                        </a:rPr>
                        <a:t>肺炎</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b="1" dirty="0">
                          <a:solidFill>
                            <a:schemeClr val="tx1"/>
                          </a:solidFill>
                          <a:latin typeface="BIZ UDPゴシック" panose="020B0400000000000000" pitchFamily="50" charset="-128"/>
                          <a:ea typeface="BIZ UDPゴシック" panose="020B0400000000000000" pitchFamily="50" charset="-128"/>
                        </a:rPr>
                        <a:t>1,295</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b="1" dirty="0">
                          <a:solidFill>
                            <a:schemeClr val="tx1"/>
                          </a:solidFill>
                          <a:latin typeface="BIZ UDPゴシック" panose="020B0400000000000000" pitchFamily="50" charset="-128"/>
                          <a:ea typeface="BIZ UDPゴシック" panose="020B0400000000000000" pitchFamily="50" charset="-128"/>
                        </a:rPr>
                        <a:t>110.0</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第</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位</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6669">
                <a:tc>
                  <a:txBody>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６</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1" dirty="0">
                          <a:solidFill>
                            <a:schemeClr val="tx1"/>
                          </a:solidFill>
                          <a:latin typeface="BIZ UDPゴシック" panose="020B0400000000000000" pitchFamily="50" charset="-128"/>
                          <a:ea typeface="BIZ UDPゴシック" panose="020B0400000000000000" pitchFamily="50" charset="-128"/>
                        </a:rPr>
                        <a:t>不慮の事故</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b="1" dirty="0">
                          <a:solidFill>
                            <a:schemeClr val="tx1"/>
                          </a:solidFill>
                          <a:latin typeface="BIZ UDPゴシック" panose="020B0400000000000000" pitchFamily="50" charset="-128"/>
                          <a:ea typeface="BIZ UDPゴシック" panose="020B0400000000000000" pitchFamily="50" charset="-128"/>
                        </a:rPr>
                        <a:t>719</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b="1" dirty="0">
                          <a:solidFill>
                            <a:schemeClr val="tx1"/>
                          </a:solidFill>
                          <a:latin typeface="BIZ UDPゴシック" panose="020B0400000000000000" pitchFamily="50" charset="-128"/>
                          <a:ea typeface="BIZ UDPゴシック" panose="020B0400000000000000" pitchFamily="50" charset="-128"/>
                        </a:rPr>
                        <a:t>61.1</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第</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位</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6669">
                <a:tc>
                  <a:txBody>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７</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b="1" dirty="0">
                          <a:latin typeface="BIZ UDPゴシック" panose="020B0400000000000000" pitchFamily="50" charset="-128"/>
                          <a:ea typeface="BIZ UDPゴシック" panose="020B0400000000000000" pitchFamily="50" charset="-128"/>
                        </a:rPr>
                        <a:t>腎不全</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b="1" dirty="0">
                          <a:solidFill>
                            <a:schemeClr val="tx1"/>
                          </a:solidFill>
                          <a:latin typeface="BIZ UDPゴシック" panose="020B0400000000000000" pitchFamily="50" charset="-128"/>
                          <a:ea typeface="BIZ UDPゴシック" panose="020B0400000000000000" pitchFamily="50" charset="-128"/>
                        </a:rPr>
                        <a:t>480</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b="1" dirty="0">
                          <a:solidFill>
                            <a:schemeClr val="tx1"/>
                          </a:solidFill>
                          <a:latin typeface="BIZ UDPゴシック" panose="020B0400000000000000" pitchFamily="50" charset="-128"/>
                          <a:ea typeface="BIZ UDPゴシック" panose="020B0400000000000000" pitchFamily="50" charset="-128"/>
                        </a:rPr>
                        <a:t>40.8</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第</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2</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位</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91308">
                <a:tc>
                  <a:txBody>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８</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血管性及び</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詳細不明の認知症</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b="1" dirty="0">
                          <a:solidFill>
                            <a:schemeClr val="tx1"/>
                          </a:solidFill>
                          <a:latin typeface="BIZ UDPゴシック" panose="020B0400000000000000" pitchFamily="50" charset="-128"/>
                          <a:ea typeface="BIZ UDPゴシック" panose="020B0400000000000000" pitchFamily="50" charset="-128"/>
                        </a:rPr>
                        <a:t>454</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b="1" dirty="0">
                          <a:solidFill>
                            <a:schemeClr val="tx1"/>
                          </a:solidFill>
                          <a:latin typeface="BIZ UDPゴシック" panose="020B0400000000000000" pitchFamily="50" charset="-128"/>
                          <a:ea typeface="BIZ UDPゴシック" panose="020B0400000000000000" pitchFamily="50" charset="-128"/>
                        </a:rPr>
                        <a:t>38.6</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第</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2</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位</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70997">
                <a:tc>
                  <a:txBody>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９</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1" dirty="0">
                          <a:solidFill>
                            <a:schemeClr val="tx1"/>
                          </a:solidFill>
                          <a:latin typeface="BIZ UDPゴシック" panose="020B0400000000000000" pitchFamily="50" charset="-128"/>
                          <a:ea typeface="BIZ UDPゴシック" panose="020B0400000000000000" pitchFamily="50" charset="-128"/>
                        </a:rPr>
                        <a:t>誤嚥性肺炎</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b="1" dirty="0">
                          <a:solidFill>
                            <a:schemeClr val="tx1"/>
                          </a:solidFill>
                          <a:latin typeface="BIZ UDPゴシック" panose="020B0400000000000000" pitchFamily="50" charset="-128"/>
                          <a:ea typeface="BIZ UDPゴシック" panose="020B0400000000000000" pitchFamily="50" charset="-128"/>
                        </a:rPr>
                        <a:t>444</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b="1" dirty="0">
                          <a:solidFill>
                            <a:schemeClr val="tx1"/>
                          </a:solidFill>
                          <a:latin typeface="BIZ UDPゴシック" panose="020B0400000000000000" pitchFamily="50" charset="-128"/>
                          <a:ea typeface="BIZ UDPゴシック" panose="020B0400000000000000" pitchFamily="50" charset="-128"/>
                        </a:rPr>
                        <a:t>37.1</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第</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41</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位</a:t>
                      </a:r>
                    </a:p>
                  </a:txBody>
                  <a:tcPr marL="27000"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9716893"/>
                  </a:ext>
                </a:extLst>
              </a:tr>
              <a:tr h="278606">
                <a:tc>
                  <a:txBody>
                    <a:bodyP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10</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自殺</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b="1" dirty="0">
                          <a:solidFill>
                            <a:schemeClr val="tx1"/>
                          </a:solidFill>
                          <a:latin typeface="BIZ UDPゴシック" panose="020B0400000000000000" pitchFamily="50" charset="-128"/>
                          <a:ea typeface="BIZ UDPゴシック" panose="020B0400000000000000" pitchFamily="50" charset="-128"/>
                        </a:rPr>
                        <a:t>209</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b="1" dirty="0">
                          <a:solidFill>
                            <a:schemeClr val="tx1"/>
                          </a:solidFill>
                          <a:latin typeface="BIZ UDPゴシック" panose="020B0400000000000000" pitchFamily="50" charset="-128"/>
                          <a:ea typeface="BIZ UDPゴシック" panose="020B0400000000000000" pitchFamily="50" charset="-128"/>
                        </a:rPr>
                        <a:t>17.8</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第</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21</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位</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448172"/>
                  </a:ext>
                </a:extLst>
              </a:tr>
              <a:tr h="307181">
                <a:tc>
                  <a:txBody>
                    <a:bodyP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11</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noFill/>
                  </a:tcPr>
                </a:tc>
                <a:tc>
                  <a:txBody>
                    <a:bodyPr/>
                    <a:lstStyle/>
                    <a:p>
                      <a:r>
                        <a:rPr kumimoji="1" lang="ja-JP" altLang="en-US" sz="1100" b="1" dirty="0">
                          <a:solidFill>
                            <a:schemeClr val="tx1"/>
                          </a:solidFill>
                          <a:latin typeface="BIZ UDPゴシック" panose="020B0400000000000000" pitchFamily="50" charset="-128"/>
                          <a:ea typeface="BIZ UDPゴシック" panose="020B0400000000000000" pitchFamily="50" charset="-128"/>
                        </a:rPr>
                        <a:t>糖尿病</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noFill/>
                  </a:tcPr>
                </a:tc>
                <a:tc>
                  <a:txBody>
                    <a:bodyPr/>
                    <a:lstStyle/>
                    <a:p>
                      <a:pPr algn="r"/>
                      <a:r>
                        <a:rPr kumimoji="1" lang="en-US" altLang="ja-JP" sz="1100" b="1" dirty="0">
                          <a:solidFill>
                            <a:schemeClr val="tx1"/>
                          </a:solidFill>
                          <a:latin typeface="BIZ UDPゴシック" panose="020B0400000000000000" pitchFamily="50" charset="-128"/>
                          <a:ea typeface="BIZ UDPゴシック" panose="020B0400000000000000" pitchFamily="50" charset="-128"/>
                        </a:rPr>
                        <a:t>243</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noFill/>
                  </a:tcPr>
                </a:tc>
                <a:tc>
                  <a:txBody>
                    <a:bodyPr/>
                    <a:lstStyle/>
                    <a:p>
                      <a:pPr algn="r"/>
                      <a:r>
                        <a:rPr kumimoji="1" lang="en-US" altLang="ja-JP" sz="1100" b="1" dirty="0">
                          <a:solidFill>
                            <a:schemeClr val="tx1"/>
                          </a:solidFill>
                          <a:latin typeface="BIZ UDPゴシック" panose="020B0400000000000000" pitchFamily="50" charset="-128"/>
                          <a:ea typeface="BIZ UDPゴシック" panose="020B0400000000000000" pitchFamily="50" charset="-128"/>
                        </a:rPr>
                        <a:t>20.6</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noFill/>
                  </a:tcPr>
                </a:tc>
                <a:tc>
                  <a:txBody>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第</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位</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267694109"/>
                  </a:ext>
                </a:extLst>
              </a:tr>
              <a:tr h="276669">
                <a:tc gridSpan="2">
                  <a:txBody>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総数</a:t>
                      </a: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400" b="1" dirty="0">
                        <a:solidFill>
                          <a:schemeClr val="tx1"/>
                        </a:solidFill>
                        <a:latin typeface="ＭＳ Ｐゴシック" panose="020B0600070205080204" pitchFamily="50" charset="-128"/>
                        <a:ea typeface="ＭＳ Ｐゴシック" panose="020B0600070205080204" pitchFamily="50" charset="-128"/>
                      </a:endParaRPr>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20,835</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0" marR="0"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b="1" dirty="0">
                          <a:solidFill>
                            <a:schemeClr val="tx1"/>
                          </a:solidFill>
                          <a:latin typeface="BIZ UDPゴシック" panose="020B0400000000000000" pitchFamily="50" charset="-128"/>
                          <a:ea typeface="BIZ UDPゴシック" panose="020B0400000000000000" pitchFamily="50" charset="-128"/>
                        </a:rPr>
                        <a:t>1770.2</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txBody>
                  <a:tcPr marL="71268" marR="71268" marT="35634" marB="35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graphicFrame>
        <p:nvGraphicFramePr>
          <p:cNvPr id="13" name="グラフ 12">
            <a:extLst>
              <a:ext uri="{FF2B5EF4-FFF2-40B4-BE49-F238E27FC236}">
                <a16:creationId xmlns:a16="http://schemas.microsoft.com/office/drawing/2014/main" id="{7E353582-4476-4617-9EDC-6CA1FF00D5B6}"/>
              </a:ext>
            </a:extLst>
          </p:cNvPr>
          <p:cNvGraphicFramePr>
            <a:graphicFrameLocks/>
          </p:cNvGraphicFramePr>
          <p:nvPr>
            <p:extLst>
              <p:ext uri="{D42A27DB-BD31-4B8C-83A1-F6EECF244321}">
                <p14:modId xmlns:p14="http://schemas.microsoft.com/office/powerpoint/2010/main" val="775342743"/>
              </p:ext>
            </p:extLst>
          </p:nvPr>
        </p:nvGraphicFramePr>
        <p:xfrm>
          <a:off x="3661288" y="0"/>
          <a:ext cx="3749777" cy="4063109"/>
        </p:xfrm>
        <a:graphic>
          <a:graphicData uri="http://schemas.openxmlformats.org/drawingml/2006/chart">
            <c:chart xmlns:c="http://schemas.openxmlformats.org/drawingml/2006/chart" xmlns:r="http://schemas.openxmlformats.org/officeDocument/2006/relationships" r:id="rId3"/>
          </a:graphicData>
        </a:graphic>
      </p:graphicFrame>
      <p:sp>
        <p:nvSpPr>
          <p:cNvPr id="16" name="タイトル 1">
            <a:extLst>
              <a:ext uri="{FF2B5EF4-FFF2-40B4-BE49-F238E27FC236}">
                <a16:creationId xmlns:a16="http://schemas.microsoft.com/office/drawing/2014/main" id="{5AD9EA2F-5C09-4800-8400-F568ECF895A9}"/>
              </a:ext>
            </a:extLst>
          </p:cNvPr>
          <p:cNvSpPr txBox="1">
            <a:spLocks/>
          </p:cNvSpPr>
          <p:nvPr/>
        </p:nvSpPr>
        <p:spPr>
          <a:xfrm>
            <a:off x="315566" y="181980"/>
            <a:ext cx="6226868" cy="364331"/>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srgbClr val="FF6600"/>
                </a:solidFill>
                <a:latin typeface="UD デジタル 教科書体 NK-B" panose="02020700000000000000" pitchFamily="18" charset="-128"/>
                <a:ea typeface="UD デジタル 教科書体 NK-B" panose="02020700000000000000" pitchFamily="18" charset="-128"/>
              </a:rPr>
              <a:t>主な死因別にみた死亡数・死亡率・順位</a:t>
            </a:r>
          </a:p>
        </p:txBody>
      </p:sp>
      <p:cxnSp>
        <p:nvCxnSpPr>
          <p:cNvPr id="18" name="直線コネクタ 17">
            <a:extLst>
              <a:ext uri="{FF2B5EF4-FFF2-40B4-BE49-F238E27FC236}">
                <a16:creationId xmlns:a16="http://schemas.microsoft.com/office/drawing/2014/main" id="{938FE1FD-E488-49FF-B693-F04DAF7900D5}"/>
              </a:ext>
            </a:extLst>
          </p:cNvPr>
          <p:cNvCxnSpPr>
            <a:cxnSpLocks/>
          </p:cNvCxnSpPr>
          <p:nvPr/>
        </p:nvCxnSpPr>
        <p:spPr bwMode="auto">
          <a:xfrm flipV="1">
            <a:off x="658431" y="553117"/>
            <a:ext cx="5616624" cy="19399"/>
          </a:xfrm>
          <a:prstGeom prst="line">
            <a:avLst/>
          </a:prstGeom>
          <a:ln>
            <a:solidFill>
              <a:srgbClr val="FF66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3" name="吹き出し: 円形 2">
            <a:extLst>
              <a:ext uri="{FF2B5EF4-FFF2-40B4-BE49-F238E27FC236}">
                <a16:creationId xmlns:a16="http://schemas.microsoft.com/office/drawing/2014/main" id="{15C158EE-6B9C-7378-1E16-9EF564683AB4}"/>
              </a:ext>
            </a:extLst>
          </p:cNvPr>
          <p:cNvSpPr/>
          <p:nvPr/>
        </p:nvSpPr>
        <p:spPr>
          <a:xfrm>
            <a:off x="5290458" y="3590451"/>
            <a:ext cx="1496528" cy="566052"/>
          </a:xfrm>
          <a:prstGeom prst="wedgeEllipseCallout">
            <a:avLst>
              <a:gd name="adj1" fmla="val -26835"/>
              <a:gd name="adj2" fmla="val -136953"/>
            </a:avLst>
          </a:prstGeom>
          <a:solidFill>
            <a:srgbClr val="FF0000">
              <a:alpha val="6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rPr>
              <a:t>「過半数」に</a:t>
            </a:r>
            <a:r>
              <a:rPr kumimoji="1" lang="ja-JP" altLang="en-US" sz="1200" b="1" dirty="0">
                <a:solidFill>
                  <a:schemeClr val="bg1"/>
                </a:solidFill>
              </a:rPr>
              <a:t>はなっていない</a:t>
            </a:r>
            <a:endParaRPr kumimoji="1" lang="ja-JP" altLang="en-US" b="1" dirty="0">
              <a:solidFill>
                <a:schemeClr val="bg1"/>
              </a:solidFill>
            </a:endParaRPr>
          </a:p>
        </p:txBody>
      </p:sp>
      <p:sp>
        <p:nvSpPr>
          <p:cNvPr id="4" name="吹き出し: 円形 3">
            <a:extLst>
              <a:ext uri="{FF2B5EF4-FFF2-40B4-BE49-F238E27FC236}">
                <a16:creationId xmlns:a16="http://schemas.microsoft.com/office/drawing/2014/main" id="{54C68BFE-DB51-E809-E0E5-0116D9DC2C2A}"/>
              </a:ext>
            </a:extLst>
          </p:cNvPr>
          <p:cNvSpPr/>
          <p:nvPr/>
        </p:nvSpPr>
        <p:spPr>
          <a:xfrm>
            <a:off x="21038" y="2322561"/>
            <a:ext cx="3098098" cy="1878401"/>
          </a:xfrm>
          <a:prstGeom prst="wedgeEllipseCallout">
            <a:avLst>
              <a:gd name="adj1" fmla="val 52339"/>
              <a:gd name="adj2" fmla="val -60756"/>
            </a:avLst>
          </a:prstGeom>
          <a:solidFill>
            <a:srgbClr val="FF0000">
              <a:alpha val="6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rPr>
              <a:t>全国順位でみると、脳、心より、肺炎・不慮の事故・腎・認知症・糖尿のほうが</a:t>
            </a:r>
            <a:r>
              <a:rPr kumimoji="1" lang="en-US" altLang="ja-JP" dirty="0">
                <a:solidFill>
                  <a:schemeClr val="bg1"/>
                </a:solidFill>
              </a:rPr>
              <a:t>1</a:t>
            </a:r>
            <a:r>
              <a:rPr kumimoji="1" lang="ja-JP" altLang="en-US" dirty="0">
                <a:solidFill>
                  <a:schemeClr val="bg1"/>
                </a:solidFill>
              </a:rPr>
              <a:t>位・</a:t>
            </a:r>
            <a:r>
              <a:rPr kumimoji="1" lang="en-US" altLang="ja-JP" dirty="0">
                <a:solidFill>
                  <a:schemeClr val="bg1"/>
                </a:solidFill>
              </a:rPr>
              <a:t>2</a:t>
            </a:r>
            <a:r>
              <a:rPr kumimoji="1" lang="ja-JP" altLang="en-US" dirty="0">
                <a:solidFill>
                  <a:schemeClr val="bg1"/>
                </a:solidFill>
              </a:rPr>
              <a:t>位となっている</a:t>
            </a:r>
          </a:p>
        </p:txBody>
      </p:sp>
      <p:sp>
        <p:nvSpPr>
          <p:cNvPr id="5" name="テキスト ボックス 4">
            <a:extLst>
              <a:ext uri="{FF2B5EF4-FFF2-40B4-BE49-F238E27FC236}">
                <a16:creationId xmlns:a16="http://schemas.microsoft.com/office/drawing/2014/main" id="{EE4A9BF3-01D4-C58A-1692-43346CCE1DC3}"/>
              </a:ext>
            </a:extLst>
          </p:cNvPr>
          <p:cNvSpPr txBox="1"/>
          <p:nvPr/>
        </p:nvSpPr>
        <p:spPr>
          <a:xfrm>
            <a:off x="6552006" y="23594"/>
            <a:ext cx="395417" cy="261610"/>
          </a:xfrm>
          <a:prstGeom prst="rect">
            <a:avLst/>
          </a:prstGeom>
          <a:noFill/>
        </p:spPr>
        <p:txBody>
          <a:bodyPr wrap="square" rtlCol="0">
            <a:spAutoFit/>
          </a:bodyPr>
          <a:lstStyle/>
          <a:p>
            <a:r>
              <a:rPr lang="ja-JP" altLang="en-US" sz="1050" dirty="0"/>
              <a:t>４</a:t>
            </a:r>
            <a:endParaRPr kumimoji="1" lang="ja-JP" altLang="en-US" sz="1050" dirty="0"/>
          </a:p>
        </p:txBody>
      </p:sp>
    </p:spTree>
    <p:extLst>
      <p:ext uri="{BB962C8B-B14F-4D97-AF65-F5344CB8AC3E}">
        <p14:creationId xmlns:p14="http://schemas.microsoft.com/office/powerpoint/2010/main" val="2578122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a:extLst>
              <a:ext uri="{FF2B5EF4-FFF2-40B4-BE49-F238E27FC236}">
                <a16:creationId xmlns:a16="http://schemas.microsoft.com/office/drawing/2014/main" id="{2671B3AF-0DF7-4929-A2DE-C1B2835C56B1}"/>
              </a:ext>
            </a:extLst>
          </p:cNvPr>
          <p:cNvGraphicFramePr>
            <a:graphicFrameLocks/>
          </p:cNvGraphicFramePr>
          <p:nvPr>
            <p:extLst>
              <p:ext uri="{D42A27DB-BD31-4B8C-83A1-F6EECF244321}">
                <p14:modId xmlns:p14="http://schemas.microsoft.com/office/powerpoint/2010/main" val="1664366305"/>
              </p:ext>
            </p:extLst>
          </p:nvPr>
        </p:nvGraphicFramePr>
        <p:xfrm>
          <a:off x="0" y="316523"/>
          <a:ext cx="3191609" cy="48269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2C69D389-93B7-4C6F-ADED-9E9268FADEA7}"/>
              </a:ext>
            </a:extLst>
          </p:cNvPr>
          <p:cNvGraphicFramePr>
            <a:graphicFrameLocks/>
          </p:cNvGraphicFramePr>
          <p:nvPr>
            <p:extLst>
              <p:ext uri="{D42A27DB-BD31-4B8C-83A1-F6EECF244321}">
                <p14:modId xmlns:p14="http://schemas.microsoft.com/office/powerpoint/2010/main" val="632210799"/>
              </p:ext>
            </p:extLst>
          </p:nvPr>
        </p:nvGraphicFramePr>
        <p:xfrm>
          <a:off x="3172322" y="336268"/>
          <a:ext cx="3666391" cy="4758397"/>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7">
            <a:extLst>
              <a:ext uri="{FF2B5EF4-FFF2-40B4-BE49-F238E27FC236}">
                <a16:creationId xmlns:a16="http://schemas.microsoft.com/office/drawing/2014/main" id="{6584423A-BD5A-B83C-5720-D2CDF2B3E47E}"/>
              </a:ext>
            </a:extLst>
          </p:cNvPr>
          <p:cNvSpPr txBox="1"/>
          <p:nvPr/>
        </p:nvSpPr>
        <p:spPr>
          <a:xfrm>
            <a:off x="2147264" y="1037440"/>
            <a:ext cx="2767636" cy="646331"/>
          </a:xfrm>
          <a:prstGeom prst="rect">
            <a:avLst/>
          </a:prstGeom>
          <a:solidFill>
            <a:schemeClr val="bg1"/>
          </a:solidFill>
        </p:spPr>
        <p:txBody>
          <a:bodyPr wrap="square" rtlCol="0">
            <a:spAutoFit/>
          </a:bodyPr>
          <a:lstStyle/>
          <a:p>
            <a:pPr algn="ctr"/>
            <a:r>
              <a:rPr kumimoji="1" lang="ja-JP" altLang="en-US" dirty="0">
                <a:latin typeface="HGP創英角ﾎﾟｯﾌﾟ体" panose="040B0A00000000000000" pitchFamily="50" charset="-128"/>
                <a:ea typeface="HGP創英角ﾎﾟｯﾌﾟ体" panose="040B0A00000000000000" pitchFamily="50" charset="-128"/>
              </a:rPr>
              <a:t>罹患率にあまり差はないが</a:t>
            </a:r>
            <a:endParaRPr kumimoji="1" lang="en-US" altLang="ja-JP" dirty="0">
              <a:latin typeface="HGP創英角ﾎﾟｯﾌﾟ体" panose="040B0A00000000000000" pitchFamily="50" charset="-128"/>
              <a:ea typeface="HGP創英角ﾎﾟｯﾌﾟ体" panose="040B0A00000000000000" pitchFamily="50" charset="-128"/>
            </a:endParaRPr>
          </a:p>
          <a:p>
            <a:pPr algn="ctr"/>
            <a:r>
              <a:rPr kumimoji="1" lang="ja-JP" altLang="en-US" dirty="0">
                <a:latin typeface="HGP創英角ﾎﾟｯﾌﾟ体" panose="040B0A00000000000000" pitchFamily="50" charset="-128"/>
                <a:ea typeface="HGP創英角ﾎﾟｯﾌﾟ体" panose="040B0A00000000000000" pitchFamily="50" charset="-128"/>
              </a:rPr>
              <a:t>死亡率に差がある</a:t>
            </a:r>
          </a:p>
        </p:txBody>
      </p:sp>
      <p:sp>
        <p:nvSpPr>
          <p:cNvPr id="2" name="テキスト ボックス 1">
            <a:extLst>
              <a:ext uri="{FF2B5EF4-FFF2-40B4-BE49-F238E27FC236}">
                <a16:creationId xmlns:a16="http://schemas.microsoft.com/office/drawing/2014/main" id="{E65CF64E-EC45-9D80-1201-DE6BD66F2E48}"/>
              </a:ext>
            </a:extLst>
          </p:cNvPr>
          <p:cNvSpPr txBox="1"/>
          <p:nvPr/>
        </p:nvSpPr>
        <p:spPr>
          <a:xfrm>
            <a:off x="6552006" y="23594"/>
            <a:ext cx="395417" cy="261610"/>
          </a:xfrm>
          <a:prstGeom prst="rect">
            <a:avLst/>
          </a:prstGeom>
          <a:noFill/>
        </p:spPr>
        <p:txBody>
          <a:bodyPr wrap="square" rtlCol="0">
            <a:spAutoFit/>
          </a:bodyPr>
          <a:lstStyle/>
          <a:p>
            <a:r>
              <a:rPr lang="ja-JP" altLang="en-US" sz="1050" dirty="0"/>
              <a:t>５</a:t>
            </a:r>
            <a:endParaRPr kumimoji="1" lang="ja-JP" altLang="en-US" sz="1050" dirty="0"/>
          </a:p>
        </p:txBody>
      </p:sp>
    </p:spTree>
    <p:extLst>
      <p:ext uri="{BB962C8B-B14F-4D97-AF65-F5344CB8AC3E}">
        <p14:creationId xmlns:p14="http://schemas.microsoft.com/office/powerpoint/2010/main" val="2188596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コンテンツ プレースホルダー 3"/>
          <p:cNvGraphicFramePr>
            <a:graphicFrameLocks/>
          </p:cNvGraphicFramePr>
          <p:nvPr>
            <p:extLst>
              <p:ext uri="{D42A27DB-BD31-4B8C-83A1-F6EECF244321}">
                <p14:modId xmlns:p14="http://schemas.microsoft.com/office/powerpoint/2010/main" val="1591537041"/>
              </p:ext>
            </p:extLst>
          </p:nvPr>
        </p:nvGraphicFramePr>
        <p:xfrm>
          <a:off x="698740" y="871268"/>
          <a:ext cx="5460520" cy="3131388"/>
        </p:xfrm>
        <a:graphic>
          <a:graphicData uri="http://schemas.openxmlformats.org/drawingml/2006/table">
            <a:tbl>
              <a:tblPr firstRow="1" firstCol="1" bandRow="1">
                <a:tableStyleId>{5C22544A-7EE6-4342-B048-85BDC9FD1C3A}</a:tableStyleId>
              </a:tblPr>
              <a:tblGrid>
                <a:gridCol w="992037">
                  <a:extLst>
                    <a:ext uri="{9D8B030D-6E8A-4147-A177-3AD203B41FA5}">
                      <a16:colId xmlns:a16="http://schemas.microsoft.com/office/drawing/2014/main" val="20000"/>
                    </a:ext>
                  </a:extLst>
                </a:gridCol>
                <a:gridCol w="3372929">
                  <a:extLst>
                    <a:ext uri="{9D8B030D-6E8A-4147-A177-3AD203B41FA5}">
                      <a16:colId xmlns:a16="http://schemas.microsoft.com/office/drawing/2014/main" val="20001"/>
                    </a:ext>
                  </a:extLst>
                </a:gridCol>
                <a:gridCol w="1095554">
                  <a:extLst>
                    <a:ext uri="{9D8B030D-6E8A-4147-A177-3AD203B41FA5}">
                      <a16:colId xmlns:a16="http://schemas.microsoft.com/office/drawing/2014/main" val="20003"/>
                    </a:ext>
                  </a:extLst>
                </a:gridCol>
              </a:tblGrid>
              <a:tr h="302536">
                <a:tc rowSpan="2">
                  <a:txBody>
                    <a:bodyPr/>
                    <a:lstStyle/>
                    <a:p>
                      <a:pPr indent="-399415" algn="ctr"/>
                      <a:r>
                        <a:rPr lang="ja-JP" altLang="en-US" sz="1400" kern="100" dirty="0">
                          <a:solidFill>
                            <a:schemeClr val="tx1"/>
                          </a:solidFill>
                          <a:effectLst/>
                          <a:latin typeface="Meiryo UI" panose="020B0604030504040204" pitchFamily="50" charset="-128"/>
                          <a:ea typeface="Meiryo UI" panose="020B0604030504040204" pitchFamily="50" charset="-128"/>
                        </a:rPr>
                        <a:t>年代</a:t>
                      </a:r>
                      <a:endParaRPr lang="ja-JP" sz="1400" kern="100" dirty="0">
                        <a:solidFill>
                          <a:schemeClr val="tx1"/>
                        </a:solidFill>
                        <a:effectLst/>
                        <a:latin typeface="Meiryo UI" panose="020B0604030504040204" pitchFamily="50" charset="-128"/>
                        <a:ea typeface="Meiryo UI" panose="020B0604030504040204" pitchFamily="50" charset="-128"/>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62915" indent="-399415" algn="ctr">
                        <a:spcAft>
                          <a:spcPts val="0"/>
                        </a:spcAft>
                      </a:pPr>
                      <a:r>
                        <a:rPr lang="ja-JP" sz="1500" b="1" kern="0" dirty="0">
                          <a:solidFill>
                            <a:srgbClr val="FF0000"/>
                          </a:solidFill>
                          <a:effectLst/>
                          <a:latin typeface="Meiryo UI" panose="020B0604030504040204" pitchFamily="50" charset="-128"/>
                          <a:ea typeface="Meiryo UI" panose="020B0604030504040204" pitchFamily="50" charset="-128"/>
                        </a:rPr>
                        <a:t>青森県</a:t>
                      </a:r>
                      <a:endParaRPr lang="ja-JP" sz="1200" b="1" kern="100" dirty="0">
                        <a:solidFill>
                          <a:srgbClr val="FF0000"/>
                        </a:solidFill>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462915" indent="-399415" algn="ctr">
                        <a:spcAft>
                          <a:spcPts val="0"/>
                        </a:spcAft>
                      </a:pPr>
                      <a:r>
                        <a:rPr lang="ja-JP" sz="1500" b="1" kern="0" dirty="0">
                          <a:solidFill>
                            <a:srgbClr val="0000FF"/>
                          </a:solidFill>
                          <a:effectLst/>
                          <a:latin typeface="Meiryo UI" panose="020B0604030504040204" pitchFamily="50" charset="-128"/>
                          <a:ea typeface="Meiryo UI" panose="020B0604030504040204" pitchFamily="50" charset="-128"/>
                        </a:rPr>
                        <a:t>長野県</a:t>
                      </a:r>
                      <a:endParaRPr lang="ja-JP" sz="1200" b="1" kern="100" dirty="0">
                        <a:solidFill>
                          <a:srgbClr val="0000FF"/>
                        </a:solidFill>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50722">
                <a:tc vMerge="1">
                  <a:txBody>
                    <a:bodyPr/>
                    <a:lstStyle/>
                    <a:p>
                      <a:pPr indent="-399415" algn="just"/>
                      <a:endParaRPr lang="ja-JP" sz="1000" kern="100" dirty="0">
                        <a:solidFill>
                          <a:schemeClr val="tx1"/>
                        </a:solidFill>
                        <a:effectLst/>
                        <a:latin typeface="Century"/>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62915" indent="-399415" algn="ctr">
                        <a:spcAft>
                          <a:spcPts val="0"/>
                        </a:spcAft>
                      </a:pPr>
                      <a:r>
                        <a:rPr lang="ja-JP" sz="1200" b="1" kern="0" dirty="0">
                          <a:effectLst/>
                          <a:latin typeface="Meiryo UI" panose="020B0604030504040204" pitchFamily="50" charset="-128"/>
                          <a:ea typeface="Meiryo UI" panose="020B0604030504040204" pitchFamily="50" charset="-128"/>
                        </a:rPr>
                        <a:t>死亡率</a:t>
                      </a:r>
                      <a:endParaRPr lang="ja-JP" sz="900" b="1" kern="100" dirty="0">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462915" indent="-399415" algn="ctr">
                        <a:spcAft>
                          <a:spcPts val="0"/>
                        </a:spcAft>
                      </a:pPr>
                      <a:r>
                        <a:rPr lang="ja-JP" sz="1200" b="1" kern="0" dirty="0">
                          <a:effectLst/>
                          <a:latin typeface="Meiryo UI" panose="020B0604030504040204" pitchFamily="50" charset="-128"/>
                          <a:ea typeface="Meiryo UI" panose="020B0604030504040204" pitchFamily="50" charset="-128"/>
                        </a:rPr>
                        <a:t>死亡率</a:t>
                      </a:r>
                      <a:endParaRPr lang="ja-JP" sz="900" b="1" kern="100" dirty="0">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57813">
                <a:tc>
                  <a:txBody>
                    <a:bodyPr/>
                    <a:lstStyle/>
                    <a:p>
                      <a:pPr marL="462915" indent="-399415" algn="ctr">
                        <a:spcAft>
                          <a:spcPts val="0"/>
                        </a:spcAft>
                      </a:pPr>
                      <a:r>
                        <a:rPr lang="en-US" sz="1400" kern="0" dirty="0">
                          <a:solidFill>
                            <a:schemeClr val="tx1"/>
                          </a:solidFill>
                          <a:effectLst/>
                          <a:latin typeface="Meiryo UI" panose="020B0604030504040204" pitchFamily="50" charset="-128"/>
                          <a:ea typeface="Meiryo UI" panose="020B0604030504040204" pitchFamily="50" charset="-128"/>
                        </a:rPr>
                        <a:t>40</a:t>
                      </a:r>
                      <a:r>
                        <a:rPr lang="ja-JP" sz="1400" kern="0" dirty="0">
                          <a:solidFill>
                            <a:schemeClr val="tx1"/>
                          </a:solidFill>
                          <a:effectLst/>
                          <a:latin typeface="Meiryo UI" panose="020B0604030504040204" pitchFamily="50" charset="-128"/>
                          <a:ea typeface="Meiryo UI" panose="020B0604030504040204" pitchFamily="50" charset="-128"/>
                        </a:rPr>
                        <a:t>～</a:t>
                      </a:r>
                      <a:r>
                        <a:rPr lang="en-US" sz="1400" kern="0" dirty="0">
                          <a:solidFill>
                            <a:schemeClr val="tx1"/>
                          </a:solidFill>
                          <a:effectLst/>
                          <a:latin typeface="Meiryo UI" panose="020B0604030504040204" pitchFamily="50" charset="-128"/>
                          <a:ea typeface="Meiryo UI" panose="020B0604030504040204" pitchFamily="50" charset="-128"/>
                        </a:rPr>
                        <a:t>44</a:t>
                      </a: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462915" indent="-399415" algn="l">
                        <a:spcAft>
                          <a:spcPts val="0"/>
                        </a:spcAft>
                      </a:pPr>
                      <a:r>
                        <a:rPr lang="ja-JP" altLang="en-US" sz="1400" b="1" kern="0" dirty="0">
                          <a:solidFill>
                            <a:schemeClr val="tx1"/>
                          </a:solidFill>
                          <a:effectLst/>
                          <a:latin typeface="Meiryo UI" panose="020B0604030504040204" pitchFamily="50" charset="-128"/>
                          <a:ea typeface="Meiryo UI" panose="020B0604030504040204" pitchFamily="50" charset="-128"/>
                        </a:rPr>
                        <a:t>　　</a:t>
                      </a:r>
                      <a:r>
                        <a:rPr lang="en-US" sz="1400" b="1" kern="0" dirty="0">
                          <a:solidFill>
                            <a:schemeClr val="tx1"/>
                          </a:solidFill>
                          <a:effectLst/>
                          <a:latin typeface="Meiryo UI" panose="020B0604030504040204" pitchFamily="50" charset="-128"/>
                          <a:ea typeface="Meiryo UI" panose="020B0604030504040204" pitchFamily="50" charset="-128"/>
                        </a:rPr>
                        <a:t>153</a:t>
                      </a:r>
                      <a:r>
                        <a:rPr lang="ja-JP" altLang="en-US" sz="1400" b="1" kern="0" dirty="0">
                          <a:solidFill>
                            <a:schemeClr val="tx1"/>
                          </a:solidFill>
                          <a:effectLst/>
                          <a:latin typeface="Meiryo UI" panose="020B0604030504040204" pitchFamily="50" charset="-128"/>
                          <a:ea typeface="Meiryo UI" panose="020B0604030504040204" pitchFamily="50" charset="-128"/>
                        </a:rPr>
                        <a:t>人</a:t>
                      </a:r>
                      <a:r>
                        <a:rPr lang="en-US" sz="1400" b="1" kern="0" dirty="0">
                          <a:solidFill>
                            <a:schemeClr val="tx1"/>
                          </a:solidFill>
                          <a:effectLst/>
                          <a:latin typeface="Meiryo UI" panose="020B0604030504040204" pitchFamily="50" charset="-128"/>
                          <a:ea typeface="Meiryo UI" panose="020B0604030504040204" pitchFamily="50" charset="-128"/>
                        </a:rPr>
                        <a:t> </a:t>
                      </a:r>
                      <a:r>
                        <a:rPr lang="ja-JP" altLang="en-US" sz="1400" b="1" kern="0" dirty="0">
                          <a:solidFill>
                            <a:srgbClr val="FF0000"/>
                          </a:solidFill>
                          <a:effectLst/>
                          <a:latin typeface="Meiryo UI" panose="020B0604030504040204" pitchFamily="50" charset="-128"/>
                          <a:ea typeface="Meiryo UI" panose="020B0604030504040204" pitchFamily="50" charset="-128"/>
                        </a:rPr>
                        <a:t>（</a:t>
                      </a:r>
                      <a:r>
                        <a:rPr lang="en-US" altLang="ja-JP" sz="1400" b="1" kern="0" dirty="0">
                          <a:solidFill>
                            <a:srgbClr val="FF0000"/>
                          </a:solidFill>
                          <a:effectLst/>
                          <a:latin typeface="Meiryo UI" panose="020B0604030504040204" pitchFamily="50" charset="-128"/>
                          <a:ea typeface="Meiryo UI" panose="020B0604030504040204" pitchFamily="50" charset="-128"/>
                        </a:rPr>
                        <a:t>1.4</a:t>
                      </a:r>
                      <a:r>
                        <a:rPr lang="ja-JP" altLang="en-US" sz="1400" b="1" kern="0" dirty="0">
                          <a:solidFill>
                            <a:srgbClr val="FF0000"/>
                          </a:solidFill>
                          <a:effectLst/>
                          <a:latin typeface="Meiryo UI" panose="020B0604030504040204" pitchFamily="50" charset="-128"/>
                          <a:ea typeface="Meiryo UI" panose="020B0604030504040204" pitchFamily="50" charset="-128"/>
                        </a:rPr>
                        <a:t>倍）</a:t>
                      </a:r>
                      <a:endParaRPr lang="ja-JP" sz="1400" b="1" kern="100" dirty="0">
                        <a:solidFill>
                          <a:srgbClr val="FF0000"/>
                        </a:solidFill>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462915" indent="-399415" algn="ctr">
                        <a:spcAft>
                          <a:spcPts val="0"/>
                        </a:spcAft>
                      </a:pPr>
                      <a:r>
                        <a:rPr lang="en-US" sz="1400" b="1" kern="0" dirty="0">
                          <a:effectLst/>
                          <a:latin typeface="Meiryo UI" panose="020B0604030504040204" pitchFamily="50" charset="-128"/>
                          <a:ea typeface="Meiryo UI" panose="020B0604030504040204" pitchFamily="50" charset="-128"/>
                        </a:rPr>
                        <a:t>109</a:t>
                      </a:r>
                      <a:r>
                        <a:rPr lang="ja-JP" altLang="en-US" sz="1400" b="1" kern="0" dirty="0">
                          <a:effectLst/>
                          <a:latin typeface="Meiryo UI" panose="020B0604030504040204" pitchFamily="50" charset="-128"/>
                          <a:ea typeface="Meiryo UI" panose="020B0604030504040204" pitchFamily="50" charset="-128"/>
                        </a:rPr>
                        <a:t>人</a:t>
                      </a:r>
                      <a:r>
                        <a:rPr lang="en-US" sz="1400" b="1" kern="0" dirty="0">
                          <a:effectLst/>
                          <a:latin typeface="Meiryo UI" panose="020B0604030504040204" pitchFamily="50" charset="-128"/>
                          <a:ea typeface="Meiryo UI" panose="020B0604030504040204" pitchFamily="50" charset="-128"/>
                        </a:rPr>
                        <a:t> </a:t>
                      </a:r>
                      <a:endParaRPr lang="ja-JP" sz="1400" b="1" kern="100" dirty="0">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7813">
                <a:tc>
                  <a:txBody>
                    <a:bodyPr/>
                    <a:lstStyle/>
                    <a:p>
                      <a:pPr marL="462915" indent="-399415" algn="ctr">
                        <a:spcAft>
                          <a:spcPts val="0"/>
                        </a:spcAft>
                      </a:pPr>
                      <a:r>
                        <a:rPr lang="en-US" sz="1400" kern="0" dirty="0">
                          <a:solidFill>
                            <a:schemeClr val="tx1"/>
                          </a:solidFill>
                          <a:effectLst/>
                          <a:latin typeface="Meiryo UI" panose="020B0604030504040204" pitchFamily="50" charset="-128"/>
                          <a:ea typeface="Meiryo UI" panose="020B0604030504040204" pitchFamily="50" charset="-128"/>
                        </a:rPr>
                        <a:t>45</a:t>
                      </a:r>
                      <a:r>
                        <a:rPr lang="ja-JP" sz="1400" kern="0" dirty="0">
                          <a:solidFill>
                            <a:schemeClr val="tx1"/>
                          </a:solidFill>
                          <a:effectLst/>
                          <a:latin typeface="Meiryo UI" panose="020B0604030504040204" pitchFamily="50" charset="-128"/>
                          <a:ea typeface="Meiryo UI" panose="020B0604030504040204" pitchFamily="50" charset="-128"/>
                        </a:rPr>
                        <a:t>～</a:t>
                      </a:r>
                      <a:r>
                        <a:rPr lang="en-US" sz="1400" kern="0" dirty="0">
                          <a:solidFill>
                            <a:schemeClr val="tx1"/>
                          </a:solidFill>
                          <a:effectLst/>
                          <a:latin typeface="Meiryo UI" panose="020B0604030504040204" pitchFamily="50" charset="-128"/>
                          <a:ea typeface="Meiryo UI" panose="020B0604030504040204" pitchFamily="50" charset="-128"/>
                        </a:rPr>
                        <a:t>49</a:t>
                      </a: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462915" indent="-399415" algn="l">
                        <a:spcAft>
                          <a:spcPts val="0"/>
                        </a:spcAft>
                      </a:pPr>
                      <a:r>
                        <a:rPr lang="ja-JP" altLang="en-US" sz="1400" b="1" kern="0" dirty="0">
                          <a:solidFill>
                            <a:schemeClr val="tx1"/>
                          </a:solidFill>
                          <a:effectLst/>
                          <a:latin typeface="Meiryo UI" panose="020B0604030504040204" pitchFamily="50" charset="-128"/>
                          <a:ea typeface="Meiryo UI" panose="020B0604030504040204" pitchFamily="50" charset="-128"/>
                        </a:rPr>
                        <a:t>　　</a:t>
                      </a:r>
                      <a:r>
                        <a:rPr lang="en-US" sz="1400" b="1" kern="0" dirty="0">
                          <a:solidFill>
                            <a:schemeClr val="tx1"/>
                          </a:solidFill>
                          <a:effectLst/>
                          <a:latin typeface="Meiryo UI" panose="020B0604030504040204" pitchFamily="50" charset="-128"/>
                          <a:ea typeface="Meiryo UI" panose="020B0604030504040204" pitchFamily="50" charset="-128"/>
                        </a:rPr>
                        <a:t>267</a:t>
                      </a:r>
                      <a:r>
                        <a:rPr lang="ja-JP" altLang="en-US" sz="1400" b="1" kern="0" dirty="0">
                          <a:solidFill>
                            <a:schemeClr val="tx1"/>
                          </a:solidFill>
                          <a:effectLst/>
                          <a:latin typeface="Meiryo UI" panose="020B0604030504040204" pitchFamily="50" charset="-128"/>
                          <a:ea typeface="Meiryo UI" panose="020B0604030504040204" pitchFamily="50" charset="-128"/>
                        </a:rPr>
                        <a:t>人</a:t>
                      </a:r>
                      <a:r>
                        <a:rPr lang="en-US" sz="1400" b="1" kern="0" dirty="0">
                          <a:solidFill>
                            <a:schemeClr val="tx1"/>
                          </a:solidFill>
                          <a:effectLst/>
                          <a:latin typeface="Meiryo UI" panose="020B0604030504040204" pitchFamily="50" charset="-128"/>
                          <a:ea typeface="Meiryo UI" panose="020B0604030504040204" pitchFamily="50" charset="-128"/>
                        </a:rPr>
                        <a:t> </a:t>
                      </a:r>
                      <a:r>
                        <a:rPr lang="ja-JP" altLang="en-US" sz="1400" b="1" kern="0" dirty="0">
                          <a:solidFill>
                            <a:srgbClr val="FF0000"/>
                          </a:solidFill>
                          <a:effectLst/>
                          <a:latin typeface="Meiryo UI" panose="020B0604030504040204" pitchFamily="50" charset="-128"/>
                          <a:ea typeface="Meiryo UI" panose="020B0604030504040204" pitchFamily="50" charset="-128"/>
                        </a:rPr>
                        <a:t>（</a:t>
                      </a:r>
                      <a:r>
                        <a:rPr lang="en-US" altLang="ja-JP" sz="1400" b="1" kern="0" dirty="0">
                          <a:solidFill>
                            <a:srgbClr val="FF0000"/>
                          </a:solidFill>
                          <a:effectLst/>
                          <a:latin typeface="Meiryo UI" panose="020B0604030504040204" pitchFamily="50" charset="-128"/>
                          <a:ea typeface="Meiryo UI" panose="020B0604030504040204" pitchFamily="50" charset="-128"/>
                        </a:rPr>
                        <a:t>1.2</a:t>
                      </a:r>
                      <a:r>
                        <a:rPr lang="ja-JP" altLang="en-US" sz="1400" b="1" kern="0" dirty="0">
                          <a:solidFill>
                            <a:srgbClr val="FF0000"/>
                          </a:solidFill>
                          <a:effectLst/>
                          <a:latin typeface="Meiryo UI" panose="020B0604030504040204" pitchFamily="50" charset="-128"/>
                          <a:ea typeface="Meiryo UI" panose="020B0604030504040204" pitchFamily="50" charset="-128"/>
                        </a:rPr>
                        <a:t>倍）</a:t>
                      </a:r>
                      <a:endParaRPr lang="ja-JP" sz="1400" b="1" kern="100" dirty="0">
                        <a:solidFill>
                          <a:srgbClr val="FF0000"/>
                        </a:solidFill>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462915" indent="-399415" algn="ctr">
                        <a:spcAft>
                          <a:spcPts val="0"/>
                        </a:spcAft>
                      </a:pPr>
                      <a:r>
                        <a:rPr lang="en-US" sz="1400" b="1" kern="0" dirty="0">
                          <a:effectLst/>
                          <a:latin typeface="Meiryo UI" panose="020B0604030504040204" pitchFamily="50" charset="-128"/>
                          <a:ea typeface="Meiryo UI" panose="020B0604030504040204" pitchFamily="50" charset="-128"/>
                        </a:rPr>
                        <a:t>214</a:t>
                      </a:r>
                      <a:r>
                        <a:rPr lang="ja-JP" altLang="en-US" sz="1400" b="1" kern="0" dirty="0">
                          <a:effectLst/>
                          <a:latin typeface="Meiryo UI" panose="020B0604030504040204" pitchFamily="50" charset="-128"/>
                          <a:ea typeface="Meiryo UI" panose="020B0604030504040204" pitchFamily="50" charset="-128"/>
                        </a:rPr>
                        <a:t>人</a:t>
                      </a:r>
                      <a:r>
                        <a:rPr lang="en-US" sz="1400" b="1" kern="0" dirty="0">
                          <a:effectLst/>
                          <a:latin typeface="Meiryo UI" panose="020B0604030504040204" pitchFamily="50" charset="-128"/>
                          <a:ea typeface="Meiryo UI" panose="020B0604030504040204" pitchFamily="50" charset="-128"/>
                        </a:rPr>
                        <a:t> </a:t>
                      </a:r>
                      <a:endParaRPr lang="ja-JP" sz="1400" b="1" kern="100" dirty="0">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57813">
                <a:tc>
                  <a:txBody>
                    <a:bodyPr/>
                    <a:lstStyle/>
                    <a:p>
                      <a:pPr marL="462915" indent="-399415" algn="ctr">
                        <a:spcAft>
                          <a:spcPts val="0"/>
                        </a:spcAft>
                      </a:pPr>
                      <a:r>
                        <a:rPr lang="en-US" sz="1400" kern="0" dirty="0">
                          <a:solidFill>
                            <a:schemeClr val="tx1"/>
                          </a:solidFill>
                          <a:effectLst/>
                          <a:latin typeface="Meiryo UI" panose="020B0604030504040204" pitchFamily="50" charset="-128"/>
                          <a:ea typeface="Meiryo UI" panose="020B0604030504040204" pitchFamily="50" charset="-128"/>
                        </a:rPr>
                        <a:t>50</a:t>
                      </a:r>
                      <a:r>
                        <a:rPr lang="ja-JP" sz="1400" kern="0" dirty="0">
                          <a:solidFill>
                            <a:schemeClr val="tx1"/>
                          </a:solidFill>
                          <a:effectLst/>
                          <a:latin typeface="Meiryo UI" panose="020B0604030504040204" pitchFamily="50" charset="-128"/>
                          <a:ea typeface="Meiryo UI" panose="020B0604030504040204" pitchFamily="50" charset="-128"/>
                        </a:rPr>
                        <a:t>～</a:t>
                      </a:r>
                      <a:r>
                        <a:rPr lang="en-US" sz="1400" kern="0" dirty="0">
                          <a:solidFill>
                            <a:schemeClr val="tx1"/>
                          </a:solidFill>
                          <a:effectLst/>
                          <a:latin typeface="Meiryo UI" panose="020B0604030504040204" pitchFamily="50" charset="-128"/>
                          <a:ea typeface="Meiryo UI" panose="020B0604030504040204" pitchFamily="50" charset="-128"/>
                        </a:rPr>
                        <a:t>54</a:t>
                      </a: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462915" indent="-399415" algn="l">
                        <a:spcAft>
                          <a:spcPts val="0"/>
                        </a:spcAft>
                      </a:pPr>
                      <a:r>
                        <a:rPr lang="ja-JP" altLang="en-US" sz="1400" b="1" kern="0" dirty="0">
                          <a:solidFill>
                            <a:schemeClr val="tx1"/>
                          </a:solidFill>
                          <a:effectLst/>
                          <a:latin typeface="Meiryo UI" panose="020B0604030504040204" pitchFamily="50" charset="-128"/>
                          <a:ea typeface="Meiryo UI" panose="020B0604030504040204" pitchFamily="50" charset="-128"/>
                        </a:rPr>
                        <a:t>　　</a:t>
                      </a:r>
                      <a:r>
                        <a:rPr lang="en-US" sz="1400" b="1" kern="0" dirty="0">
                          <a:solidFill>
                            <a:schemeClr val="tx1"/>
                          </a:solidFill>
                          <a:effectLst/>
                          <a:latin typeface="Meiryo UI" panose="020B0604030504040204" pitchFamily="50" charset="-128"/>
                          <a:ea typeface="Meiryo UI" panose="020B0604030504040204" pitchFamily="50" charset="-128"/>
                        </a:rPr>
                        <a:t>447</a:t>
                      </a:r>
                      <a:r>
                        <a:rPr lang="ja-JP" altLang="en-US" sz="1400" b="1" kern="0" dirty="0">
                          <a:solidFill>
                            <a:schemeClr val="tx1"/>
                          </a:solidFill>
                          <a:effectLst/>
                          <a:latin typeface="Meiryo UI" panose="020B0604030504040204" pitchFamily="50" charset="-128"/>
                          <a:ea typeface="Meiryo UI" panose="020B0604030504040204" pitchFamily="50" charset="-128"/>
                        </a:rPr>
                        <a:t>人</a:t>
                      </a:r>
                      <a:r>
                        <a:rPr lang="en-US" sz="1400" b="1" kern="0" dirty="0">
                          <a:solidFill>
                            <a:schemeClr val="tx1"/>
                          </a:solidFill>
                          <a:effectLst/>
                          <a:latin typeface="Meiryo UI" panose="020B0604030504040204" pitchFamily="50" charset="-128"/>
                          <a:ea typeface="Meiryo UI" panose="020B0604030504040204" pitchFamily="50" charset="-128"/>
                        </a:rPr>
                        <a:t> </a:t>
                      </a:r>
                      <a:r>
                        <a:rPr lang="ja-JP" altLang="en-US" sz="1400" b="1" kern="0" dirty="0">
                          <a:solidFill>
                            <a:srgbClr val="FF0000"/>
                          </a:solidFill>
                          <a:effectLst/>
                          <a:latin typeface="Meiryo UI" panose="020B0604030504040204" pitchFamily="50" charset="-128"/>
                          <a:ea typeface="Meiryo UI" panose="020B0604030504040204" pitchFamily="50" charset="-128"/>
                        </a:rPr>
                        <a:t>（</a:t>
                      </a:r>
                      <a:r>
                        <a:rPr lang="en-US" altLang="ja-JP" sz="1400" b="1" kern="0" dirty="0">
                          <a:solidFill>
                            <a:srgbClr val="FF0000"/>
                          </a:solidFill>
                          <a:effectLst/>
                          <a:latin typeface="Meiryo UI" panose="020B0604030504040204" pitchFamily="50" charset="-128"/>
                          <a:ea typeface="Meiryo UI" panose="020B0604030504040204" pitchFamily="50" charset="-128"/>
                        </a:rPr>
                        <a:t>1.6</a:t>
                      </a:r>
                      <a:r>
                        <a:rPr lang="ja-JP" altLang="en-US" sz="1400" b="1" kern="0" dirty="0">
                          <a:solidFill>
                            <a:srgbClr val="FF0000"/>
                          </a:solidFill>
                          <a:effectLst/>
                          <a:latin typeface="Meiryo UI" panose="020B0604030504040204" pitchFamily="50" charset="-128"/>
                          <a:ea typeface="Meiryo UI" panose="020B0604030504040204" pitchFamily="50" charset="-128"/>
                        </a:rPr>
                        <a:t>倍）</a:t>
                      </a:r>
                      <a:endParaRPr lang="ja-JP" sz="1400" b="1" kern="100" dirty="0">
                        <a:solidFill>
                          <a:srgbClr val="FF0000"/>
                        </a:solidFill>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462915" indent="-399415" algn="ctr">
                        <a:spcAft>
                          <a:spcPts val="0"/>
                        </a:spcAft>
                      </a:pPr>
                      <a:r>
                        <a:rPr lang="en-US" sz="1400" b="1" kern="0" dirty="0">
                          <a:effectLst/>
                          <a:latin typeface="Meiryo UI" panose="020B0604030504040204" pitchFamily="50" charset="-128"/>
                          <a:ea typeface="Meiryo UI" panose="020B0604030504040204" pitchFamily="50" charset="-128"/>
                        </a:rPr>
                        <a:t>276</a:t>
                      </a:r>
                      <a:r>
                        <a:rPr lang="ja-JP" altLang="en-US" sz="1400" b="1" kern="0" dirty="0">
                          <a:effectLst/>
                          <a:latin typeface="Meiryo UI" panose="020B0604030504040204" pitchFamily="50" charset="-128"/>
                          <a:ea typeface="Meiryo UI" panose="020B0604030504040204" pitchFamily="50" charset="-128"/>
                        </a:rPr>
                        <a:t>人</a:t>
                      </a:r>
                      <a:endParaRPr lang="ja-JP" sz="1400" b="1" kern="100" dirty="0">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57813">
                <a:tc>
                  <a:txBody>
                    <a:bodyPr/>
                    <a:lstStyle/>
                    <a:p>
                      <a:pPr marL="462915" indent="-399415" algn="ctr">
                        <a:spcAft>
                          <a:spcPts val="0"/>
                        </a:spcAft>
                      </a:pPr>
                      <a:r>
                        <a:rPr lang="en-US" sz="1400" kern="0" dirty="0">
                          <a:solidFill>
                            <a:schemeClr val="tx1"/>
                          </a:solidFill>
                          <a:effectLst/>
                          <a:latin typeface="Meiryo UI" panose="020B0604030504040204" pitchFamily="50" charset="-128"/>
                          <a:ea typeface="Meiryo UI" panose="020B0604030504040204" pitchFamily="50" charset="-128"/>
                        </a:rPr>
                        <a:t>55</a:t>
                      </a:r>
                      <a:r>
                        <a:rPr lang="ja-JP" sz="1400" kern="0" dirty="0">
                          <a:solidFill>
                            <a:schemeClr val="tx1"/>
                          </a:solidFill>
                          <a:effectLst/>
                          <a:latin typeface="Meiryo UI" panose="020B0604030504040204" pitchFamily="50" charset="-128"/>
                          <a:ea typeface="Meiryo UI" panose="020B0604030504040204" pitchFamily="50" charset="-128"/>
                        </a:rPr>
                        <a:t>～</a:t>
                      </a:r>
                      <a:r>
                        <a:rPr lang="en-US" sz="1400" kern="0" dirty="0">
                          <a:solidFill>
                            <a:schemeClr val="tx1"/>
                          </a:solidFill>
                          <a:effectLst/>
                          <a:latin typeface="Meiryo UI" panose="020B0604030504040204" pitchFamily="50" charset="-128"/>
                          <a:ea typeface="Meiryo UI" panose="020B0604030504040204" pitchFamily="50" charset="-128"/>
                        </a:rPr>
                        <a:t>59</a:t>
                      </a: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462915" indent="-399415" algn="l">
                        <a:spcAft>
                          <a:spcPts val="0"/>
                        </a:spcAft>
                      </a:pPr>
                      <a:r>
                        <a:rPr lang="ja-JP" altLang="en-US" sz="1400" b="1" kern="0" dirty="0">
                          <a:solidFill>
                            <a:schemeClr val="tx1"/>
                          </a:solidFill>
                          <a:effectLst/>
                          <a:latin typeface="Meiryo UI" panose="020B0604030504040204" pitchFamily="50" charset="-128"/>
                          <a:ea typeface="Meiryo UI" panose="020B0604030504040204" pitchFamily="50" charset="-128"/>
                        </a:rPr>
                        <a:t>　　</a:t>
                      </a:r>
                      <a:r>
                        <a:rPr lang="en-US" sz="1400" b="1" kern="0" dirty="0">
                          <a:solidFill>
                            <a:schemeClr val="tx1"/>
                          </a:solidFill>
                          <a:effectLst/>
                          <a:latin typeface="Meiryo UI" panose="020B0604030504040204" pitchFamily="50" charset="-128"/>
                          <a:ea typeface="Meiryo UI" panose="020B0604030504040204" pitchFamily="50" charset="-128"/>
                        </a:rPr>
                        <a:t>691</a:t>
                      </a:r>
                      <a:r>
                        <a:rPr lang="ja-JP" altLang="en-US" sz="1400" b="1" kern="0" dirty="0">
                          <a:solidFill>
                            <a:schemeClr val="tx1"/>
                          </a:solidFill>
                          <a:effectLst/>
                          <a:latin typeface="Meiryo UI" panose="020B0604030504040204" pitchFamily="50" charset="-128"/>
                          <a:ea typeface="Meiryo UI" panose="020B0604030504040204" pitchFamily="50" charset="-128"/>
                        </a:rPr>
                        <a:t>人</a:t>
                      </a:r>
                      <a:r>
                        <a:rPr lang="en-US" sz="1400" b="1" kern="0" dirty="0">
                          <a:solidFill>
                            <a:schemeClr val="tx1"/>
                          </a:solidFill>
                          <a:effectLst/>
                          <a:latin typeface="Meiryo UI" panose="020B0604030504040204" pitchFamily="50" charset="-128"/>
                          <a:ea typeface="Meiryo UI" panose="020B0604030504040204" pitchFamily="50" charset="-128"/>
                        </a:rPr>
                        <a:t> </a:t>
                      </a:r>
                      <a:r>
                        <a:rPr lang="ja-JP" altLang="en-US" sz="1400" b="1" kern="0" dirty="0">
                          <a:solidFill>
                            <a:srgbClr val="FF0000"/>
                          </a:solidFill>
                          <a:effectLst/>
                          <a:latin typeface="Meiryo UI" panose="020B0604030504040204" pitchFamily="50" charset="-128"/>
                          <a:ea typeface="Meiryo UI" panose="020B0604030504040204" pitchFamily="50" charset="-128"/>
                        </a:rPr>
                        <a:t>（</a:t>
                      </a:r>
                      <a:r>
                        <a:rPr lang="en-US" altLang="ja-JP" sz="1400" b="1" kern="0" dirty="0">
                          <a:solidFill>
                            <a:srgbClr val="FF0000"/>
                          </a:solidFill>
                          <a:effectLst/>
                          <a:latin typeface="Meiryo UI" panose="020B0604030504040204" pitchFamily="50" charset="-128"/>
                          <a:ea typeface="Meiryo UI" panose="020B0604030504040204" pitchFamily="50" charset="-128"/>
                        </a:rPr>
                        <a:t>1.5</a:t>
                      </a:r>
                      <a:r>
                        <a:rPr lang="ja-JP" altLang="en-US" sz="1400" b="1" kern="0" dirty="0">
                          <a:solidFill>
                            <a:srgbClr val="FF0000"/>
                          </a:solidFill>
                          <a:effectLst/>
                          <a:latin typeface="Meiryo UI" panose="020B0604030504040204" pitchFamily="50" charset="-128"/>
                          <a:ea typeface="Meiryo UI" panose="020B0604030504040204" pitchFamily="50" charset="-128"/>
                        </a:rPr>
                        <a:t>倍）</a:t>
                      </a:r>
                      <a:endParaRPr lang="ja-JP" sz="1400" b="1" kern="100" dirty="0">
                        <a:solidFill>
                          <a:srgbClr val="FF0000"/>
                        </a:solidFill>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462915" indent="-399415" algn="ctr">
                        <a:spcAft>
                          <a:spcPts val="0"/>
                        </a:spcAft>
                      </a:pPr>
                      <a:r>
                        <a:rPr lang="en-US" sz="1400" b="1" kern="0" dirty="0">
                          <a:effectLst/>
                          <a:latin typeface="Meiryo UI" panose="020B0604030504040204" pitchFamily="50" charset="-128"/>
                          <a:ea typeface="Meiryo UI" panose="020B0604030504040204" pitchFamily="50" charset="-128"/>
                        </a:rPr>
                        <a:t>460</a:t>
                      </a:r>
                      <a:r>
                        <a:rPr lang="ja-JP" altLang="en-US" sz="1400" b="1" kern="0" dirty="0">
                          <a:effectLst/>
                          <a:latin typeface="Meiryo UI" panose="020B0604030504040204" pitchFamily="50" charset="-128"/>
                          <a:ea typeface="Meiryo UI" panose="020B0604030504040204" pitchFamily="50" charset="-128"/>
                        </a:rPr>
                        <a:t>人</a:t>
                      </a:r>
                      <a:r>
                        <a:rPr lang="en-US" sz="1400" b="1" kern="0" dirty="0">
                          <a:effectLst/>
                          <a:latin typeface="Meiryo UI" panose="020B0604030504040204" pitchFamily="50" charset="-128"/>
                          <a:ea typeface="Meiryo UI" panose="020B0604030504040204" pitchFamily="50" charset="-128"/>
                        </a:rPr>
                        <a:t> </a:t>
                      </a:r>
                      <a:endParaRPr lang="ja-JP" sz="1400" b="1" kern="100" dirty="0">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57813">
                <a:tc>
                  <a:txBody>
                    <a:bodyPr/>
                    <a:lstStyle/>
                    <a:p>
                      <a:pPr marL="462915" indent="-399415" algn="ctr">
                        <a:spcAft>
                          <a:spcPts val="0"/>
                        </a:spcAft>
                      </a:pPr>
                      <a:r>
                        <a:rPr lang="en-US" sz="1400" kern="0" dirty="0">
                          <a:solidFill>
                            <a:schemeClr val="tx1"/>
                          </a:solidFill>
                          <a:effectLst/>
                          <a:latin typeface="Meiryo UI" panose="020B0604030504040204" pitchFamily="50" charset="-128"/>
                          <a:ea typeface="Meiryo UI" panose="020B0604030504040204" pitchFamily="50" charset="-128"/>
                        </a:rPr>
                        <a:t>60</a:t>
                      </a:r>
                      <a:r>
                        <a:rPr lang="ja-JP" sz="1400" kern="0" dirty="0">
                          <a:solidFill>
                            <a:schemeClr val="tx1"/>
                          </a:solidFill>
                          <a:effectLst/>
                          <a:latin typeface="Meiryo UI" panose="020B0604030504040204" pitchFamily="50" charset="-128"/>
                          <a:ea typeface="Meiryo UI" panose="020B0604030504040204" pitchFamily="50" charset="-128"/>
                        </a:rPr>
                        <a:t>～</a:t>
                      </a:r>
                      <a:r>
                        <a:rPr lang="en-US" sz="1400" kern="0" dirty="0">
                          <a:solidFill>
                            <a:schemeClr val="tx1"/>
                          </a:solidFill>
                          <a:effectLst/>
                          <a:latin typeface="Meiryo UI" panose="020B0604030504040204" pitchFamily="50" charset="-128"/>
                          <a:ea typeface="Meiryo UI" panose="020B0604030504040204" pitchFamily="50" charset="-128"/>
                        </a:rPr>
                        <a:t>64</a:t>
                      </a: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462915" indent="-399415" algn="l">
                        <a:spcAft>
                          <a:spcPts val="0"/>
                        </a:spcAft>
                      </a:pPr>
                      <a:r>
                        <a:rPr lang="ja-JP" altLang="en-US" sz="1400" b="1" kern="0" dirty="0">
                          <a:solidFill>
                            <a:schemeClr val="tx1"/>
                          </a:solidFill>
                          <a:effectLst/>
                          <a:latin typeface="Meiryo UI" panose="020B0604030504040204" pitchFamily="50" charset="-128"/>
                          <a:ea typeface="Meiryo UI" panose="020B0604030504040204" pitchFamily="50" charset="-128"/>
                        </a:rPr>
                        <a:t>　</a:t>
                      </a:r>
                      <a:r>
                        <a:rPr lang="en-US" sz="1400" b="1" kern="0" dirty="0">
                          <a:solidFill>
                            <a:schemeClr val="tx1"/>
                          </a:solidFill>
                          <a:effectLst/>
                          <a:latin typeface="Meiryo UI" panose="020B0604030504040204" pitchFamily="50" charset="-128"/>
                          <a:ea typeface="Meiryo UI" panose="020B0604030504040204" pitchFamily="50" charset="-128"/>
                        </a:rPr>
                        <a:t>1113</a:t>
                      </a:r>
                      <a:r>
                        <a:rPr lang="ja-JP" altLang="en-US" sz="1400" b="1" kern="0" dirty="0">
                          <a:solidFill>
                            <a:schemeClr val="tx1"/>
                          </a:solidFill>
                          <a:effectLst/>
                          <a:latin typeface="Meiryo UI" panose="020B0604030504040204" pitchFamily="50" charset="-128"/>
                          <a:ea typeface="Meiryo UI" panose="020B0604030504040204" pitchFamily="50" charset="-128"/>
                        </a:rPr>
                        <a:t>人</a:t>
                      </a:r>
                      <a:r>
                        <a:rPr lang="en-US" sz="1400" b="1" kern="0" dirty="0">
                          <a:solidFill>
                            <a:schemeClr val="tx1"/>
                          </a:solidFill>
                          <a:effectLst/>
                          <a:latin typeface="Meiryo UI" panose="020B0604030504040204" pitchFamily="50" charset="-128"/>
                          <a:ea typeface="Meiryo UI" panose="020B0604030504040204" pitchFamily="50" charset="-128"/>
                        </a:rPr>
                        <a:t> </a:t>
                      </a:r>
                      <a:r>
                        <a:rPr lang="ja-JP" altLang="en-US" sz="1400" b="1" kern="0" dirty="0">
                          <a:solidFill>
                            <a:srgbClr val="FF0000"/>
                          </a:solidFill>
                          <a:effectLst/>
                          <a:latin typeface="Meiryo UI" panose="020B0604030504040204" pitchFamily="50" charset="-128"/>
                          <a:ea typeface="Meiryo UI" panose="020B0604030504040204" pitchFamily="50" charset="-128"/>
                        </a:rPr>
                        <a:t>（</a:t>
                      </a:r>
                      <a:r>
                        <a:rPr lang="en-US" altLang="ja-JP" sz="1400" b="1" kern="0" dirty="0">
                          <a:solidFill>
                            <a:srgbClr val="FF0000"/>
                          </a:solidFill>
                          <a:effectLst/>
                          <a:latin typeface="Meiryo UI" panose="020B0604030504040204" pitchFamily="50" charset="-128"/>
                          <a:ea typeface="Meiryo UI" panose="020B0604030504040204" pitchFamily="50" charset="-128"/>
                        </a:rPr>
                        <a:t>1.5</a:t>
                      </a:r>
                      <a:r>
                        <a:rPr lang="ja-JP" altLang="en-US" sz="1400" b="1" kern="0" dirty="0">
                          <a:solidFill>
                            <a:srgbClr val="FF0000"/>
                          </a:solidFill>
                          <a:effectLst/>
                          <a:latin typeface="Meiryo UI" panose="020B0604030504040204" pitchFamily="50" charset="-128"/>
                          <a:ea typeface="Meiryo UI" panose="020B0604030504040204" pitchFamily="50" charset="-128"/>
                        </a:rPr>
                        <a:t>倍）</a:t>
                      </a:r>
                      <a:endParaRPr lang="ja-JP" sz="1400" b="1" kern="100" dirty="0">
                        <a:solidFill>
                          <a:srgbClr val="FF0000"/>
                        </a:solidFill>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462915" indent="-399415" algn="ctr">
                        <a:spcAft>
                          <a:spcPts val="0"/>
                        </a:spcAft>
                      </a:pPr>
                      <a:r>
                        <a:rPr lang="en-US" sz="1400" b="1" kern="0" dirty="0">
                          <a:effectLst/>
                          <a:latin typeface="Meiryo UI" panose="020B0604030504040204" pitchFamily="50" charset="-128"/>
                          <a:ea typeface="Meiryo UI" panose="020B0604030504040204" pitchFamily="50" charset="-128"/>
                        </a:rPr>
                        <a:t>731</a:t>
                      </a:r>
                      <a:r>
                        <a:rPr lang="ja-JP" altLang="en-US" sz="1400" b="1" kern="0" dirty="0">
                          <a:effectLst/>
                          <a:latin typeface="Meiryo UI" panose="020B0604030504040204" pitchFamily="50" charset="-128"/>
                          <a:ea typeface="Meiryo UI" panose="020B0604030504040204" pitchFamily="50" charset="-128"/>
                        </a:rPr>
                        <a:t>人</a:t>
                      </a:r>
                      <a:r>
                        <a:rPr lang="en-US" sz="1400" b="1" kern="0" dirty="0">
                          <a:effectLst/>
                          <a:latin typeface="Meiryo UI" panose="020B0604030504040204" pitchFamily="50" charset="-128"/>
                          <a:ea typeface="Meiryo UI" panose="020B0604030504040204" pitchFamily="50" charset="-128"/>
                        </a:rPr>
                        <a:t> </a:t>
                      </a:r>
                      <a:endParaRPr lang="ja-JP" sz="1400" b="1" kern="100" dirty="0">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57813">
                <a:tc>
                  <a:txBody>
                    <a:bodyPr/>
                    <a:lstStyle/>
                    <a:p>
                      <a:pPr marL="462915" indent="-399415" algn="ctr">
                        <a:spcAft>
                          <a:spcPts val="0"/>
                        </a:spcAft>
                      </a:pPr>
                      <a:r>
                        <a:rPr lang="en-US" sz="1400" kern="0" dirty="0">
                          <a:solidFill>
                            <a:schemeClr val="tx1"/>
                          </a:solidFill>
                          <a:effectLst/>
                          <a:latin typeface="Meiryo UI" panose="020B0604030504040204" pitchFamily="50" charset="-128"/>
                          <a:ea typeface="Meiryo UI" panose="020B0604030504040204" pitchFamily="50" charset="-128"/>
                        </a:rPr>
                        <a:t>65</a:t>
                      </a:r>
                      <a:r>
                        <a:rPr lang="ja-JP" sz="1400" kern="0" dirty="0">
                          <a:solidFill>
                            <a:schemeClr val="tx1"/>
                          </a:solidFill>
                          <a:effectLst/>
                          <a:latin typeface="Meiryo UI" panose="020B0604030504040204" pitchFamily="50" charset="-128"/>
                          <a:ea typeface="Meiryo UI" panose="020B0604030504040204" pitchFamily="50" charset="-128"/>
                        </a:rPr>
                        <a:t>～</a:t>
                      </a:r>
                      <a:r>
                        <a:rPr lang="en-US" sz="1400" kern="0" dirty="0">
                          <a:solidFill>
                            <a:schemeClr val="tx1"/>
                          </a:solidFill>
                          <a:effectLst/>
                          <a:latin typeface="Meiryo UI" panose="020B0604030504040204" pitchFamily="50" charset="-128"/>
                          <a:ea typeface="Meiryo UI" panose="020B0604030504040204" pitchFamily="50" charset="-128"/>
                        </a:rPr>
                        <a:t>69</a:t>
                      </a: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462915" indent="-399415" algn="l">
                        <a:spcAft>
                          <a:spcPts val="0"/>
                        </a:spcAft>
                      </a:pPr>
                      <a:r>
                        <a:rPr lang="ja-JP" altLang="en-US" sz="1400" b="1" kern="0" dirty="0">
                          <a:solidFill>
                            <a:schemeClr val="tx1"/>
                          </a:solidFill>
                          <a:effectLst/>
                          <a:latin typeface="Meiryo UI" panose="020B0604030504040204" pitchFamily="50" charset="-128"/>
                          <a:ea typeface="Meiryo UI" panose="020B0604030504040204" pitchFamily="50" charset="-128"/>
                        </a:rPr>
                        <a:t>　</a:t>
                      </a:r>
                      <a:r>
                        <a:rPr lang="en-US" sz="1400" b="1" kern="0" dirty="0">
                          <a:solidFill>
                            <a:schemeClr val="tx1"/>
                          </a:solidFill>
                          <a:effectLst/>
                          <a:latin typeface="Meiryo UI" panose="020B0604030504040204" pitchFamily="50" charset="-128"/>
                          <a:ea typeface="Meiryo UI" panose="020B0604030504040204" pitchFamily="50" charset="-128"/>
                        </a:rPr>
                        <a:t>1653</a:t>
                      </a:r>
                      <a:r>
                        <a:rPr lang="ja-JP" altLang="en-US" sz="1400" b="1" kern="0" dirty="0">
                          <a:solidFill>
                            <a:schemeClr val="tx1"/>
                          </a:solidFill>
                          <a:effectLst/>
                          <a:latin typeface="Meiryo UI" panose="020B0604030504040204" pitchFamily="50" charset="-128"/>
                          <a:ea typeface="Meiryo UI" panose="020B0604030504040204" pitchFamily="50" charset="-128"/>
                        </a:rPr>
                        <a:t>人</a:t>
                      </a:r>
                      <a:r>
                        <a:rPr lang="en-US" sz="1400" b="1" kern="0" dirty="0">
                          <a:solidFill>
                            <a:schemeClr val="tx1"/>
                          </a:solidFill>
                          <a:effectLst/>
                          <a:latin typeface="Meiryo UI" panose="020B0604030504040204" pitchFamily="50" charset="-128"/>
                          <a:ea typeface="Meiryo UI" panose="020B0604030504040204" pitchFamily="50" charset="-128"/>
                        </a:rPr>
                        <a:t> </a:t>
                      </a:r>
                      <a:r>
                        <a:rPr lang="ja-JP" altLang="en-US" sz="1400" b="1" kern="0" dirty="0">
                          <a:solidFill>
                            <a:srgbClr val="FF0000"/>
                          </a:solidFill>
                          <a:effectLst/>
                          <a:latin typeface="Meiryo UI" panose="020B0604030504040204" pitchFamily="50" charset="-128"/>
                          <a:ea typeface="Meiryo UI" panose="020B0604030504040204" pitchFamily="50" charset="-128"/>
                        </a:rPr>
                        <a:t>（</a:t>
                      </a:r>
                      <a:r>
                        <a:rPr lang="en-US" altLang="ja-JP" sz="1400" b="1" kern="0" dirty="0">
                          <a:solidFill>
                            <a:srgbClr val="FF0000"/>
                          </a:solidFill>
                          <a:effectLst/>
                          <a:latin typeface="Meiryo UI" panose="020B0604030504040204" pitchFamily="50" charset="-128"/>
                          <a:ea typeface="Meiryo UI" panose="020B0604030504040204" pitchFamily="50" charset="-128"/>
                        </a:rPr>
                        <a:t>1.6</a:t>
                      </a:r>
                      <a:r>
                        <a:rPr lang="ja-JP" altLang="en-US" sz="1400" b="1" kern="0" dirty="0">
                          <a:solidFill>
                            <a:srgbClr val="FF0000"/>
                          </a:solidFill>
                          <a:effectLst/>
                          <a:latin typeface="Meiryo UI" panose="020B0604030504040204" pitchFamily="50" charset="-128"/>
                          <a:ea typeface="Meiryo UI" panose="020B0604030504040204" pitchFamily="50" charset="-128"/>
                        </a:rPr>
                        <a:t>倍）</a:t>
                      </a:r>
                      <a:endParaRPr lang="ja-JP" sz="1400" b="1" kern="100" dirty="0">
                        <a:solidFill>
                          <a:srgbClr val="FF0000"/>
                        </a:solidFill>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462915" indent="-399415" algn="ctr">
                        <a:spcAft>
                          <a:spcPts val="0"/>
                        </a:spcAft>
                      </a:pPr>
                      <a:r>
                        <a:rPr lang="en-US" sz="1400" b="1" kern="0" dirty="0">
                          <a:effectLst/>
                          <a:latin typeface="Meiryo UI" panose="020B0604030504040204" pitchFamily="50" charset="-128"/>
                          <a:ea typeface="Meiryo UI" panose="020B0604030504040204" pitchFamily="50" charset="-128"/>
                        </a:rPr>
                        <a:t>1053</a:t>
                      </a:r>
                      <a:r>
                        <a:rPr lang="ja-JP" altLang="en-US" sz="1400" b="1" kern="0" dirty="0">
                          <a:effectLst/>
                          <a:latin typeface="Meiryo UI" panose="020B0604030504040204" pitchFamily="50" charset="-128"/>
                          <a:ea typeface="Meiryo UI" panose="020B0604030504040204" pitchFamily="50" charset="-128"/>
                        </a:rPr>
                        <a:t>人</a:t>
                      </a:r>
                      <a:r>
                        <a:rPr lang="en-US" sz="1400" b="1" kern="0" dirty="0">
                          <a:effectLst/>
                          <a:latin typeface="Meiryo UI" panose="020B0604030504040204" pitchFamily="50" charset="-128"/>
                          <a:ea typeface="Meiryo UI" panose="020B0604030504040204" pitchFamily="50" charset="-128"/>
                        </a:rPr>
                        <a:t> </a:t>
                      </a:r>
                      <a:endParaRPr lang="ja-JP" sz="1400" b="1" kern="100" dirty="0">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57813">
                <a:tc>
                  <a:txBody>
                    <a:bodyPr/>
                    <a:lstStyle/>
                    <a:p>
                      <a:pPr marL="462915" indent="-399415" algn="ctr">
                        <a:spcAft>
                          <a:spcPts val="0"/>
                        </a:spcAft>
                      </a:pPr>
                      <a:r>
                        <a:rPr lang="en-US" sz="1400" kern="0" dirty="0">
                          <a:solidFill>
                            <a:schemeClr val="tx1"/>
                          </a:solidFill>
                          <a:effectLst/>
                          <a:latin typeface="Meiryo UI" panose="020B0604030504040204" pitchFamily="50" charset="-128"/>
                          <a:ea typeface="Meiryo UI" panose="020B0604030504040204" pitchFamily="50" charset="-128"/>
                        </a:rPr>
                        <a:t>70</a:t>
                      </a:r>
                      <a:r>
                        <a:rPr lang="ja-JP" sz="1400" kern="0" dirty="0">
                          <a:solidFill>
                            <a:schemeClr val="tx1"/>
                          </a:solidFill>
                          <a:effectLst/>
                          <a:latin typeface="Meiryo UI" panose="020B0604030504040204" pitchFamily="50" charset="-128"/>
                          <a:ea typeface="Meiryo UI" panose="020B0604030504040204" pitchFamily="50" charset="-128"/>
                        </a:rPr>
                        <a:t>～</a:t>
                      </a:r>
                      <a:r>
                        <a:rPr lang="en-US" sz="1400" kern="0" dirty="0">
                          <a:solidFill>
                            <a:schemeClr val="tx1"/>
                          </a:solidFill>
                          <a:effectLst/>
                          <a:latin typeface="Meiryo UI" panose="020B0604030504040204" pitchFamily="50" charset="-128"/>
                          <a:ea typeface="Meiryo UI" panose="020B0604030504040204" pitchFamily="50" charset="-128"/>
                        </a:rPr>
                        <a:t>74</a:t>
                      </a: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462915" indent="-399415" algn="l">
                        <a:spcAft>
                          <a:spcPts val="0"/>
                        </a:spcAft>
                      </a:pPr>
                      <a:r>
                        <a:rPr lang="ja-JP" altLang="en-US" sz="1400" b="1" kern="0" dirty="0">
                          <a:solidFill>
                            <a:schemeClr val="tx1"/>
                          </a:solidFill>
                          <a:effectLst/>
                          <a:latin typeface="Meiryo UI" panose="020B0604030504040204" pitchFamily="50" charset="-128"/>
                          <a:ea typeface="Meiryo UI" panose="020B0604030504040204" pitchFamily="50" charset="-128"/>
                        </a:rPr>
                        <a:t>　</a:t>
                      </a:r>
                      <a:r>
                        <a:rPr lang="en-US" sz="1400" b="1" kern="0" dirty="0">
                          <a:solidFill>
                            <a:schemeClr val="tx1"/>
                          </a:solidFill>
                          <a:effectLst/>
                          <a:latin typeface="Meiryo UI" panose="020B0604030504040204" pitchFamily="50" charset="-128"/>
                          <a:ea typeface="Meiryo UI" panose="020B0604030504040204" pitchFamily="50" charset="-128"/>
                        </a:rPr>
                        <a:t>2631</a:t>
                      </a:r>
                      <a:r>
                        <a:rPr lang="ja-JP" altLang="en-US" sz="1400" b="1" kern="0" dirty="0">
                          <a:solidFill>
                            <a:schemeClr val="tx1"/>
                          </a:solidFill>
                          <a:effectLst/>
                          <a:latin typeface="Meiryo UI" panose="020B0604030504040204" pitchFamily="50" charset="-128"/>
                          <a:ea typeface="Meiryo UI" panose="020B0604030504040204" pitchFamily="50" charset="-128"/>
                        </a:rPr>
                        <a:t>人</a:t>
                      </a:r>
                      <a:r>
                        <a:rPr lang="en-US" sz="1400" b="1" kern="0" dirty="0">
                          <a:solidFill>
                            <a:schemeClr val="tx1"/>
                          </a:solidFill>
                          <a:effectLst/>
                          <a:latin typeface="Meiryo UI" panose="020B0604030504040204" pitchFamily="50" charset="-128"/>
                          <a:ea typeface="Meiryo UI" panose="020B0604030504040204" pitchFamily="50" charset="-128"/>
                        </a:rPr>
                        <a:t> </a:t>
                      </a:r>
                      <a:r>
                        <a:rPr lang="ja-JP" altLang="en-US" sz="1400" b="1" kern="0" dirty="0">
                          <a:solidFill>
                            <a:srgbClr val="FF0000"/>
                          </a:solidFill>
                          <a:effectLst/>
                          <a:latin typeface="Meiryo UI" panose="020B0604030504040204" pitchFamily="50" charset="-128"/>
                          <a:ea typeface="Meiryo UI" panose="020B0604030504040204" pitchFamily="50" charset="-128"/>
                        </a:rPr>
                        <a:t>（</a:t>
                      </a:r>
                      <a:r>
                        <a:rPr lang="en-US" altLang="ja-JP" sz="1400" b="1" kern="0" dirty="0">
                          <a:solidFill>
                            <a:srgbClr val="FF0000"/>
                          </a:solidFill>
                          <a:effectLst/>
                          <a:latin typeface="Meiryo UI" panose="020B0604030504040204" pitchFamily="50" charset="-128"/>
                          <a:ea typeface="Meiryo UI" panose="020B0604030504040204" pitchFamily="50" charset="-128"/>
                        </a:rPr>
                        <a:t>1.4</a:t>
                      </a:r>
                      <a:r>
                        <a:rPr lang="ja-JP" altLang="en-US" sz="1400" b="1" kern="0" dirty="0">
                          <a:solidFill>
                            <a:srgbClr val="FF0000"/>
                          </a:solidFill>
                          <a:effectLst/>
                          <a:latin typeface="Meiryo UI" panose="020B0604030504040204" pitchFamily="50" charset="-128"/>
                          <a:ea typeface="Meiryo UI" panose="020B0604030504040204" pitchFamily="50" charset="-128"/>
                        </a:rPr>
                        <a:t>倍）</a:t>
                      </a:r>
                      <a:endParaRPr lang="ja-JP" sz="1400" b="1" kern="100" dirty="0">
                        <a:solidFill>
                          <a:srgbClr val="FF0000"/>
                        </a:solidFill>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462915" indent="-399415" algn="ctr">
                        <a:spcAft>
                          <a:spcPts val="0"/>
                        </a:spcAft>
                      </a:pPr>
                      <a:r>
                        <a:rPr lang="en-US" sz="1400" b="1" kern="0" dirty="0">
                          <a:effectLst/>
                          <a:latin typeface="Meiryo UI" panose="020B0604030504040204" pitchFamily="50" charset="-128"/>
                          <a:ea typeface="Meiryo UI" panose="020B0604030504040204" pitchFamily="50" charset="-128"/>
                        </a:rPr>
                        <a:t>1906</a:t>
                      </a:r>
                      <a:r>
                        <a:rPr lang="ja-JP" altLang="en-US" sz="1400" b="1" kern="0" dirty="0">
                          <a:effectLst/>
                          <a:latin typeface="Meiryo UI" panose="020B0604030504040204" pitchFamily="50" charset="-128"/>
                          <a:ea typeface="Meiryo UI" panose="020B0604030504040204" pitchFamily="50" charset="-128"/>
                        </a:rPr>
                        <a:t>人</a:t>
                      </a:r>
                      <a:r>
                        <a:rPr lang="en-US" sz="1400" b="1" kern="0" dirty="0">
                          <a:effectLst/>
                          <a:latin typeface="Meiryo UI" panose="020B0604030504040204" pitchFamily="50" charset="-128"/>
                          <a:ea typeface="Meiryo UI" panose="020B0604030504040204" pitchFamily="50" charset="-128"/>
                        </a:rPr>
                        <a:t> </a:t>
                      </a:r>
                      <a:endParaRPr lang="ja-JP" sz="1400" b="1" kern="100" dirty="0">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57813">
                <a:tc>
                  <a:txBody>
                    <a:bodyPr/>
                    <a:lstStyle/>
                    <a:p>
                      <a:pPr marL="462915" indent="-399415" algn="ctr">
                        <a:spcAft>
                          <a:spcPts val="0"/>
                        </a:spcAft>
                      </a:pPr>
                      <a:r>
                        <a:rPr lang="en-US" sz="1400" kern="0" dirty="0">
                          <a:solidFill>
                            <a:schemeClr val="tx1"/>
                          </a:solidFill>
                          <a:effectLst/>
                          <a:latin typeface="Meiryo UI" panose="020B0604030504040204" pitchFamily="50" charset="-128"/>
                          <a:ea typeface="Meiryo UI" panose="020B0604030504040204" pitchFamily="50" charset="-128"/>
                        </a:rPr>
                        <a:t>75</a:t>
                      </a:r>
                      <a:r>
                        <a:rPr lang="ja-JP" sz="1400" kern="0" dirty="0">
                          <a:solidFill>
                            <a:schemeClr val="tx1"/>
                          </a:solidFill>
                          <a:effectLst/>
                          <a:latin typeface="Meiryo UI" panose="020B0604030504040204" pitchFamily="50" charset="-128"/>
                          <a:ea typeface="Meiryo UI" panose="020B0604030504040204" pitchFamily="50" charset="-128"/>
                        </a:rPr>
                        <a:t>～</a:t>
                      </a:r>
                      <a:r>
                        <a:rPr lang="en-US" sz="1400" kern="0" dirty="0">
                          <a:solidFill>
                            <a:schemeClr val="tx1"/>
                          </a:solidFill>
                          <a:effectLst/>
                          <a:latin typeface="Meiryo UI" panose="020B0604030504040204" pitchFamily="50" charset="-128"/>
                          <a:ea typeface="Meiryo UI" panose="020B0604030504040204" pitchFamily="50" charset="-128"/>
                        </a:rPr>
                        <a:t>79</a:t>
                      </a: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462915" indent="-399415" algn="l">
                        <a:spcAft>
                          <a:spcPts val="0"/>
                        </a:spcAft>
                      </a:pPr>
                      <a:r>
                        <a:rPr lang="ja-JP" altLang="en-US" sz="1400" b="1" kern="0" dirty="0">
                          <a:solidFill>
                            <a:schemeClr val="tx1"/>
                          </a:solidFill>
                          <a:effectLst/>
                          <a:latin typeface="Meiryo UI" panose="020B0604030504040204" pitchFamily="50" charset="-128"/>
                          <a:ea typeface="Meiryo UI" panose="020B0604030504040204" pitchFamily="50" charset="-128"/>
                        </a:rPr>
                        <a:t>　</a:t>
                      </a:r>
                      <a:r>
                        <a:rPr lang="en-US" sz="1400" b="1" kern="0" dirty="0">
                          <a:solidFill>
                            <a:schemeClr val="tx1"/>
                          </a:solidFill>
                          <a:effectLst/>
                          <a:latin typeface="Meiryo UI" panose="020B0604030504040204" pitchFamily="50" charset="-128"/>
                          <a:ea typeface="Meiryo UI" panose="020B0604030504040204" pitchFamily="50" charset="-128"/>
                        </a:rPr>
                        <a:t>4236</a:t>
                      </a:r>
                      <a:r>
                        <a:rPr lang="ja-JP" altLang="en-US" sz="1400" b="1" kern="0" dirty="0">
                          <a:solidFill>
                            <a:schemeClr val="tx1"/>
                          </a:solidFill>
                          <a:effectLst/>
                          <a:latin typeface="Meiryo UI" panose="020B0604030504040204" pitchFamily="50" charset="-128"/>
                          <a:ea typeface="Meiryo UI" panose="020B0604030504040204" pitchFamily="50" charset="-128"/>
                        </a:rPr>
                        <a:t>人</a:t>
                      </a:r>
                      <a:r>
                        <a:rPr lang="en-US" sz="1400" b="1" kern="0" dirty="0">
                          <a:solidFill>
                            <a:schemeClr val="tx1"/>
                          </a:solidFill>
                          <a:effectLst/>
                          <a:latin typeface="Meiryo UI" panose="020B0604030504040204" pitchFamily="50" charset="-128"/>
                          <a:ea typeface="Meiryo UI" panose="020B0604030504040204" pitchFamily="50" charset="-128"/>
                        </a:rPr>
                        <a:t> </a:t>
                      </a:r>
                      <a:r>
                        <a:rPr lang="ja-JP" altLang="en-US" sz="1400" b="1" kern="0" dirty="0">
                          <a:solidFill>
                            <a:srgbClr val="FF0000"/>
                          </a:solidFill>
                          <a:effectLst/>
                          <a:latin typeface="Meiryo UI" panose="020B0604030504040204" pitchFamily="50" charset="-128"/>
                          <a:ea typeface="Meiryo UI" panose="020B0604030504040204" pitchFamily="50" charset="-128"/>
                        </a:rPr>
                        <a:t>（</a:t>
                      </a:r>
                      <a:r>
                        <a:rPr lang="en-US" altLang="ja-JP" sz="1400" b="1" kern="0" dirty="0">
                          <a:solidFill>
                            <a:srgbClr val="FF0000"/>
                          </a:solidFill>
                          <a:effectLst/>
                          <a:latin typeface="Meiryo UI" panose="020B0604030504040204" pitchFamily="50" charset="-128"/>
                          <a:ea typeface="Meiryo UI" panose="020B0604030504040204" pitchFamily="50" charset="-128"/>
                        </a:rPr>
                        <a:t>1.5</a:t>
                      </a:r>
                      <a:r>
                        <a:rPr lang="ja-JP" altLang="en-US" sz="1400" b="1" kern="0" dirty="0">
                          <a:solidFill>
                            <a:srgbClr val="FF0000"/>
                          </a:solidFill>
                          <a:effectLst/>
                          <a:latin typeface="Meiryo UI" panose="020B0604030504040204" pitchFamily="50" charset="-128"/>
                          <a:ea typeface="Meiryo UI" panose="020B0604030504040204" pitchFamily="50" charset="-128"/>
                        </a:rPr>
                        <a:t>倍）</a:t>
                      </a:r>
                      <a:endParaRPr lang="ja-JP" sz="1400" b="1" kern="100" dirty="0">
                        <a:solidFill>
                          <a:srgbClr val="FF0000"/>
                        </a:solidFill>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462915" indent="-399415" algn="ctr">
                        <a:spcAft>
                          <a:spcPts val="0"/>
                        </a:spcAft>
                      </a:pPr>
                      <a:r>
                        <a:rPr lang="en-US" sz="1400" b="1" kern="0" dirty="0">
                          <a:effectLst/>
                          <a:latin typeface="Meiryo UI" panose="020B0604030504040204" pitchFamily="50" charset="-128"/>
                          <a:ea typeface="Meiryo UI" panose="020B0604030504040204" pitchFamily="50" charset="-128"/>
                        </a:rPr>
                        <a:t>2894</a:t>
                      </a:r>
                      <a:r>
                        <a:rPr lang="ja-JP" altLang="en-US" sz="1400" b="1" kern="0" dirty="0">
                          <a:effectLst/>
                          <a:latin typeface="Meiryo UI" panose="020B0604030504040204" pitchFamily="50" charset="-128"/>
                          <a:ea typeface="Meiryo UI" panose="020B0604030504040204" pitchFamily="50" charset="-128"/>
                        </a:rPr>
                        <a:t>人</a:t>
                      </a:r>
                      <a:r>
                        <a:rPr lang="en-US" sz="1400" b="1" kern="0" dirty="0">
                          <a:effectLst/>
                          <a:latin typeface="Meiryo UI" panose="020B0604030504040204" pitchFamily="50" charset="-128"/>
                          <a:ea typeface="Meiryo UI" panose="020B0604030504040204" pitchFamily="50" charset="-128"/>
                        </a:rPr>
                        <a:t> </a:t>
                      </a:r>
                      <a:endParaRPr lang="ja-JP" sz="1400" b="1" kern="100" dirty="0">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57813">
                <a:tc>
                  <a:txBody>
                    <a:bodyPr/>
                    <a:lstStyle/>
                    <a:p>
                      <a:pPr marL="462915" indent="-399415" algn="ctr">
                        <a:spcAft>
                          <a:spcPts val="0"/>
                        </a:spcAft>
                      </a:pPr>
                      <a:r>
                        <a:rPr lang="en-US" sz="1400" kern="0" dirty="0">
                          <a:solidFill>
                            <a:schemeClr val="tx1"/>
                          </a:solidFill>
                          <a:effectLst/>
                          <a:latin typeface="Meiryo UI" panose="020B0604030504040204" pitchFamily="50" charset="-128"/>
                          <a:ea typeface="Meiryo UI" panose="020B0604030504040204" pitchFamily="50" charset="-128"/>
                        </a:rPr>
                        <a:t>80</a:t>
                      </a:r>
                      <a:r>
                        <a:rPr lang="ja-JP" sz="1400" kern="0" dirty="0">
                          <a:solidFill>
                            <a:schemeClr val="tx1"/>
                          </a:solidFill>
                          <a:effectLst/>
                          <a:latin typeface="Meiryo UI" panose="020B0604030504040204" pitchFamily="50" charset="-128"/>
                          <a:ea typeface="Meiryo UI" panose="020B0604030504040204" pitchFamily="50" charset="-128"/>
                        </a:rPr>
                        <a:t>～</a:t>
                      </a:r>
                      <a:r>
                        <a:rPr lang="en-US" sz="1400" kern="0" dirty="0">
                          <a:solidFill>
                            <a:schemeClr val="tx1"/>
                          </a:solidFill>
                          <a:effectLst/>
                          <a:latin typeface="Meiryo UI" panose="020B0604030504040204" pitchFamily="50" charset="-128"/>
                          <a:ea typeface="Meiryo UI" panose="020B0604030504040204" pitchFamily="50" charset="-128"/>
                        </a:rPr>
                        <a:t>84</a:t>
                      </a: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462915" indent="-399415" algn="l">
                        <a:spcAft>
                          <a:spcPts val="0"/>
                        </a:spcAft>
                      </a:pPr>
                      <a:r>
                        <a:rPr lang="ja-JP" altLang="en-US" sz="1400" b="1" kern="0" dirty="0">
                          <a:solidFill>
                            <a:schemeClr val="tx1"/>
                          </a:solidFill>
                          <a:effectLst/>
                          <a:latin typeface="Meiryo UI" panose="020B0604030504040204" pitchFamily="50" charset="-128"/>
                          <a:ea typeface="Meiryo UI" panose="020B0604030504040204" pitchFamily="50" charset="-128"/>
                        </a:rPr>
                        <a:t>　</a:t>
                      </a:r>
                      <a:r>
                        <a:rPr lang="en-US" sz="1400" b="1" kern="0" dirty="0">
                          <a:solidFill>
                            <a:schemeClr val="tx1"/>
                          </a:solidFill>
                          <a:effectLst/>
                          <a:latin typeface="Meiryo UI" panose="020B0604030504040204" pitchFamily="50" charset="-128"/>
                          <a:ea typeface="Meiryo UI" panose="020B0604030504040204" pitchFamily="50" charset="-128"/>
                        </a:rPr>
                        <a:t>7074</a:t>
                      </a:r>
                      <a:r>
                        <a:rPr lang="ja-JP" altLang="en-US" sz="1400" b="1" kern="0" dirty="0">
                          <a:solidFill>
                            <a:schemeClr val="tx1"/>
                          </a:solidFill>
                          <a:effectLst/>
                          <a:latin typeface="Meiryo UI" panose="020B0604030504040204" pitchFamily="50" charset="-128"/>
                          <a:ea typeface="Meiryo UI" panose="020B0604030504040204" pitchFamily="50" charset="-128"/>
                        </a:rPr>
                        <a:t>人</a:t>
                      </a:r>
                      <a:r>
                        <a:rPr lang="en-US" sz="1400" b="1" kern="0" dirty="0">
                          <a:solidFill>
                            <a:schemeClr val="tx1"/>
                          </a:solidFill>
                          <a:effectLst/>
                          <a:latin typeface="Meiryo UI" panose="020B0604030504040204" pitchFamily="50" charset="-128"/>
                          <a:ea typeface="Meiryo UI" panose="020B0604030504040204" pitchFamily="50" charset="-128"/>
                        </a:rPr>
                        <a:t> </a:t>
                      </a:r>
                      <a:r>
                        <a:rPr lang="ja-JP" altLang="en-US" sz="1400" b="1" kern="0" dirty="0">
                          <a:solidFill>
                            <a:srgbClr val="FF0000"/>
                          </a:solidFill>
                          <a:effectLst/>
                          <a:latin typeface="Meiryo UI" panose="020B0604030504040204" pitchFamily="50" charset="-128"/>
                          <a:ea typeface="Meiryo UI" panose="020B0604030504040204" pitchFamily="50" charset="-128"/>
                        </a:rPr>
                        <a:t>（</a:t>
                      </a:r>
                      <a:r>
                        <a:rPr lang="en-US" altLang="ja-JP" sz="1400" b="1" kern="0" dirty="0">
                          <a:solidFill>
                            <a:srgbClr val="FF0000"/>
                          </a:solidFill>
                          <a:effectLst/>
                          <a:latin typeface="Meiryo UI" panose="020B0604030504040204" pitchFamily="50" charset="-128"/>
                          <a:ea typeface="Meiryo UI" panose="020B0604030504040204" pitchFamily="50" charset="-128"/>
                        </a:rPr>
                        <a:t>1.3</a:t>
                      </a:r>
                      <a:r>
                        <a:rPr lang="ja-JP" altLang="en-US" sz="1400" b="1" kern="0" dirty="0">
                          <a:solidFill>
                            <a:srgbClr val="FF0000"/>
                          </a:solidFill>
                          <a:effectLst/>
                          <a:latin typeface="Meiryo UI" panose="020B0604030504040204" pitchFamily="50" charset="-128"/>
                          <a:ea typeface="Meiryo UI" panose="020B0604030504040204" pitchFamily="50" charset="-128"/>
                        </a:rPr>
                        <a:t>倍）</a:t>
                      </a:r>
                      <a:endParaRPr lang="ja-JP" sz="1400" b="1" kern="100" dirty="0">
                        <a:solidFill>
                          <a:srgbClr val="FF0000"/>
                        </a:solidFill>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462915" indent="-399415" algn="ctr">
                        <a:spcAft>
                          <a:spcPts val="0"/>
                        </a:spcAft>
                      </a:pPr>
                      <a:r>
                        <a:rPr lang="en-US" sz="1400" b="1" kern="0" dirty="0">
                          <a:effectLst/>
                          <a:latin typeface="Meiryo UI" panose="020B0604030504040204" pitchFamily="50" charset="-128"/>
                          <a:ea typeface="Meiryo UI" panose="020B0604030504040204" pitchFamily="50" charset="-128"/>
                        </a:rPr>
                        <a:t>5623</a:t>
                      </a:r>
                      <a:r>
                        <a:rPr lang="ja-JP" altLang="en-US" sz="1400" b="1" kern="0" dirty="0">
                          <a:effectLst/>
                          <a:latin typeface="Meiryo UI" panose="020B0604030504040204" pitchFamily="50" charset="-128"/>
                          <a:ea typeface="Meiryo UI" panose="020B0604030504040204" pitchFamily="50" charset="-128"/>
                        </a:rPr>
                        <a:t>人</a:t>
                      </a:r>
                      <a:r>
                        <a:rPr lang="en-US" sz="1400" b="1" kern="0" dirty="0">
                          <a:effectLst/>
                          <a:latin typeface="Meiryo UI" panose="020B0604030504040204" pitchFamily="50" charset="-128"/>
                          <a:ea typeface="Meiryo UI" panose="020B0604030504040204" pitchFamily="50" charset="-128"/>
                        </a:rPr>
                        <a:t> </a:t>
                      </a:r>
                      <a:endParaRPr lang="ja-JP" sz="1400" b="1" kern="100" dirty="0">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57813">
                <a:tc>
                  <a:txBody>
                    <a:bodyPr/>
                    <a:lstStyle/>
                    <a:p>
                      <a:pPr marL="462915" indent="-399415" algn="ctr">
                        <a:spcAft>
                          <a:spcPts val="0"/>
                        </a:spcAft>
                      </a:pPr>
                      <a:r>
                        <a:rPr lang="en-US" sz="1400" kern="0" dirty="0">
                          <a:solidFill>
                            <a:schemeClr val="tx1"/>
                          </a:solidFill>
                          <a:effectLst/>
                          <a:latin typeface="Meiryo UI" panose="020B0604030504040204" pitchFamily="50" charset="-128"/>
                          <a:ea typeface="Meiryo UI" panose="020B0604030504040204" pitchFamily="50" charset="-128"/>
                        </a:rPr>
                        <a:t>85</a:t>
                      </a:r>
                      <a:r>
                        <a:rPr lang="ja-JP" sz="1400" kern="0" dirty="0">
                          <a:solidFill>
                            <a:schemeClr val="tx1"/>
                          </a:solidFill>
                          <a:effectLst/>
                          <a:latin typeface="Meiryo UI" panose="020B0604030504040204" pitchFamily="50" charset="-128"/>
                          <a:ea typeface="Meiryo UI" panose="020B0604030504040204" pitchFamily="50" charset="-128"/>
                        </a:rPr>
                        <a:t>歳以上</a:t>
                      </a: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462915" indent="-399415" algn="l">
                        <a:spcAft>
                          <a:spcPts val="0"/>
                        </a:spcAft>
                      </a:pPr>
                      <a:r>
                        <a:rPr lang="en-US" sz="1400" b="1" kern="0" dirty="0">
                          <a:solidFill>
                            <a:schemeClr val="tx1"/>
                          </a:solidFill>
                          <a:effectLst/>
                          <a:latin typeface="Meiryo UI" panose="020B0604030504040204" pitchFamily="50" charset="-128"/>
                          <a:ea typeface="Meiryo UI" panose="020B0604030504040204" pitchFamily="50" charset="-128"/>
                        </a:rPr>
                        <a:t>15357</a:t>
                      </a:r>
                      <a:r>
                        <a:rPr lang="ja-JP" altLang="en-US" sz="1400" b="1" kern="0" dirty="0">
                          <a:solidFill>
                            <a:schemeClr val="tx1"/>
                          </a:solidFill>
                          <a:effectLst/>
                          <a:latin typeface="Meiryo UI" panose="020B0604030504040204" pitchFamily="50" charset="-128"/>
                          <a:ea typeface="Meiryo UI" panose="020B0604030504040204" pitchFamily="50" charset="-128"/>
                        </a:rPr>
                        <a:t>人</a:t>
                      </a:r>
                      <a:r>
                        <a:rPr lang="en-US" sz="1400" b="1" kern="0" dirty="0">
                          <a:solidFill>
                            <a:schemeClr val="tx1"/>
                          </a:solidFill>
                          <a:effectLst/>
                          <a:latin typeface="Meiryo UI" panose="020B0604030504040204" pitchFamily="50" charset="-128"/>
                          <a:ea typeface="Meiryo UI" panose="020B0604030504040204" pitchFamily="50" charset="-128"/>
                        </a:rPr>
                        <a:t> </a:t>
                      </a:r>
                      <a:r>
                        <a:rPr lang="ja-JP" altLang="en-US" sz="1400" b="1" kern="0" dirty="0">
                          <a:solidFill>
                            <a:srgbClr val="FF0000"/>
                          </a:solidFill>
                          <a:effectLst/>
                          <a:latin typeface="Meiryo UI" panose="020B0604030504040204" pitchFamily="50" charset="-128"/>
                          <a:ea typeface="Meiryo UI" panose="020B0604030504040204" pitchFamily="50" charset="-128"/>
                        </a:rPr>
                        <a:t>（</a:t>
                      </a:r>
                      <a:r>
                        <a:rPr lang="en-US" altLang="ja-JP" sz="1400" b="1" kern="0" dirty="0">
                          <a:solidFill>
                            <a:srgbClr val="FF0000"/>
                          </a:solidFill>
                          <a:effectLst/>
                          <a:latin typeface="Meiryo UI" panose="020B0604030504040204" pitchFamily="50" charset="-128"/>
                          <a:ea typeface="Meiryo UI" panose="020B0604030504040204" pitchFamily="50" charset="-128"/>
                        </a:rPr>
                        <a:t>1.1</a:t>
                      </a:r>
                      <a:r>
                        <a:rPr lang="ja-JP" altLang="en-US" sz="1400" b="1" kern="0" dirty="0">
                          <a:solidFill>
                            <a:srgbClr val="FF0000"/>
                          </a:solidFill>
                          <a:effectLst/>
                          <a:latin typeface="Meiryo UI" panose="020B0604030504040204" pitchFamily="50" charset="-128"/>
                          <a:ea typeface="Meiryo UI" panose="020B0604030504040204" pitchFamily="50" charset="-128"/>
                        </a:rPr>
                        <a:t>倍）</a:t>
                      </a:r>
                      <a:endParaRPr lang="ja-JP" sz="1400" b="1" kern="100" dirty="0">
                        <a:solidFill>
                          <a:srgbClr val="FF0000"/>
                        </a:solidFill>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462915" indent="-399415" algn="ctr">
                        <a:spcAft>
                          <a:spcPts val="0"/>
                        </a:spcAft>
                      </a:pPr>
                      <a:r>
                        <a:rPr lang="en-US" sz="1400" b="1" kern="0" dirty="0">
                          <a:effectLst/>
                          <a:latin typeface="Meiryo UI" panose="020B0604030504040204" pitchFamily="50" charset="-128"/>
                          <a:ea typeface="Meiryo UI" panose="020B0604030504040204" pitchFamily="50" charset="-128"/>
                        </a:rPr>
                        <a:t>13580</a:t>
                      </a:r>
                      <a:r>
                        <a:rPr lang="ja-JP" altLang="en-US" sz="1400" b="1" kern="0" dirty="0">
                          <a:effectLst/>
                          <a:latin typeface="Meiryo UI" panose="020B0604030504040204" pitchFamily="50" charset="-128"/>
                          <a:ea typeface="Meiryo UI" panose="020B0604030504040204" pitchFamily="50" charset="-128"/>
                        </a:rPr>
                        <a:t>人</a:t>
                      </a:r>
                      <a:r>
                        <a:rPr lang="en-US" sz="1400" b="1" kern="0" dirty="0">
                          <a:effectLst/>
                          <a:latin typeface="Meiryo UI" panose="020B0604030504040204" pitchFamily="50" charset="-128"/>
                          <a:ea typeface="Meiryo UI" panose="020B0604030504040204" pitchFamily="50" charset="-128"/>
                        </a:rPr>
                        <a:t> </a:t>
                      </a:r>
                      <a:endParaRPr lang="ja-JP" sz="1400" b="1" kern="100" dirty="0">
                        <a:effectLst/>
                        <a:latin typeface="Meiryo UI" panose="020B0604030504040204" pitchFamily="50" charset="-128"/>
                        <a:ea typeface="Meiryo UI" panose="020B0604030504040204" pitchFamily="50" charset="-128"/>
                        <a:cs typeface="Times New Roman"/>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bl>
          </a:graphicData>
        </a:graphic>
      </p:graphicFrame>
      <p:sp>
        <p:nvSpPr>
          <p:cNvPr id="6" name="テキスト ボックス 5">
            <a:extLst>
              <a:ext uri="{FF2B5EF4-FFF2-40B4-BE49-F238E27FC236}">
                <a16:creationId xmlns:a16="http://schemas.microsoft.com/office/drawing/2014/main" id="{8B17DF56-61B9-506B-A1DB-614183CD869B}"/>
              </a:ext>
            </a:extLst>
          </p:cNvPr>
          <p:cNvSpPr txBox="1"/>
          <p:nvPr/>
        </p:nvSpPr>
        <p:spPr>
          <a:xfrm>
            <a:off x="228468" y="4174535"/>
            <a:ext cx="6629532" cy="1107996"/>
          </a:xfrm>
          <a:prstGeom prst="rect">
            <a:avLst/>
          </a:prstGeom>
          <a:noFill/>
        </p:spPr>
        <p:txBody>
          <a:bodyPr wrap="square" rtlCol="0">
            <a:spAutoFit/>
          </a:bodyPr>
          <a:lstStyle/>
          <a:p>
            <a:pPr>
              <a:lnSpc>
                <a:spcPts val="2100"/>
              </a:lnSpc>
            </a:pPr>
            <a:r>
              <a:rPr lang="ja-JP" altLang="en-US" sz="1350" b="1" dirty="0">
                <a:latin typeface="Meiryo UI" panose="020B0604030504040204" pitchFamily="50" charset="-128"/>
                <a:ea typeface="Meiryo UI" panose="020B0604030504040204" pitchFamily="50" charset="-128"/>
              </a:rPr>
              <a:t>①中年（</a:t>
            </a:r>
            <a:r>
              <a:rPr lang="en-US" altLang="ja-JP" sz="1350" b="1" dirty="0">
                <a:latin typeface="Meiryo UI" panose="020B0604030504040204" pitchFamily="50" charset="-128"/>
                <a:ea typeface="Meiryo UI" panose="020B0604030504040204" pitchFamily="50" charset="-128"/>
              </a:rPr>
              <a:t>40</a:t>
            </a:r>
            <a:r>
              <a:rPr lang="ja-JP" altLang="en-US" sz="1350" b="1" dirty="0">
                <a:latin typeface="Meiryo UI" panose="020B0604030504040204" pitchFamily="50" charset="-128"/>
                <a:ea typeface="Meiryo UI" panose="020B0604030504040204" pitchFamily="50" charset="-128"/>
              </a:rPr>
              <a:t>・</a:t>
            </a:r>
            <a:r>
              <a:rPr lang="en-US" altLang="ja-JP" sz="1350" b="1" dirty="0">
                <a:latin typeface="Meiryo UI" panose="020B0604030504040204" pitchFamily="50" charset="-128"/>
                <a:ea typeface="Meiryo UI" panose="020B0604030504040204" pitchFamily="50" charset="-128"/>
              </a:rPr>
              <a:t>50</a:t>
            </a:r>
            <a:r>
              <a:rPr lang="ja-JP" altLang="en-US" sz="1350" b="1" dirty="0">
                <a:latin typeface="Meiryo UI" panose="020B0604030504040204" pitchFamily="50" charset="-128"/>
                <a:ea typeface="Meiryo UI" panose="020B0604030504040204" pitchFamily="50" charset="-128"/>
              </a:rPr>
              <a:t>歳代）の死因の約</a:t>
            </a:r>
            <a:r>
              <a:rPr lang="en-US" altLang="ja-JP" sz="1350" b="1" dirty="0">
                <a:latin typeface="Meiryo UI" panose="020B0604030504040204" pitchFamily="50" charset="-128"/>
                <a:ea typeface="Meiryo UI" panose="020B0604030504040204" pitchFamily="50" charset="-128"/>
              </a:rPr>
              <a:t>70%</a:t>
            </a:r>
            <a:r>
              <a:rPr lang="ja-JP" altLang="en-US" sz="1350" b="1" dirty="0">
                <a:latin typeface="Meiryo UI" panose="020B0604030504040204" pitchFamily="50" charset="-128"/>
                <a:ea typeface="Meiryo UI" panose="020B0604030504040204" pitchFamily="50" charset="-128"/>
              </a:rPr>
              <a:t>は三大生活習慣病（がん、心臓病、脳卒中）</a:t>
            </a:r>
            <a:endParaRPr lang="en-US" altLang="ja-JP" sz="1350" b="1" dirty="0">
              <a:latin typeface="Meiryo UI" panose="020B0604030504040204" pitchFamily="50" charset="-128"/>
              <a:ea typeface="Meiryo UI" panose="020B0604030504040204" pitchFamily="50" charset="-128"/>
            </a:endParaRPr>
          </a:p>
          <a:p>
            <a:pPr>
              <a:lnSpc>
                <a:spcPts val="2100"/>
              </a:lnSpc>
            </a:pPr>
            <a:r>
              <a:rPr lang="ja-JP" altLang="en-US" sz="1350" b="1" dirty="0">
                <a:latin typeface="Meiryo UI" panose="020B0604030504040204" pitchFamily="50" charset="-128"/>
                <a:ea typeface="Meiryo UI" panose="020B0604030504040204" pitchFamily="50" charset="-128"/>
              </a:rPr>
              <a:t>②生活習慣病は年月をかけて発症する</a:t>
            </a:r>
            <a:endParaRPr lang="en-US" altLang="ja-JP" sz="1350" b="1" dirty="0">
              <a:latin typeface="Meiryo UI" panose="020B0604030504040204" pitchFamily="50" charset="-128"/>
              <a:ea typeface="Meiryo UI" panose="020B0604030504040204" pitchFamily="50" charset="-128"/>
            </a:endParaRPr>
          </a:p>
          <a:p>
            <a:pPr>
              <a:lnSpc>
                <a:spcPts val="2100"/>
              </a:lnSpc>
            </a:pPr>
            <a:r>
              <a:rPr lang="ja-JP" altLang="en-US" sz="1350" b="1" dirty="0">
                <a:latin typeface="Meiryo UI" panose="020B0604030504040204" pitchFamily="50" charset="-128"/>
                <a:ea typeface="Meiryo UI" panose="020B0604030504040204" pitchFamily="50" charset="-128"/>
              </a:rPr>
              <a:t>③したがって、中年の死亡を減らすには、若者がいる</a:t>
            </a:r>
            <a:r>
              <a:rPr lang="ja-JP" altLang="en-US" sz="1350" b="1" dirty="0">
                <a:solidFill>
                  <a:srgbClr val="FF0000"/>
                </a:solidFill>
                <a:latin typeface="Meiryo UI" panose="020B0604030504040204" pitchFamily="50" charset="-128"/>
                <a:ea typeface="Meiryo UI" panose="020B0604030504040204" pitchFamily="50" charset="-128"/>
              </a:rPr>
              <a:t>学校</a:t>
            </a:r>
            <a:r>
              <a:rPr lang="ja-JP" altLang="en-US" sz="1350" b="1" dirty="0">
                <a:latin typeface="Meiryo UI" panose="020B0604030504040204" pitchFamily="50" charset="-128"/>
                <a:ea typeface="Meiryo UI" panose="020B0604030504040204" pitchFamily="50" charset="-128"/>
              </a:rPr>
              <a:t>・職場での取り組みが必要</a:t>
            </a:r>
            <a:endParaRPr lang="en-US" altLang="ja-JP" sz="1350" b="1" dirty="0">
              <a:latin typeface="Meiryo UI" panose="020B0604030504040204" pitchFamily="50" charset="-128"/>
              <a:ea typeface="Meiryo UI" panose="020B0604030504040204" pitchFamily="50" charset="-128"/>
            </a:endParaRPr>
          </a:p>
          <a:p>
            <a:endParaRPr lang="ja-JP" altLang="en-US" sz="1350" b="1" dirty="0">
              <a:latin typeface="Meiryo UI" panose="020B0604030504040204" pitchFamily="50" charset="-128"/>
              <a:ea typeface="Meiryo UI" panose="020B0604030504040204" pitchFamily="50" charset="-128"/>
            </a:endParaRPr>
          </a:p>
        </p:txBody>
      </p:sp>
      <p:sp>
        <p:nvSpPr>
          <p:cNvPr id="8" name="タイトル 1">
            <a:extLst>
              <a:ext uri="{FF2B5EF4-FFF2-40B4-BE49-F238E27FC236}">
                <a16:creationId xmlns:a16="http://schemas.microsoft.com/office/drawing/2014/main" id="{1231EF49-EB36-488F-B3AA-827A9A312715}"/>
              </a:ext>
            </a:extLst>
          </p:cNvPr>
          <p:cNvSpPr>
            <a:spLocks noGrp="1"/>
          </p:cNvSpPr>
          <p:nvPr>
            <p:ph type="title"/>
          </p:nvPr>
        </p:nvSpPr>
        <p:spPr>
          <a:xfrm>
            <a:off x="0" y="83370"/>
            <a:ext cx="6629532" cy="857250"/>
          </a:xfrm>
        </p:spPr>
        <p:txBody>
          <a:bodyPr>
            <a:normAutofit fontScale="90000"/>
          </a:bodyPr>
          <a:lstStyle/>
          <a:p>
            <a:pPr algn="ctr">
              <a:defRPr/>
            </a:pPr>
            <a:r>
              <a:rPr lang="ja-JP" altLang="en-US" dirty="0">
                <a:solidFill>
                  <a:srgbClr val="002060"/>
                </a:solidFill>
                <a:latin typeface="HGP創英角ﾎﾟｯﾌﾟ体" panose="040B0A00000000000000" pitchFamily="50" charset="-128"/>
                <a:ea typeface="HGP創英角ﾎﾟｯﾌﾟ体" panose="040B0A00000000000000" pitchFamily="50" charset="-128"/>
              </a:rPr>
              <a:t>青森県・長野県の年代別男性の死亡率ランキング</a:t>
            </a:r>
            <a:br>
              <a:rPr lang="ja-JP" altLang="en-US" sz="3600" dirty="0"/>
            </a:br>
            <a:r>
              <a:rPr lang="ja-JP" altLang="en-US" sz="1500" b="1" dirty="0"/>
              <a:t>（人口</a:t>
            </a:r>
            <a:r>
              <a:rPr lang="en-US" altLang="ja-JP" sz="1500" b="1" dirty="0">
                <a:latin typeface="+mn-ea"/>
                <a:ea typeface="+mn-ea"/>
              </a:rPr>
              <a:t>10</a:t>
            </a:r>
            <a:r>
              <a:rPr lang="ja-JP" altLang="en-US" sz="1500" b="1" dirty="0"/>
              <a:t>万人当たりの人数。</a:t>
            </a:r>
            <a:r>
              <a:rPr lang="ja-JP" altLang="en-US" sz="1500" b="1" dirty="0">
                <a:solidFill>
                  <a:srgbClr val="FF0000"/>
                </a:solidFill>
              </a:rPr>
              <a:t>赤字</a:t>
            </a:r>
            <a:r>
              <a:rPr lang="ja-JP" altLang="en-US" sz="1500" b="1" dirty="0"/>
              <a:t>は長野県の何倍かを示す）</a:t>
            </a:r>
            <a:br>
              <a:rPr lang="ja-JP" altLang="en-US" sz="1500" b="1" dirty="0"/>
            </a:br>
            <a:endParaRPr lang="ja-JP" altLang="en-US" sz="1800" b="1" dirty="0"/>
          </a:p>
        </p:txBody>
      </p:sp>
      <p:sp>
        <p:nvSpPr>
          <p:cNvPr id="2" name="テキスト ボックス 1">
            <a:extLst>
              <a:ext uri="{FF2B5EF4-FFF2-40B4-BE49-F238E27FC236}">
                <a16:creationId xmlns:a16="http://schemas.microsoft.com/office/drawing/2014/main" id="{18423C4F-6726-B09F-06AF-CD00E6662752}"/>
              </a:ext>
            </a:extLst>
          </p:cNvPr>
          <p:cNvSpPr txBox="1"/>
          <p:nvPr/>
        </p:nvSpPr>
        <p:spPr>
          <a:xfrm>
            <a:off x="3945402" y="1517530"/>
            <a:ext cx="1039554" cy="954107"/>
          </a:xfrm>
          <a:prstGeom prst="rect">
            <a:avLst/>
          </a:prstGeom>
          <a:solidFill>
            <a:schemeClr val="bg1"/>
          </a:solidFill>
          <a:ln w="38100">
            <a:solidFill>
              <a:schemeClr val="tx2"/>
            </a:solidFill>
          </a:ln>
        </p:spPr>
        <p:txBody>
          <a:bodyPr wrap="square" rtlCol="0">
            <a:spAutoFit/>
          </a:bodyPr>
          <a:lstStyle/>
          <a:p>
            <a:pPr algn="ctr"/>
            <a:r>
              <a:rPr kumimoji="1" lang="ja-JP" altLang="en-US" sz="1400" dirty="0"/>
              <a:t>青森県は</a:t>
            </a:r>
            <a:endParaRPr kumimoji="1" lang="en-US" altLang="ja-JP" sz="1400" dirty="0"/>
          </a:p>
          <a:p>
            <a:pPr algn="ctr"/>
            <a:r>
              <a:rPr kumimoji="1" lang="ja-JP" altLang="en-US" sz="1400" dirty="0"/>
              <a:t>この年代の死亡率が高い！</a:t>
            </a:r>
          </a:p>
        </p:txBody>
      </p:sp>
      <p:sp>
        <p:nvSpPr>
          <p:cNvPr id="3" name="左中かっこ 2">
            <a:extLst>
              <a:ext uri="{FF2B5EF4-FFF2-40B4-BE49-F238E27FC236}">
                <a16:creationId xmlns:a16="http://schemas.microsoft.com/office/drawing/2014/main" id="{3083C545-6801-7A6F-E2D1-203C77060368}"/>
              </a:ext>
            </a:extLst>
          </p:cNvPr>
          <p:cNvSpPr/>
          <p:nvPr/>
        </p:nvSpPr>
        <p:spPr>
          <a:xfrm rot="10800000">
            <a:off x="3543234" y="1457864"/>
            <a:ext cx="267418" cy="1199072"/>
          </a:xfrm>
          <a:prstGeom prst="leftBrace">
            <a:avLst>
              <a:gd name="adj1" fmla="val 8333"/>
              <a:gd name="adj2" fmla="val 48561"/>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B37B4B2-90DC-8532-5CBE-B33E3304C97E}"/>
              </a:ext>
            </a:extLst>
          </p:cNvPr>
          <p:cNvSpPr txBox="1"/>
          <p:nvPr/>
        </p:nvSpPr>
        <p:spPr>
          <a:xfrm>
            <a:off x="6552006" y="23594"/>
            <a:ext cx="395417" cy="261610"/>
          </a:xfrm>
          <a:prstGeom prst="rect">
            <a:avLst/>
          </a:prstGeom>
          <a:noFill/>
        </p:spPr>
        <p:txBody>
          <a:bodyPr wrap="square" rtlCol="0">
            <a:spAutoFit/>
          </a:bodyPr>
          <a:lstStyle/>
          <a:p>
            <a:r>
              <a:rPr lang="ja-JP" altLang="en-US" sz="1050" dirty="0"/>
              <a:t>６</a:t>
            </a:r>
            <a:endParaRPr kumimoji="1" lang="ja-JP" altLang="en-US" sz="1050" dirty="0"/>
          </a:p>
        </p:txBody>
      </p:sp>
    </p:spTree>
    <p:extLst>
      <p:ext uri="{BB962C8B-B14F-4D97-AF65-F5344CB8AC3E}">
        <p14:creationId xmlns:p14="http://schemas.microsoft.com/office/powerpoint/2010/main" val="1714371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699F16E-5349-F2B6-F89D-BFA5C55658C6}"/>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B68AFB4-2233-8592-AB72-9AE21DA284C9}"/>
              </a:ext>
            </a:extLst>
          </p:cNvPr>
          <p:cNvSpPr>
            <a:spLocks noGrp="1"/>
          </p:cNvSpPr>
          <p:nvPr>
            <p:ph type="sldNum" sz="quarter" idx="12"/>
          </p:nvPr>
        </p:nvSpPr>
        <p:spPr/>
        <p:txBody>
          <a:bodyPr/>
          <a:lstStyle/>
          <a:p>
            <a:fld id="{973FA57C-AB59-4833-AF31-95C44D5249F2}" type="slidenum">
              <a:rPr lang="ja-JP" altLang="en-US" smtClean="0"/>
              <a:pPr/>
              <a:t>8</a:t>
            </a:fld>
            <a:endParaRPr lang="ja-JP" altLang="en-US"/>
          </a:p>
        </p:txBody>
      </p:sp>
      <p:graphicFrame>
        <p:nvGraphicFramePr>
          <p:cNvPr id="5" name="グラフ 4">
            <a:extLst>
              <a:ext uri="{FF2B5EF4-FFF2-40B4-BE49-F238E27FC236}">
                <a16:creationId xmlns:a16="http://schemas.microsoft.com/office/drawing/2014/main" id="{D541D052-8D34-4385-A1E6-224B6D4C0BF9}"/>
              </a:ext>
            </a:extLst>
          </p:cNvPr>
          <p:cNvGraphicFramePr>
            <a:graphicFrameLocks/>
          </p:cNvGraphicFramePr>
          <p:nvPr>
            <p:extLst>
              <p:ext uri="{D42A27DB-BD31-4B8C-83A1-F6EECF244321}">
                <p14:modId xmlns:p14="http://schemas.microsoft.com/office/powerpoint/2010/main" val="1693714010"/>
              </p:ext>
            </p:extLst>
          </p:nvPr>
        </p:nvGraphicFramePr>
        <p:xfrm>
          <a:off x="0" y="0"/>
          <a:ext cx="6858000" cy="51435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直線矢印コネクタ 7">
            <a:extLst>
              <a:ext uri="{FF2B5EF4-FFF2-40B4-BE49-F238E27FC236}">
                <a16:creationId xmlns:a16="http://schemas.microsoft.com/office/drawing/2014/main" id="{4D8D1899-C7E2-DADD-B7B6-288F844F99C6}"/>
              </a:ext>
            </a:extLst>
          </p:cNvPr>
          <p:cNvCxnSpPr>
            <a:cxnSpLocks/>
          </p:cNvCxnSpPr>
          <p:nvPr/>
        </p:nvCxnSpPr>
        <p:spPr>
          <a:xfrm>
            <a:off x="4498428" y="1671145"/>
            <a:ext cx="0" cy="2291255"/>
          </a:xfrm>
          <a:prstGeom prst="straightConnector1">
            <a:avLst/>
          </a:prstGeom>
          <a:ln w="95250">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1">
            <a:extLst>
              <a:ext uri="{FF2B5EF4-FFF2-40B4-BE49-F238E27FC236}">
                <a16:creationId xmlns:a16="http://schemas.microsoft.com/office/drawing/2014/main" id="{B7B743AA-DB0B-04C2-BB75-3EE9C6776655}"/>
              </a:ext>
            </a:extLst>
          </p:cNvPr>
          <p:cNvSpPr txBox="1"/>
          <p:nvPr/>
        </p:nvSpPr>
        <p:spPr>
          <a:xfrm>
            <a:off x="6600568" y="5878"/>
            <a:ext cx="395417" cy="261610"/>
          </a:xfrm>
          <a:prstGeom prst="rect">
            <a:avLst/>
          </a:prstGeom>
          <a:noFill/>
        </p:spPr>
        <p:txBody>
          <a:bodyPr wrap="square" rtlCol="0">
            <a:spAutoFit/>
          </a:bodyPr>
          <a:lstStyle>
            <a:defPPr>
              <a:defRPr lang="ja-JP"/>
            </a:defPPr>
            <a:lvl1pPr marL="0" indent="0" algn="l" defTabSz="914400" rtl="0" eaLnBrk="1" latinLnBrk="0" hangingPunct="1">
              <a:defRPr kumimoji="1" sz="1800" kern="1200">
                <a:solidFill>
                  <a:schemeClr val="tx1"/>
                </a:solidFill>
                <a:latin typeface="+mn-lt"/>
                <a:ea typeface="+mn-ea"/>
                <a:cs typeface="+mn-cs"/>
              </a:defRPr>
            </a:lvl1pPr>
            <a:lvl2pPr marL="457200" indent="0" algn="l" defTabSz="914400" rtl="0" eaLnBrk="1" latinLnBrk="0" hangingPunct="1">
              <a:defRPr kumimoji="1" sz="1800" kern="1200">
                <a:solidFill>
                  <a:schemeClr val="tx1"/>
                </a:solidFill>
                <a:latin typeface="+mn-lt"/>
                <a:ea typeface="+mn-ea"/>
                <a:cs typeface="+mn-cs"/>
              </a:defRPr>
            </a:lvl2pPr>
            <a:lvl3pPr marL="914400" indent="0" algn="l" defTabSz="914400" rtl="0" eaLnBrk="1" latinLnBrk="0" hangingPunct="1">
              <a:defRPr kumimoji="1" sz="1800" kern="1200">
                <a:solidFill>
                  <a:schemeClr val="tx1"/>
                </a:solidFill>
                <a:latin typeface="+mn-lt"/>
                <a:ea typeface="+mn-ea"/>
                <a:cs typeface="+mn-cs"/>
              </a:defRPr>
            </a:lvl3pPr>
            <a:lvl4pPr marL="1371600" indent="0" algn="l" defTabSz="914400" rtl="0" eaLnBrk="1" latinLnBrk="0" hangingPunct="1">
              <a:defRPr kumimoji="1" sz="1800" kern="1200">
                <a:solidFill>
                  <a:schemeClr val="tx1"/>
                </a:solidFill>
                <a:latin typeface="+mn-lt"/>
                <a:ea typeface="+mn-ea"/>
                <a:cs typeface="+mn-cs"/>
              </a:defRPr>
            </a:lvl4pPr>
            <a:lvl5pPr marL="1828800" indent="0" algn="l" defTabSz="914400" rtl="0" eaLnBrk="1" latinLnBrk="0" hangingPunct="1">
              <a:defRPr kumimoji="1" sz="1800" kern="1200">
                <a:solidFill>
                  <a:schemeClr val="tx1"/>
                </a:solidFill>
                <a:latin typeface="+mn-lt"/>
                <a:ea typeface="+mn-ea"/>
                <a:cs typeface="+mn-cs"/>
              </a:defRPr>
            </a:lvl5pPr>
            <a:lvl6pPr marL="2286000" indent="0" algn="l" defTabSz="914400" rtl="0" eaLnBrk="1" latinLnBrk="0" hangingPunct="1">
              <a:defRPr kumimoji="1" sz="1800" kern="1200">
                <a:solidFill>
                  <a:schemeClr val="tx1"/>
                </a:solidFill>
                <a:latin typeface="+mn-lt"/>
                <a:ea typeface="+mn-ea"/>
                <a:cs typeface="+mn-cs"/>
              </a:defRPr>
            </a:lvl6pPr>
            <a:lvl7pPr marL="2743200" indent="0" algn="l" defTabSz="914400" rtl="0" eaLnBrk="1" latinLnBrk="0" hangingPunct="1">
              <a:defRPr kumimoji="1" sz="1800" kern="1200">
                <a:solidFill>
                  <a:schemeClr val="tx1"/>
                </a:solidFill>
                <a:latin typeface="+mn-lt"/>
                <a:ea typeface="+mn-ea"/>
                <a:cs typeface="+mn-cs"/>
              </a:defRPr>
            </a:lvl7pPr>
            <a:lvl8pPr marL="3200400" indent="0" algn="l" defTabSz="914400" rtl="0" eaLnBrk="1" latinLnBrk="0" hangingPunct="1">
              <a:defRPr kumimoji="1" sz="1800" kern="1200">
                <a:solidFill>
                  <a:schemeClr val="tx1"/>
                </a:solidFill>
                <a:latin typeface="+mn-lt"/>
                <a:ea typeface="+mn-ea"/>
                <a:cs typeface="+mn-cs"/>
              </a:defRPr>
            </a:lvl8pPr>
            <a:lvl9pPr marL="3657600" indent="0" algn="l" defTabSz="914400" rtl="0" eaLnBrk="1" latinLnBrk="0" hangingPunct="1">
              <a:defRPr kumimoji="1" sz="1800" kern="1200">
                <a:solidFill>
                  <a:schemeClr val="tx1"/>
                </a:solidFill>
                <a:latin typeface="+mn-lt"/>
                <a:ea typeface="+mn-ea"/>
                <a:cs typeface="+mn-cs"/>
              </a:defRPr>
            </a:lvl9pPr>
          </a:lstStyle>
          <a:p>
            <a:r>
              <a:rPr lang="ja-JP" altLang="en-US" sz="1050" dirty="0"/>
              <a:t>７</a:t>
            </a:r>
            <a:endParaRPr kumimoji="1" lang="ja-JP" altLang="en-US" sz="1050" dirty="0"/>
          </a:p>
        </p:txBody>
      </p:sp>
    </p:spTree>
    <p:extLst>
      <p:ext uri="{BB962C8B-B14F-4D97-AF65-F5344CB8AC3E}">
        <p14:creationId xmlns:p14="http://schemas.microsoft.com/office/powerpoint/2010/main" val="2530097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8617" y="54182"/>
            <a:ext cx="6453348" cy="529568"/>
          </a:xfrm>
        </p:spPr>
        <p:txBody>
          <a:bodyPr>
            <a:noAutofit/>
          </a:bodyPr>
          <a:lstStyle/>
          <a:p>
            <a:pPr algn="ctr"/>
            <a:r>
              <a:rPr lang="ja-JP" altLang="en-US" sz="2175" b="1" dirty="0">
                <a:latin typeface="Marlett" pitchFamily="2" charset="2"/>
              </a:rPr>
              <a:t>青森県・長野県の健康関連指標の比較</a:t>
            </a:r>
          </a:p>
        </p:txBody>
      </p:sp>
      <p:graphicFrame>
        <p:nvGraphicFramePr>
          <p:cNvPr id="3" name="表 2"/>
          <p:cNvGraphicFramePr>
            <a:graphicFrameLocks noGrp="1"/>
          </p:cNvGraphicFramePr>
          <p:nvPr>
            <p:extLst>
              <p:ext uri="{D42A27DB-BD31-4B8C-83A1-F6EECF244321}">
                <p14:modId xmlns:p14="http://schemas.microsoft.com/office/powerpoint/2010/main" val="3883030974"/>
              </p:ext>
            </p:extLst>
          </p:nvPr>
        </p:nvGraphicFramePr>
        <p:xfrm>
          <a:off x="541540" y="519523"/>
          <a:ext cx="5611340" cy="4581579"/>
        </p:xfrm>
        <a:graphic>
          <a:graphicData uri="http://schemas.openxmlformats.org/drawingml/2006/table">
            <a:tbl>
              <a:tblPr firstRow="1" firstCol="1" bandRow="1">
                <a:tableStyleId>{5C22544A-7EE6-4342-B048-85BDC9FD1C3A}</a:tableStyleId>
              </a:tblPr>
              <a:tblGrid>
                <a:gridCol w="3548540">
                  <a:extLst>
                    <a:ext uri="{9D8B030D-6E8A-4147-A177-3AD203B41FA5}">
                      <a16:colId xmlns:a16="http://schemas.microsoft.com/office/drawing/2014/main" val="20000"/>
                    </a:ext>
                  </a:extLst>
                </a:gridCol>
                <a:gridCol w="515700">
                  <a:extLst>
                    <a:ext uri="{9D8B030D-6E8A-4147-A177-3AD203B41FA5}">
                      <a16:colId xmlns:a16="http://schemas.microsoft.com/office/drawing/2014/main" val="20001"/>
                    </a:ext>
                  </a:extLst>
                </a:gridCol>
                <a:gridCol w="515700">
                  <a:extLst>
                    <a:ext uri="{9D8B030D-6E8A-4147-A177-3AD203B41FA5}">
                      <a16:colId xmlns:a16="http://schemas.microsoft.com/office/drawing/2014/main" val="20002"/>
                    </a:ext>
                  </a:extLst>
                </a:gridCol>
                <a:gridCol w="515700">
                  <a:extLst>
                    <a:ext uri="{9D8B030D-6E8A-4147-A177-3AD203B41FA5}">
                      <a16:colId xmlns:a16="http://schemas.microsoft.com/office/drawing/2014/main" val="20003"/>
                    </a:ext>
                  </a:extLst>
                </a:gridCol>
                <a:gridCol w="515700">
                  <a:extLst>
                    <a:ext uri="{9D8B030D-6E8A-4147-A177-3AD203B41FA5}">
                      <a16:colId xmlns:a16="http://schemas.microsoft.com/office/drawing/2014/main" val="20004"/>
                    </a:ext>
                  </a:extLst>
                </a:gridCol>
              </a:tblGrid>
              <a:tr h="342900">
                <a:tc>
                  <a:txBody>
                    <a:bodyPr/>
                    <a:lstStyle/>
                    <a:p>
                      <a:endParaRPr kumimoji="1" lang="ja-JP" altLang="en-US" sz="1700" b="1" dirty="0">
                        <a:solidFill>
                          <a:schemeClr val="tx1"/>
                        </a:solidFill>
                        <a:latin typeface="Meiryo UI" panose="020B0604030504040204" pitchFamily="50" charset="-128"/>
                        <a:ea typeface="Meiryo UI" panose="020B0604030504040204" pitchFamily="50" charset="-128"/>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ja-JP" sz="17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青森</a:t>
                      </a:r>
                      <a:endParaRPr kumimoji="1" lang="ja-JP" sz="17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ja-JP" sz="17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長野</a:t>
                      </a:r>
                      <a:endParaRPr kumimoji="1" lang="ja-JP" sz="17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0"/>
                  </a:ext>
                </a:extLst>
              </a:tr>
              <a:tr h="342900">
                <a:tc>
                  <a:txBody>
                    <a:bodyPr/>
                    <a:lstStyle/>
                    <a:p>
                      <a:endParaRPr kumimoji="1" lang="ja-JP" altLang="en-US" sz="1700" b="1" dirty="0">
                        <a:solidFill>
                          <a:schemeClr val="tx1"/>
                        </a:solidFill>
                        <a:latin typeface="Meiryo UI" panose="020B0604030504040204" pitchFamily="50" charset="-128"/>
                        <a:ea typeface="Meiryo UI" panose="020B0604030504040204" pitchFamily="50" charset="-128"/>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ja-JP" sz="17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男性</a:t>
                      </a:r>
                      <a:endParaRPr kumimoji="1" lang="ja-JP" sz="17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ja-JP" sz="17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女性</a:t>
                      </a:r>
                      <a:endParaRPr kumimoji="1" lang="ja-JP" sz="17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ja-JP" sz="17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男性</a:t>
                      </a:r>
                      <a:endParaRPr kumimoji="1" lang="ja-JP" sz="17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ja-JP" sz="17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女性</a:t>
                      </a:r>
                      <a:endParaRPr kumimoji="1" lang="ja-JP" sz="17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1"/>
                  </a:ext>
                </a:extLst>
              </a:tr>
              <a:tr h="304300">
                <a:tc>
                  <a:txBody>
                    <a:bodyPr/>
                    <a:lstStyle/>
                    <a:p>
                      <a:pPr marL="108000" marR="0" lvl="0" indent="0" algn="l" defTabSz="914400" rtl="0" eaLnBrk="1" fontAlgn="base" latinLnBrk="0" hangingPunct="1">
                        <a:lnSpc>
                          <a:spcPct val="125000"/>
                        </a:lnSpc>
                        <a:spcBef>
                          <a:spcPct val="0"/>
                        </a:spcBef>
                        <a:spcAft>
                          <a:spcPct val="0"/>
                        </a:spcAft>
                        <a:buClrTx/>
                        <a:buSzTx/>
                        <a:buFontTx/>
                        <a:buNone/>
                        <a:tabLst/>
                      </a:pP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喫煙率</a:t>
                      </a: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平成</a:t>
                      </a: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25</a:t>
                      </a: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年</a:t>
                      </a: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endParaRPr kumimoji="1" 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47</a:t>
                      </a:r>
                      <a:endParaRPr kumimoji="1" lang="ja-JP" altLang="ja-JP" sz="15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46</a:t>
                      </a:r>
                      <a:endParaRPr kumimoji="1" lang="ja-JP" altLang="ja-JP" sz="15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rgbClr val="2437F0"/>
                          </a:solidFill>
                          <a:effectLst/>
                          <a:latin typeface="Meiryo UI" panose="020B0604030504040204" pitchFamily="50" charset="-128"/>
                          <a:ea typeface="Meiryo UI" panose="020B0604030504040204" pitchFamily="50" charset="-128"/>
                        </a:rPr>
                        <a:t>8</a:t>
                      </a:r>
                      <a:endParaRPr kumimoji="1" lang="ja-JP" altLang="ja-JP" sz="1500" b="1" i="0" u="none" strike="noStrike" cap="none" normalizeH="0" baseline="0" dirty="0">
                        <a:ln>
                          <a:noFill/>
                        </a:ln>
                        <a:solidFill>
                          <a:srgbClr val="2437F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18</a:t>
                      </a:r>
                      <a:endParaRPr kumimoji="1" lang="ja-JP" alt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322569">
                <a:tc>
                  <a:txBody>
                    <a:bodyPr/>
                    <a:lstStyle/>
                    <a:p>
                      <a:pPr marL="108000" marR="0" lvl="0" indent="0" algn="l" defTabSz="914400" rtl="0" eaLnBrk="1" fontAlgn="base" latinLnBrk="0" hangingPunct="1">
                        <a:lnSpc>
                          <a:spcPct val="125000"/>
                        </a:lnSpc>
                        <a:spcBef>
                          <a:spcPct val="0"/>
                        </a:spcBef>
                        <a:spcAft>
                          <a:spcPct val="0"/>
                        </a:spcAft>
                        <a:buClrTx/>
                        <a:buSzTx/>
                        <a:buFontTx/>
                        <a:buNone/>
                        <a:tabLst/>
                      </a:pP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多量飲酒者率</a:t>
                      </a: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平成</a:t>
                      </a: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13</a:t>
                      </a: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年</a:t>
                      </a: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endParaRPr kumimoji="1" 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47</a:t>
                      </a:r>
                      <a:endParaRPr kumimoji="1" lang="ja-JP" altLang="ja-JP" sz="15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40</a:t>
                      </a:r>
                      <a:endParaRPr kumimoji="1" lang="ja-JP" altLang="ja-JP" sz="15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rgbClr val="2437F0"/>
                          </a:solidFill>
                          <a:effectLst/>
                          <a:latin typeface="Meiryo UI" panose="020B0604030504040204" pitchFamily="50" charset="-128"/>
                          <a:ea typeface="Meiryo UI" panose="020B0604030504040204" pitchFamily="50" charset="-128"/>
                        </a:rPr>
                        <a:t>5</a:t>
                      </a:r>
                      <a:endParaRPr kumimoji="1" lang="ja-JP" altLang="ja-JP" sz="1500" b="1" i="0" u="none" strike="noStrike" cap="none" normalizeH="0" baseline="0" dirty="0">
                        <a:ln>
                          <a:noFill/>
                        </a:ln>
                        <a:solidFill>
                          <a:srgbClr val="2437F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15</a:t>
                      </a:r>
                      <a:endParaRPr kumimoji="1" lang="ja-JP" alt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3"/>
                  </a:ext>
                </a:extLst>
              </a:tr>
              <a:tr h="322569">
                <a:tc>
                  <a:txBody>
                    <a:bodyPr/>
                    <a:lstStyle/>
                    <a:p>
                      <a:pPr marL="108000" marR="0" lvl="0" indent="0" algn="l" defTabSz="914400" rtl="0" eaLnBrk="1" fontAlgn="base" latinLnBrk="0" hangingPunct="1">
                        <a:lnSpc>
                          <a:spcPct val="125000"/>
                        </a:lnSpc>
                        <a:spcBef>
                          <a:spcPct val="0"/>
                        </a:spcBef>
                        <a:spcAft>
                          <a:spcPct val="0"/>
                        </a:spcAft>
                        <a:buClrTx/>
                        <a:buSzTx/>
                        <a:buFontTx/>
                        <a:buNone/>
                        <a:tabLst/>
                        <a:defRPr/>
                      </a:pP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食塩摂取量（平成</a:t>
                      </a: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18</a:t>
                      </a: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22</a:t>
                      </a:r>
                      <a:r>
                        <a:rPr kumimoji="1" lang="ja-JP"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年</a:t>
                      </a: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endParaRPr kumimoji="1" lang="ja-JP" alt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46</a:t>
                      </a:r>
                      <a:endParaRPr kumimoji="1" lang="ja-JP" altLang="ja-JP" sz="15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43</a:t>
                      </a:r>
                      <a:endParaRPr kumimoji="1" lang="ja-JP" altLang="ja-JP" sz="15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mn-cs"/>
                        </a:rPr>
                        <a:t>42</a:t>
                      </a:r>
                      <a:endParaRPr kumimoji="1" lang="ja-JP" altLang="ja-JP" sz="15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mn-cs"/>
                        </a:rPr>
                        <a:t>40</a:t>
                      </a:r>
                      <a:endParaRPr kumimoji="1" lang="ja-JP" altLang="ja-JP" sz="15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322569">
                <a:tc>
                  <a:txBody>
                    <a:bodyPr/>
                    <a:lstStyle/>
                    <a:p>
                      <a:pPr marL="108000" marR="0" lvl="0" indent="0" algn="l" defTabSz="914400" rtl="0" eaLnBrk="1" fontAlgn="base" latinLnBrk="0" hangingPunct="1">
                        <a:lnSpc>
                          <a:spcPct val="125000"/>
                        </a:lnSpc>
                        <a:spcBef>
                          <a:spcPct val="0"/>
                        </a:spcBef>
                        <a:spcAft>
                          <a:spcPct val="0"/>
                        </a:spcAft>
                        <a:buClrTx/>
                        <a:buSzTx/>
                        <a:buFontTx/>
                        <a:buNone/>
                        <a:tabLst/>
                      </a:pPr>
                      <a:r>
                        <a:rPr kumimoji="1" lang="ja-JP" altLang="en-US"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rPr>
                        <a:t>野菜摂取量（</a:t>
                      </a:r>
                      <a:r>
                        <a:rPr kumimoji="1" lang="ja-JP"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平成</a:t>
                      </a: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18</a:t>
                      </a: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22</a:t>
                      </a:r>
                      <a:r>
                        <a:rPr kumimoji="1" lang="ja-JP"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年</a:t>
                      </a: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endParaRPr kumimoji="1" 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rPr>
                        <a:t>31</a:t>
                      </a:r>
                      <a:endParaRPr kumimoji="1" lang="ja-JP" alt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rPr>
                        <a:t>29</a:t>
                      </a:r>
                      <a:endParaRPr kumimoji="1" lang="ja-JP" alt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i="0" u="none" strike="noStrike" cap="none" normalizeH="0" baseline="0" dirty="0">
                          <a:ln>
                            <a:noFill/>
                          </a:ln>
                          <a:solidFill>
                            <a:srgbClr val="2437F0"/>
                          </a:solidFill>
                          <a:effectLst/>
                          <a:latin typeface="Meiryo UI" panose="020B0604030504040204" pitchFamily="50" charset="-128"/>
                          <a:ea typeface="Meiryo UI" panose="020B0604030504040204" pitchFamily="50" charset="-128"/>
                          <a:cs typeface="KozMinPro-Regular"/>
                        </a:rPr>
                        <a:t>1</a:t>
                      </a:r>
                      <a:endParaRPr kumimoji="1" lang="ja-JP" altLang="ja-JP" sz="1500" b="1" i="0" u="none" strike="noStrike" cap="none" normalizeH="0" baseline="0" dirty="0">
                        <a:ln>
                          <a:noFill/>
                        </a:ln>
                        <a:solidFill>
                          <a:srgbClr val="2437F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i="0" u="none" strike="noStrike" cap="none" normalizeH="0" baseline="0" dirty="0">
                          <a:ln>
                            <a:noFill/>
                          </a:ln>
                          <a:solidFill>
                            <a:srgbClr val="2437F0"/>
                          </a:solidFill>
                          <a:effectLst/>
                          <a:latin typeface="Meiryo UI" panose="020B0604030504040204" pitchFamily="50" charset="-128"/>
                          <a:ea typeface="Meiryo UI" panose="020B0604030504040204" pitchFamily="50" charset="-128"/>
                          <a:cs typeface="KozMinPro-Regular"/>
                        </a:rPr>
                        <a:t>1</a:t>
                      </a:r>
                      <a:endParaRPr kumimoji="1" lang="ja-JP" altLang="ja-JP" sz="1500" b="1" i="0" u="none" strike="noStrike" cap="none" normalizeH="0" baseline="0" dirty="0">
                        <a:ln>
                          <a:noFill/>
                        </a:ln>
                        <a:solidFill>
                          <a:srgbClr val="2437F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5"/>
                  </a:ext>
                </a:extLst>
              </a:tr>
              <a:tr h="322569">
                <a:tc>
                  <a:txBody>
                    <a:bodyPr/>
                    <a:lstStyle/>
                    <a:p>
                      <a:pPr marL="108000" marR="0" lvl="0" indent="0" algn="l" defTabSz="914400" rtl="0" eaLnBrk="1" fontAlgn="base" latinLnBrk="0" hangingPunct="1">
                        <a:lnSpc>
                          <a:spcPct val="125000"/>
                        </a:lnSpc>
                        <a:spcBef>
                          <a:spcPct val="0"/>
                        </a:spcBef>
                        <a:spcAft>
                          <a:spcPct val="0"/>
                        </a:spcAft>
                        <a:buClrTx/>
                        <a:buSzTx/>
                        <a:buFontTx/>
                        <a:buNone/>
                        <a:tabLst/>
                      </a:pP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肥満者率</a:t>
                      </a: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平成</a:t>
                      </a: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16</a:t>
                      </a: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年</a:t>
                      </a: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endParaRPr kumimoji="1" 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44</a:t>
                      </a:r>
                      <a:endParaRPr kumimoji="1" lang="ja-JP" altLang="ja-JP" sz="15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46</a:t>
                      </a:r>
                      <a:endParaRPr kumimoji="1" lang="ja-JP" altLang="ja-JP" sz="15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11</a:t>
                      </a:r>
                      <a:endParaRPr kumimoji="1" lang="ja-JP" alt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rgbClr val="0000FF"/>
                          </a:solidFill>
                          <a:effectLst/>
                          <a:latin typeface="Meiryo UI" panose="020B0604030504040204" pitchFamily="50" charset="-128"/>
                          <a:ea typeface="Meiryo UI" panose="020B0604030504040204" pitchFamily="50" charset="-128"/>
                        </a:rPr>
                        <a:t>9</a:t>
                      </a:r>
                      <a:endParaRPr kumimoji="1" lang="ja-JP" altLang="ja-JP" sz="1500" b="1" i="0" u="none" strike="noStrike" cap="none" normalizeH="0" baseline="0" dirty="0">
                        <a:ln>
                          <a:noFill/>
                        </a:ln>
                        <a:solidFill>
                          <a:srgbClr val="0000FF"/>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6"/>
                  </a:ext>
                </a:extLst>
              </a:tr>
              <a:tr h="322569">
                <a:tc>
                  <a:txBody>
                    <a:bodyPr/>
                    <a:lstStyle/>
                    <a:p>
                      <a:pPr marL="108000" marR="0" lvl="0" indent="0" algn="l" defTabSz="914400" rtl="0" eaLnBrk="1" fontAlgn="base" latinLnBrk="0" hangingPunct="1">
                        <a:lnSpc>
                          <a:spcPct val="125000"/>
                        </a:lnSpc>
                        <a:spcBef>
                          <a:spcPct val="0"/>
                        </a:spcBef>
                        <a:spcAft>
                          <a:spcPct val="0"/>
                        </a:spcAft>
                        <a:buClrTx/>
                        <a:buSzTx/>
                        <a:buFontTx/>
                        <a:buNone/>
                        <a:tabLst/>
                      </a:pP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胃がん検診受診率（平成</a:t>
                      </a: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25</a:t>
                      </a: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年）</a:t>
                      </a:r>
                      <a:endParaRPr kumimoji="1" 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27</a:t>
                      </a:r>
                      <a:endParaRPr kumimoji="1" lang="ja-JP" alt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17</a:t>
                      </a:r>
                      <a:endParaRPr kumimoji="1" lang="ja-JP" alt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rgbClr val="2437F0"/>
                          </a:solidFill>
                          <a:effectLst/>
                          <a:latin typeface="Meiryo UI" panose="020B0604030504040204" pitchFamily="50" charset="-128"/>
                          <a:ea typeface="Meiryo UI" panose="020B0604030504040204" pitchFamily="50" charset="-128"/>
                        </a:rPr>
                        <a:t>7</a:t>
                      </a:r>
                      <a:endParaRPr kumimoji="1" lang="ja-JP" altLang="ja-JP" sz="1500" b="1" i="0" u="none" strike="noStrike" cap="none" normalizeH="0" baseline="0" dirty="0">
                        <a:ln>
                          <a:noFill/>
                        </a:ln>
                        <a:solidFill>
                          <a:srgbClr val="2437F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12</a:t>
                      </a:r>
                      <a:endParaRPr kumimoji="1" lang="ja-JP" alt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7"/>
                  </a:ext>
                </a:extLst>
              </a:tr>
              <a:tr h="365789">
                <a:tc>
                  <a:txBody>
                    <a:bodyPr/>
                    <a:lstStyle/>
                    <a:p>
                      <a:pPr marL="108000" marR="0" lvl="0" indent="0" algn="l" defTabSz="914400" rtl="0" eaLnBrk="1" fontAlgn="base" latinLnBrk="0" hangingPunct="1">
                        <a:lnSpc>
                          <a:spcPct val="125000"/>
                        </a:lnSpc>
                        <a:spcBef>
                          <a:spcPct val="0"/>
                        </a:spcBef>
                        <a:spcAft>
                          <a:spcPct val="0"/>
                        </a:spcAft>
                        <a:buClrTx/>
                        <a:buSzTx/>
                        <a:buFontTx/>
                        <a:buNone/>
                        <a:tabLst/>
                      </a:pP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健診受診率</a:t>
                      </a: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平成</a:t>
                      </a: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25</a:t>
                      </a: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年</a:t>
                      </a: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endParaRPr kumimoji="1" 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37</a:t>
                      </a:r>
                      <a:endParaRPr kumimoji="1" lang="ja-JP" altLang="ja-JP" sz="15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32</a:t>
                      </a:r>
                      <a:endParaRPr kumimoji="1" lang="ja-JP" alt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rgbClr val="2437F0"/>
                          </a:solidFill>
                          <a:effectLst/>
                          <a:latin typeface="Meiryo UI" panose="020B0604030504040204" pitchFamily="50" charset="-128"/>
                          <a:ea typeface="Meiryo UI" panose="020B0604030504040204" pitchFamily="50" charset="-128"/>
                        </a:rPr>
                        <a:t>5</a:t>
                      </a:r>
                      <a:endParaRPr kumimoji="1" lang="ja-JP" altLang="ja-JP" sz="1500" b="1" i="0" u="none" strike="noStrike" cap="none" normalizeH="0" baseline="0" dirty="0">
                        <a:ln>
                          <a:noFill/>
                        </a:ln>
                        <a:solidFill>
                          <a:srgbClr val="2437F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rgbClr val="2437F0"/>
                          </a:solidFill>
                          <a:effectLst/>
                          <a:latin typeface="Meiryo UI" panose="020B0604030504040204" pitchFamily="50" charset="-128"/>
                          <a:ea typeface="Meiryo UI" panose="020B0604030504040204" pitchFamily="50" charset="-128"/>
                        </a:rPr>
                        <a:t>5</a:t>
                      </a:r>
                      <a:endParaRPr kumimoji="1" lang="ja-JP" altLang="ja-JP" sz="1500" b="1" i="0" u="none" strike="noStrike" cap="none" normalizeH="0" baseline="0" dirty="0">
                        <a:ln>
                          <a:noFill/>
                        </a:ln>
                        <a:solidFill>
                          <a:srgbClr val="2437F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10008"/>
                  </a:ext>
                </a:extLst>
              </a:tr>
              <a:tr h="322569">
                <a:tc>
                  <a:txBody>
                    <a:bodyPr/>
                    <a:lstStyle/>
                    <a:p>
                      <a:pPr marL="108000" marR="0" lvl="0" indent="0" algn="l" defTabSz="914400" rtl="0" eaLnBrk="1" fontAlgn="base" latinLnBrk="0" hangingPunct="1">
                        <a:lnSpc>
                          <a:spcPct val="125000"/>
                        </a:lnSpc>
                        <a:spcBef>
                          <a:spcPct val="0"/>
                        </a:spcBef>
                        <a:spcAft>
                          <a:spcPct val="0"/>
                        </a:spcAft>
                        <a:buClrTx/>
                        <a:buSzTx/>
                        <a:buFontTx/>
                        <a:buNone/>
                        <a:tabLst/>
                      </a:pPr>
                      <a:r>
                        <a:rPr kumimoji="1" lang="ja-JP" altLang="en-US"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rPr>
                        <a:t>歩数（</a:t>
                      </a:r>
                      <a:r>
                        <a:rPr kumimoji="1" lang="ja-JP"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平成</a:t>
                      </a: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18</a:t>
                      </a: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22</a:t>
                      </a:r>
                      <a:r>
                        <a:rPr kumimoji="1" lang="ja-JP"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年</a:t>
                      </a: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endParaRPr kumimoji="1" 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KozMinPro-Regular"/>
                        </a:rPr>
                        <a:t>46</a:t>
                      </a:r>
                      <a:endParaRPr kumimoji="1" lang="ja-JP" altLang="ja-JP" sz="15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KozMinPro-Regular"/>
                        </a:rPr>
                        <a:t>41</a:t>
                      </a:r>
                      <a:endParaRPr kumimoji="1" lang="ja-JP" altLang="ja-JP" sz="15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rPr>
                        <a:t>19</a:t>
                      </a:r>
                      <a:endParaRPr kumimoji="1" lang="ja-JP" alt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rPr>
                        <a:t>11</a:t>
                      </a:r>
                      <a:endParaRPr kumimoji="1" lang="ja-JP" alt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r h="322569">
                <a:tc>
                  <a:txBody>
                    <a:bodyPr/>
                    <a:lstStyle/>
                    <a:p>
                      <a:pPr marL="108000" marR="0" lvl="0" indent="0" algn="l" defTabSz="914400" rtl="0" eaLnBrk="1" fontAlgn="base" latinLnBrk="0" hangingPunct="1">
                        <a:lnSpc>
                          <a:spcPct val="125000"/>
                        </a:lnSpc>
                        <a:spcBef>
                          <a:spcPct val="0"/>
                        </a:spcBef>
                        <a:spcAft>
                          <a:spcPct val="0"/>
                        </a:spcAft>
                        <a:buClrTx/>
                        <a:buSzTx/>
                        <a:buFontTx/>
                        <a:buNone/>
                        <a:tabLst/>
                      </a:pP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スポーツ</a:t>
                      </a: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す</a:t>
                      </a: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る人の割合</a:t>
                      </a: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平成</a:t>
                      </a: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23</a:t>
                      </a: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年</a:t>
                      </a: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endParaRPr kumimoji="1" 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47</a:t>
                      </a:r>
                      <a:endParaRPr kumimoji="1" lang="ja-JP" altLang="ja-JP" sz="15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47</a:t>
                      </a:r>
                      <a:endParaRPr kumimoji="1" lang="ja-JP" altLang="ja-JP" sz="15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14</a:t>
                      </a:r>
                      <a:endParaRPr kumimoji="1" lang="ja-JP" alt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rgbClr val="2437F0"/>
                          </a:solidFill>
                          <a:effectLst/>
                          <a:latin typeface="Meiryo UI" panose="020B0604030504040204" pitchFamily="50" charset="-128"/>
                          <a:ea typeface="Meiryo UI" panose="020B0604030504040204" pitchFamily="50" charset="-128"/>
                        </a:rPr>
                        <a:t>8</a:t>
                      </a:r>
                      <a:endParaRPr kumimoji="1" lang="ja-JP" altLang="ja-JP" sz="1500" b="1" i="0" u="none" strike="noStrike" cap="none" normalizeH="0" baseline="0" dirty="0">
                        <a:ln>
                          <a:noFill/>
                        </a:ln>
                        <a:solidFill>
                          <a:srgbClr val="2437F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2569">
                <a:tc>
                  <a:txBody>
                    <a:bodyPr/>
                    <a:lstStyle/>
                    <a:p>
                      <a:pPr marL="108000" marR="0" lvl="0" indent="0" algn="l" defTabSz="914400" rtl="0" eaLnBrk="1" fontAlgn="base" latinLnBrk="0" hangingPunct="1">
                        <a:lnSpc>
                          <a:spcPct val="125000"/>
                        </a:lnSpc>
                        <a:spcBef>
                          <a:spcPct val="0"/>
                        </a:spcBef>
                        <a:spcAft>
                          <a:spcPct val="0"/>
                        </a:spcAft>
                        <a:buClrTx/>
                        <a:buSzTx/>
                        <a:buFontTx/>
                        <a:buNone/>
                        <a:tabLst/>
                      </a:pP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保健師数（人口当り）</a:t>
                      </a: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平成</a:t>
                      </a: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24</a:t>
                      </a: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年</a:t>
                      </a: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endParaRPr kumimoji="1" 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bg1">
                        <a:lumMod val="85000"/>
                      </a:schemeClr>
                    </a:solidFill>
                  </a:tcPr>
                </a:tc>
                <a:tc gridSpan="2">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25</a:t>
                      </a:r>
                      <a:endParaRPr kumimoji="1" lang="ja-JP" alt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rgbClr val="2437F0"/>
                          </a:solidFill>
                          <a:effectLst/>
                          <a:latin typeface="Meiryo UI" panose="020B0604030504040204" pitchFamily="50" charset="-128"/>
                          <a:ea typeface="Meiryo UI" panose="020B0604030504040204" pitchFamily="50" charset="-128"/>
                        </a:rPr>
                        <a:t>1</a:t>
                      </a:r>
                      <a:endParaRPr kumimoji="1" lang="ja-JP" altLang="ja-JP" sz="1500" b="1" i="0" u="none" strike="noStrike" cap="none" normalizeH="0" baseline="0" dirty="0">
                        <a:ln>
                          <a:noFill/>
                        </a:ln>
                        <a:solidFill>
                          <a:srgbClr val="2437F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10011"/>
                  </a:ext>
                </a:extLst>
              </a:tr>
              <a:tr h="322569">
                <a:tc>
                  <a:txBody>
                    <a:bodyPr/>
                    <a:lstStyle/>
                    <a:p>
                      <a:pPr marL="108000" marR="0" lvl="0" indent="0" algn="l" defTabSz="914400" rtl="0" eaLnBrk="1" fontAlgn="base" latinLnBrk="0" hangingPunct="1">
                        <a:lnSpc>
                          <a:spcPct val="125000"/>
                        </a:lnSpc>
                        <a:spcBef>
                          <a:spcPct val="0"/>
                        </a:spcBef>
                        <a:spcAft>
                          <a:spcPct val="0"/>
                        </a:spcAft>
                        <a:buClrTx/>
                        <a:buSzTx/>
                        <a:buFontTx/>
                        <a:buNone/>
                        <a:tabLst/>
                      </a:pP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医師数（人口当り）</a:t>
                      </a: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平成</a:t>
                      </a: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24</a:t>
                      </a: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年</a:t>
                      </a: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endParaRPr kumimoji="1" 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42</a:t>
                      </a:r>
                      <a:endParaRPr kumimoji="1" lang="ja-JP" altLang="ja-JP" sz="15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31</a:t>
                      </a:r>
                      <a:endParaRPr kumimoji="1" lang="ja-JP" alt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kumimoji="1" lang="ja-JP" altLang="en-US"/>
                    </a:p>
                  </a:txBody>
                  <a:tcPr/>
                </a:tc>
                <a:extLst>
                  <a:ext uri="{0D108BD9-81ED-4DB2-BD59-A6C34878D82A}">
                    <a16:rowId xmlns:a16="http://schemas.microsoft.com/office/drawing/2014/main" val="10012"/>
                  </a:ext>
                </a:extLst>
              </a:tr>
              <a:tr h="322569">
                <a:tc>
                  <a:txBody>
                    <a:bodyPr/>
                    <a:lstStyle/>
                    <a:p>
                      <a:pPr marL="108000" marR="0" lvl="0" indent="0" algn="l" defTabSz="914400" rtl="0" eaLnBrk="1" fontAlgn="base" latinLnBrk="0" hangingPunct="1">
                        <a:lnSpc>
                          <a:spcPct val="125000"/>
                        </a:lnSpc>
                        <a:spcBef>
                          <a:spcPct val="0"/>
                        </a:spcBef>
                        <a:spcAft>
                          <a:spcPct val="0"/>
                        </a:spcAft>
                        <a:buClrTx/>
                        <a:buSzTx/>
                        <a:buFontTx/>
                        <a:buNone/>
                        <a:tabLst/>
                      </a:pP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県民所得（</a:t>
                      </a: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a:t>
                      </a: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人当り）</a:t>
                      </a: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平成</a:t>
                      </a: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23</a:t>
                      </a:r>
                      <a:r>
                        <a:rPr kumimoji="1" 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年</a:t>
                      </a:r>
                      <a:r>
                        <a:rPr kumimoji="1" lang="ja-JP" altLang="en-US"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endParaRPr kumimoji="1" 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41</a:t>
                      </a:r>
                      <a:endParaRPr kumimoji="1" lang="ja-JP" altLang="ja-JP" sz="15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1" lang="en-US" altLang="ja-JP" sz="1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22</a:t>
                      </a:r>
                      <a:endParaRPr kumimoji="1" lang="ja-JP" altLang="ja-JP" sz="15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KozMinPro-Regular"/>
                      </a:endParaRPr>
                    </a:p>
                  </a:txBody>
                  <a:tcPr marL="4432" marR="4432" marT="443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10013"/>
                  </a:ext>
                </a:extLst>
              </a:tr>
            </a:tbl>
          </a:graphicData>
        </a:graphic>
      </p:graphicFrame>
      <p:sp>
        <p:nvSpPr>
          <p:cNvPr id="4" name="テキスト ボックス 3">
            <a:extLst>
              <a:ext uri="{FF2B5EF4-FFF2-40B4-BE49-F238E27FC236}">
                <a16:creationId xmlns:a16="http://schemas.microsoft.com/office/drawing/2014/main" id="{C8C9E53B-F490-4462-B107-2556C463970D}"/>
              </a:ext>
            </a:extLst>
          </p:cNvPr>
          <p:cNvSpPr txBox="1"/>
          <p:nvPr/>
        </p:nvSpPr>
        <p:spPr>
          <a:xfrm>
            <a:off x="5856318" y="257913"/>
            <a:ext cx="920283" cy="261610"/>
          </a:xfrm>
          <a:prstGeom prst="rect">
            <a:avLst/>
          </a:prstGeom>
          <a:noFill/>
        </p:spPr>
        <p:txBody>
          <a:bodyPr wrap="square" rtlCol="0">
            <a:spAutoFit/>
          </a:bodyPr>
          <a:lstStyle/>
          <a:p>
            <a:r>
              <a:rPr kumimoji="1" lang="ja-JP" altLang="en-US" sz="1100" dirty="0"/>
              <a:t>（全国順位）</a:t>
            </a:r>
          </a:p>
        </p:txBody>
      </p:sp>
      <p:sp>
        <p:nvSpPr>
          <p:cNvPr id="5" name="正方形/長方形 4">
            <a:extLst>
              <a:ext uri="{FF2B5EF4-FFF2-40B4-BE49-F238E27FC236}">
                <a16:creationId xmlns:a16="http://schemas.microsoft.com/office/drawing/2014/main" id="{52219DB9-5EBE-45E5-89A7-F4FFBE766767}"/>
              </a:ext>
            </a:extLst>
          </p:cNvPr>
          <p:cNvSpPr/>
          <p:nvPr/>
        </p:nvSpPr>
        <p:spPr>
          <a:xfrm>
            <a:off x="4123426" y="1233576"/>
            <a:ext cx="422695" cy="60384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EA75781D-1FC3-4392-949B-6337BBD626D8}"/>
              </a:ext>
            </a:extLst>
          </p:cNvPr>
          <p:cNvSpPr/>
          <p:nvPr/>
        </p:nvSpPr>
        <p:spPr>
          <a:xfrm>
            <a:off x="4123426" y="3801373"/>
            <a:ext cx="966159" cy="3048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円形 6">
            <a:extLst>
              <a:ext uri="{FF2B5EF4-FFF2-40B4-BE49-F238E27FC236}">
                <a16:creationId xmlns:a16="http://schemas.microsoft.com/office/drawing/2014/main" id="{2F460121-00A7-4E89-97CD-F1020EFD5DBC}"/>
              </a:ext>
            </a:extLst>
          </p:cNvPr>
          <p:cNvSpPr/>
          <p:nvPr/>
        </p:nvSpPr>
        <p:spPr>
          <a:xfrm>
            <a:off x="2984740" y="1121434"/>
            <a:ext cx="931652" cy="603849"/>
          </a:xfrm>
          <a:prstGeom prst="wedgeEllipseCallout">
            <a:avLst>
              <a:gd name="adj1" fmla="val 75370"/>
              <a:gd name="adj2" fmla="val 53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latin typeface="HGP創英角ｺﾞｼｯｸUB" panose="020B0900000000000000" pitchFamily="50" charset="-128"/>
                <a:ea typeface="HGP創英角ｺﾞｼｯｸUB" panose="020B0900000000000000" pitchFamily="50" charset="-128"/>
              </a:rPr>
              <a:t>ワースト</a:t>
            </a:r>
          </a:p>
        </p:txBody>
      </p:sp>
      <p:sp>
        <p:nvSpPr>
          <p:cNvPr id="8" name="吹き出し: 円形 7">
            <a:extLst>
              <a:ext uri="{FF2B5EF4-FFF2-40B4-BE49-F238E27FC236}">
                <a16:creationId xmlns:a16="http://schemas.microsoft.com/office/drawing/2014/main" id="{8CFCD58A-B81E-4933-96FE-28016BC6DFBD}"/>
              </a:ext>
            </a:extLst>
          </p:cNvPr>
          <p:cNvSpPr/>
          <p:nvPr/>
        </p:nvSpPr>
        <p:spPr>
          <a:xfrm>
            <a:off x="3060131" y="3116293"/>
            <a:ext cx="931652" cy="603849"/>
          </a:xfrm>
          <a:prstGeom prst="wedgeEllipseCallout">
            <a:avLst>
              <a:gd name="adj1" fmla="val 67037"/>
              <a:gd name="adj2" fmla="val 853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latin typeface="HGP創英角ｺﾞｼｯｸUB" panose="020B0900000000000000" pitchFamily="50" charset="-128"/>
                <a:ea typeface="HGP創英角ｺﾞｼｯｸUB" panose="020B0900000000000000" pitchFamily="50" charset="-128"/>
              </a:rPr>
              <a:t>ワースト</a:t>
            </a:r>
          </a:p>
        </p:txBody>
      </p:sp>
      <p:sp>
        <p:nvSpPr>
          <p:cNvPr id="9" name="テキスト ボックス 1">
            <a:extLst>
              <a:ext uri="{FF2B5EF4-FFF2-40B4-BE49-F238E27FC236}">
                <a16:creationId xmlns:a16="http://schemas.microsoft.com/office/drawing/2014/main" id="{B7B743AA-DB0B-04C2-BB75-3EE9C6776655}"/>
              </a:ext>
            </a:extLst>
          </p:cNvPr>
          <p:cNvSpPr txBox="1"/>
          <p:nvPr/>
        </p:nvSpPr>
        <p:spPr>
          <a:xfrm>
            <a:off x="6535605" y="31171"/>
            <a:ext cx="395417" cy="261610"/>
          </a:xfrm>
          <a:prstGeom prst="rect">
            <a:avLst/>
          </a:prstGeom>
          <a:noFill/>
        </p:spPr>
        <p:txBody>
          <a:bodyPr wrap="square" rtlCol="0">
            <a:spAutoFit/>
          </a:bodyPr>
          <a:lstStyle>
            <a:defPPr>
              <a:defRPr lang="ja-JP"/>
            </a:defPPr>
            <a:lvl1pPr marL="0" indent="0" algn="l" defTabSz="914400" rtl="0" eaLnBrk="1" latinLnBrk="0" hangingPunct="1">
              <a:defRPr kumimoji="1" sz="1800" kern="1200">
                <a:solidFill>
                  <a:schemeClr val="tx1"/>
                </a:solidFill>
                <a:latin typeface="+mn-lt"/>
                <a:ea typeface="+mn-ea"/>
                <a:cs typeface="+mn-cs"/>
              </a:defRPr>
            </a:lvl1pPr>
            <a:lvl2pPr marL="457200" indent="0" algn="l" defTabSz="914400" rtl="0" eaLnBrk="1" latinLnBrk="0" hangingPunct="1">
              <a:defRPr kumimoji="1" sz="1800" kern="1200">
                <a:solidFill>
                  <a:schemeClr val="tx1"/>
                </a:solidFill>
                <a:latin typeface="+mn-lt"/>
                <a:ea typeface="+mn-ea"/>
                <a:cs typeface="+mn-cs"/>
              </a:defRPr>
            </a:lvl2pPr>
            <a:lvl3pPr marL="914400" indent="0" algn="l" defTabSz="914400" rtl="0" eaLnBrk="1" latinLnBrk="0" hangingPunct="1">
              <a:defRPr kumimoji="1" sz="1800" kern="1200">
                <a:solidFill>
                  <a:schemeClr val="tx1"/>
                </a:solidFill>
                <a:latin typeface="+mn-lt"/>
                <a:ea typeface="+mn-ea"/>
                <a:cs typeface="+mn-cs"/>
              </a:defRPr>
            </a:lvl3pPr>
            <a:lvl4pPr marL="1371600" indent="0" algn="l" defTabSz="914400" rtl="0" eaLnBrk="1" latinLnBrk="0" hangingPunct="1">
              <a:defRPr kumimoji="1" sz="1800" kern="1200">
                <a:solidFill>
                  <a:schemeClr val="tx1"/>
                </a:solidFill>
                <a:latin typeface="+mn-lt"/>
                <a:ea typeface="+mn-ea"/>
                <a:cs typeface="+mn-cs"/>
              </a:defRPr>
            </a:lvl4pPr>
            <a:lvl5pPr marL="1828800" indent="0" algn="l" defTabSz="914400" rtl="0" eaLnBrk="1" latinLnBrk="0" hangingPunct="1">
              <a:defRPr kumimoji="1" sz="1800" kern="1200">
                <a:solidFill>
                  <a:schemeClr val="tx1"/>
                </a:solidFill>
                <a:latin typeface="+mn-lt"/>
                <a:ea typeface="+mn-ea"/>
                <a:cs typeface="+mn-cs"/>
              </a:defRPr>
            </a:lvl5pPr>
            <a:lvl6pPr marL="2286000" indent="0" algn="l" defTabSz="914400" rtl="0" eaLnBrk="1" latinLnBrk="0" hangingPunct="1">
              <a:defRPr kumimoji="1" sz="1800" kern="1200">
                <a:solidFill>
                  <a:schemeClr val="tx1"/>
                </a:solidFill>
                <a:latin typeface="+mn-lt"/>
                <a:ea typeface="+mn-ea"/>
                <a:cs typeface="+mn-cs"/>
              </a:defRPr>
            </a:lvl6pPr>
            <a:lvl7pPr marL="2743200" indent="0" algn="l" defTabSz="914400" rtl="0" eaLnBrk="1" latinLnBrk="0" hangingPunct="1">
              <a:defRPr kumimoji="1" sz="1800" kern="1200">
                <a:solidFill>
                  <a:schemeClr val="tx1"/>
                </a:solidFill>
                <a:latin typeface="+mn-lt"/>
                <a:ea typeface="+mn-ea"/>
                <a:cs typeface="+mn-cs"/>
              </a:defRPr>
            </a:lvl7pPr>
            <a:lvl8pPr marL="3200400" indent="0" algn="l" defTabSz="914400" rtl="0" eaLnBrk="1" latinLnBrk="0" hangingPunct="1">
              <a:defRPr kumimoji="1" sz="1800" kern="1200">
                <a:solidFill>
                  <a:schemeClr val="tx1"/>
                </a:solidFill>
                <a:latin typeface="+mn-lt"/>
                <a:ea typeface="+mn-ea"/>
                <a:cs typeface="+mn-cs"/>
              </a:defRPr>
            </a:lvl8pPr>
            <a:lvl9pPr marL="3657600" indent="0" algn="l" defTabSz="914400" rtl="0" eaLnBrk="1" latinLnBrk="0" hangingPunct="1">
              <a:defRPr kumimoji="1" sz="1800" kern="1200">
                <a:solidFill>
                  <a:schemeClr val="tx1"/>
                </a:solidFill>
                <a:latin typeface="+mn-lt"/>
                <a:ea typeface="+mn-ea"/>
                <a:cs typeface="+mn-cs"/>
              </a:defRPr>
            </a:lvl9pPr>
          </a:lstStyle>
          <a:p>
            <a:r>
              <a:rPr lang="ja-JP" altLang="en-US" sz="1050" dirty="0"/>
              <a:t>８</a:t>
            </a:r>
            <a:endParaRPr kumimoji="1" lang="ja-JP" altLang="en-US" sz="1050" dirty="0"/>
          </a:p>
        </p:txBody>
      </p:sp>
    </p:spTree>
    <p:extLst>
      <p:ext uri="{BB962C8B-B14F-4D97-AF65-F5344CB8AC3E}">
        <p14:creationId xmlns:p14="http://schemas.microsoft.com/office/powerpoint/2010/main" val="4246338588"/>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4594</TotalTime>
  <Words>2108</Words>
  <Application>Microsoft Office PowerPoint</Application>
  <PresentationFormat>ユーザー設定</PresentationFormat>
  <Paragraphs>434</Paragraphs>
  <Slides>12</Slides>
  <Notes>12</Notes>
  <HiddenSlides>0</HiddenSlides>
  <MMClips>0</MMClips>
  <ScaleCrop>false</ScaleCrop>
  <HeadingPairs>
    <vt:vector size="6" baseType="variant">
      <vt:variant>
        <vt:lpstr>使用されているフォント</vt:lpstr>
      </vt:variant>
      <vt:variant>
        <vt:i4>19</vt:i4>
      </vt:variant>
      <vt:variant>
        <vt:lpstr>テーマ</vt:lpstr>
      </vt:variant>
      <vt:variant>
        <vt:i4>1</vt:i4>
      </vt:variant>
      <vt:variant>
        <vt:lpstr>スライド タイトル</vt:lpstr>
      </vt:variant>
      <vt:variant>
        <vt:i4>12</vt:i4>
      </vt:variant>
    </vt:vector>
  </HeadingPairs>
  <TitlesOfParts>
    <vt:vector size="32" baseType="lpstr">
      <vt:lpstr>BIZ UDPゴシック</vt:lpstr>
      <vt:lpstr>BIZ UDゴシック</vt:lpstr>
      <vt:lpstr>ＦＡ Ｐ ゴシック</vt:lpstr>
      <vt:lpstr>ＦＡ 隷書Ｍ</vt:lpstr>
      <vt:lpstr>HGP創英角ｺﾞｼｯｸUB</vt:lpstr>
      <vt:lpstr>HGP創英角ﾎﾟｯﾌﾟ体</vt:lpstr>
      <vt:lpstr>HGS創英角ﾎﾟｯﾌﾟ体</vt:lpstr>
      <vt:lpstr>Meiryo UI</vt:lpstr>
      <vt:lpstr>ＭＳ Ｐゴシック</vt:lpstr>
      <vt:lpstr>ＭＳ ゴシック</vt:lpstr>
      <vt:lpstr>UD デジタル 教科書体 NK-B</vt:lpstr>
      <vt:lpstr>UD デジタル 教科書体 NK-R</vt:lpstr>
      <vt:lpstr>UD デジタル 教科書体 NP</vt:lpstr>
      <vt:lpstr>UD デジタル 教科書体 NP-B</vt:lpstr>
      <vt:lpstr>メイリオ</vt:lpstr>
      <vt:lpstr>游ゴシック</vt:lpstr>
      <vt:lpstr>Arial</vt:lpstr>
      <vt:lpstr>Calibri</vt:lpstr>
      <vt:lpstr>Marlett</vt:lpstr>
      <vt:lpstr>blank</vt:lpstr>
      <vt:lpstr>青森県の現状</vt:lpstr>
      <vt:lpstr>PowerPoint プレゼンテーション</vt:lpstr>
      <vt:lpstr>PowerPoint プレゼンテーション</vt:lpstr>
      <vt:lpstr>　　都道府県別の平均寿命</vt:lpstr>
      <vt:lpstr>PowerPoint プレゼンテーション</vt:lpstr>
      <vt:lpstr>PowerPoint プレゼンテーション</vt:lpstr>
      <vt:lpstr>青森県・長野県の年代別男性の死亡率ランキング （人口10万人当たりの人数。赤字は長野県の何倍かを示す） </vt:lpstr>
      <vt:lpstr>PowerPoint プレゼンテーション</vt:lpstr>
      <vt:lpstr>青森県・長野県の健康関連指標の比較</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青森県の現状</dc:title>
  <dc:creator>spot301</dc:creator>
  <cp:lastModifiedBy>山口　星</cp:lastModifiedBy>
  <cp:revision>34</cp:revision>
  <cp:lastPrinted>2026-02-13T02:15:45Z</cp:lastPrinted>
  <dcterms:modified xsi:type="dcterms:W3CDTF">2026-03-10T06:17:16Z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2022-12-13T03:52:11Z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d7eb37f4-8095-4835-9e8d-78b83d10490c</vt:lpwstr>
  </property>
  <property fmtid="{D5CDD505-2E9C-101B-9397-08002B2CF9AE}" pid="8" name="MSIP_Label_d899a617-f30e-4fb8-b81c-fb6d0b94ac5b_ContentBits">
    <vt:lpwstr>0</vt:lpwstr>
  </property>
</Properties>
</file>