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5"/>
  </p:notesMasterIdLst>
  <p:handoutMasterIdLst>
    <p:handoutMasterId r:id="rId6"/>
  </p:handoutMasterIdLst>
  <p:sldIdLst>
    <p:sldId id="2140246416" r:id="rId2"/>
    <p:sldId id="2140246417" r:id="rId3"/>
    <p:sldId id="2140246414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97704AA-4505-4608-B904-49C6297252E6}">
          <p14:sldIdLst>
            <p14:sldId id="2140246416"/>
            <p14:sldId id="2140246417"/>
          </p14:sldIdLst>
        </p14:section>
        <p14:section name="既定のセクション" id="{D3C999E1-E350-45C5-8B1E-DFC2897E57A4}">
          <p14:sldIdLst>
            <p14:sldId id="21402464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2437F0"/>
    <a:srgbClr val="0000FF"/>
    <a:srgbClr val="FF66FF"/>
    <a:srgbClr val="C55E5B"/>
    <a:srgbClr val="BC4542"/>
    <a:srgbClr val="CD7371"/>
    <a:srgbClr val="FFCC99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67897" autoAdjust="0"/>
  </p:normalViewPr>
  <p:slideViewPr>
    <p:cSldViewPr>
      <p:cViewPr varScale="1">
        <p:scale>
          <a:sx n="77" d="100"/>
          <a:sy n="77" d="100"/>
        </p:scale>
        <p:origin x="27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7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047" cy="498471"/>
          </a:xfrm>
          <a:prstGeom prst="rect">
            <a:avLst/>
          </a:prstGeom>
        </p:spPr>
        <p:txBody>
          <a:bodyPr vert="horz" lIns="91109" tIns="45555" rIns="91109" bIns="45555" rtlCol="0"/>
          <a:lstStyle>
            <a:lvl1pPr algn="l">
              <a:defRPr sz="1200"/>
            </a:lvl1pPr>
          </a:lstStyle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571" y="1"/>
            <a:ext cx="2949047" cy="498471"/>
          </a:xfrm>
          <a:prstGeom prst="rect">
            <a:avLst/>
          </a:prstGeom>
        </p:spPr>
        <p:txBody>
          <a:bodyPr vert="horz" lIns="91109" tIns="45555" rIns="91109" bIns="45555" rtlCol="0"/>
          <a:lstStyle>
            <a:lvl1pPr algn="r">
              <a:defRPr sz="1200"/>
            </a:lvl1pPr>
          </a:lstStyle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9"/>
            <a:ext cx="2949047" cy="498471"/>
          </a:xfrm>
          <a:prstGeom prst="rect">
            <a:avLst/>
          </a:prstGeom>
        </p:spPr>
        <p:txBody>
          <a:bodyPr vert="horz" lIns="91109" tIns="45555" rIns="91109" bIns="4555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571" y="9440869"/>
            <a:ext cx="2949047" cy="498471"/>
          </a:xfrm>
          <a:prstGeom prst="rect">
            <a:avLst/>
          </a:prstGeom>
        </p:spPr>
        <p:txBody>
          <a:bodyPr vert="horz" lIns="91109" tIns="45555" rIns="91109" bIns="45555" rtlCol="0" anchor="b"/>
          <a:lstStyle>
            <a:lvl1pPr algn="r">
              <a:defRPr sz="1200"/>
            </a:lvl1pPr>
          </a:lstStyle>
          <a:p>
            <a:fld id="{9B6ED4FE-7189-4203-872D-38539E209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64627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787" cy="496967"/>
          </a:xfrm>
          <a:prstGeom prst="rect">
            <a:avLst/>
          </a:prstGeom>
        </p:spPr>
        <p:txBody>
          <a:bodyPr vert="horz" lIns="92141" tIns="46069" rIns="92141" bIns="46069" rtlCol="0"/>
          <a:lstStyle>
            <a:lvl1pPr algn="l">
              <a:defRPr sz="1200"/>
            </a:lvl1pPr>
          </a:lstStyle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7" cy="496967"/>
          </a:xfrm>
          <a:prstGeom prst="rect">
            <a:avLst/>
          </a:prstGeom>
        </p:spPr>
        <p:txBody>
          <a:bodyPr vert="horz" lIns="92141" tIns="46069" rIns="92141" bIns="46069" rtlCol="0"/>
          <a:lstStyle>
            <a:lvl1pPr algn="r">
              <a:defRPr sz="1200"/>
            </a:lvl1pPr>
          </a:lstStyle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1" tIns="46069" rIns="92141" bIns="4606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2141" tIns="46069" rIns="92141" bIns="4606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40649"/>
            <a:ext cx="2949787" cy="496967"/>
          </a:xfrm>
          <a:prstGeom prst="rect">
            <a:avLst/>
          </a:prstGeom>
        </p:spPr>
        <p:txBody>
          <a:bodyPr vert="horz" lIns="92141" tIns="46069" rIns="92141" bIns="460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6967"/>
          </a:xfrm>
          <a:prstGeom prst="rect">
            <a:avLst/>
          </a:prstGeom>
        </p:spPr>
        <p:txBody>
          <a:bodyPr vert="horz" lIns="92141" tIns="46069" rIns="92141" bIns="46069" rtlCol="0" anchor="b"/>
          <a:lstStyle>
            <a:lvl1pPr algn="r">
              <a:defRPr sz="1200"/>
            </a:lvl1pPr>
          </a:lstStyle>
          <a:p>
            <a:fld id="{EA449114-5233-4C2A-892A-D5CA705107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592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49114-5233-4C2A-892A-D5CA7051074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49114-5233-4C2A-892A-D5CA7051074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233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49114-5233-4C2A-892A-D5CA7051074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ヘッダー プレースホルダー 4">
            <a:extLst>
              <a:ext uri="{FF2B5EF4-FFF2-40B4-BE49-F238E27FC236}">
                <a16:creationId xmlns:a16="http://schemas.microsoft.com/office/drawing/2014/main" id="{FA9E1ABC-9590-4F47-8EA1-55A879DC409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県学校保健会生活習慣病予防プログラム検討委員会</a:t>
            </a:r>
            <a:r>
              <a:rPr kumimoji="1" lang="en-US" altLang="ja-JP"/>
              <a:t>WG</a:t>
            </a:r>
            <a:r>
              <a:rPr kumimoji="1" lang="ja-JP" altLang="en-US"/>
              <a:t>資料（中路先生）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B6F4C2-9149-4E2C-AA8D-061A2BEDE22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2023/12/18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11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2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4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9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9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4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3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7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14AB-6414-4DC7-A094-6704DA60167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7F5DA-5FF6-4194-B3BE-1AE5E8907CE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6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EB477AE-2542-4EDF-974E-3DCF6A3A7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68940"/>
              </p:ext>
            </p:extLst>
          </p:nvPr>
        </p:nvGraphicFramePr>
        <p:xfrm>
          <a:off x="863587" y="1700808"/>
          <a:ext cx="7416825" cy="46805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83365">
                  <a:extLst>
                    <a:ext uri="{9D8B030D-6E8A-4147-A177-3AD203B41FA5}">
                      <a16:colId xmlns:a16="http://schemas.microsoft.com/office/drawing/2014/main" val="1836659905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val="1298445720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val="3195079772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val="441571934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val="1106650474"/>
                    </a:ext>
                  </a:extLst>
                </a:gridCol>
              </a:tblGrid>
              <a:tr h="622095">
                <a:tc rowSpan="2"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順位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男性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sz="2400" b="1" kern="100">
                          <a:effectLst/>
                          <a:latin typeface="+mj-ea"/>
                          <a:ea typeface="+mj-ea"/>
                        </a:rPr>
                        <a:t>女性</a:t>
                      </a:r>
                      <a:endParaRPr lang="ja-JP" sz="24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288386"/>
                  </a:ext>
                </a:extLst>
              </a:tr>
              <a:tr h="9479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都道府県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平均寿命</a:t>
                      </a:r>
                      <a:endParaRPr lang="en-US" altLang="ja-JP" sz="24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（歳）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都道府県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平均寿命</a:t>
                      </a:r>
                      <a:endParaRPr lang="en-US" altLang="ja-JP" sz="24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（歳）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3359671"/>
                  </a:ext>
                </a:extLst>
              </a:tr>
              <a:tr h="622095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１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滋賀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８２．７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岡山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８８．３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0840727"/>
                  </a:ext>
                </a:extLst>
              </a:tr>
              <a:tr h="622095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２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長野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８２．７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滋賀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８８．３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9858647"/>
                  </a:ext>
                </a:extLst>
              </a:tr>
              <a:tr h="622095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>
                          <a:effectLst/>
                          <a:latin typeface="+mj-ea"/>
                          <a:ea typeface="+mj-ea"/>
                        </a:rPr>
                        <a:t>３</a:t>
                      </a:r>
                      <a:endParaRPr lang="ja-JP" sz="24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>
                          <a:effectLst/>
                          <a:latin typeface="+mj-ea"/>
                          <a:ea typeface="+mj-ea"/>
                        </a:rPr>
                        <a:t>奈良</a:t>
                      </a:r>
                      <a:endParaRPr lang="ja-JP" sz="24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８２．４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京都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effectLst/>
                          <a:latin typeface="+mj-ea"/>
                          <a:ea typeface="+mj-ea"/>
                        </a:rPr>
                        <a:t>８８．</a:t>
                      </a:r>
                      <a:r>
                        <a:rPr lang="ja-JP" altLang="en-US" sz="2400" b="1" kern="100" dirty="0">
                          <a:effectLst/>
                          <a:latin typeface="+mj-ea"/>
                          <a:ea typeface="+mj-ea"/>
                        </a:rPr>
                        <a:t>４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2754009"/>
                  </a:ext>
                </a:extLst>
              </a:tr>
              <a:tr h="622095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>
                          <a:effectLst/>
                          <a:latin typeface="+mj-ea"/>
                          <a:ea typeface="+mj-ea"/>
                        </a:rPr>
                        <a:t>…</a:t>
                      </a:r>
                      <a:endParaRPr lang="ja-JP" sz="24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24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2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952022"/>
                  </a:ext>
                </a:extLst>
              </a:tr>
              <a:tr h="622095"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４７</a:t>
                      </a:r>
                      <a:endParaRPr lang="ja-JP" sz="2400" b="1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青森</a:t>
                      </a:r>
                      <a:endParaRPr lang="ja-JP" sz="2400" b="1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７９．３</a:t>
                      </a:r>
                      <a:endParaRPr lang="ja-JP" sz="2400" b="1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青森</a:t>
                      </a:r>
                      <a:endParaRPr lang="ja-JP" sz="2400" b="1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2400" b="1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８６．３</a:t>
                      </a:r>
                      <a:endParaRPr lang="ja-JP" sz="2400" b="1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0389675"/>
                  </a:ext>
                </a:extLst>
              </a:tr>
            </a:tbl>
          </a:graphicData>
        </a:graphic>
      </p:graphicFrame>
      <p:sp>
        <p:nvSpPr>
          <p:cNvPr id="11" name="Rectangle 8">
            <a:extLst>
              <a:ext uri="{FF2B5EF4-FFF2-40B4-BE49-F238E27FC236}">
                <a16:creationId xmlns:a16="http://schemas.microsoft.com/office/drawing/2014/main" id="{2F477B25-DCCB-40EA-B51B-B91BA4027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977139"/>
            <a:ext cx="6373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都道府県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平均寿命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ラ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ンキング（令和２年）</a:t>
            </a:r>
            <a:endParaRPr kumimoji="0" lang="ja-JP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5D8A7A-36CC-4B09-92E9-4AF5C74B2484}"/>
              </a:ext>
            </a:extLst>
          </p:cNvPr>
          <p:cNvSpPr txBox="1"/>
          <p:nvPr/>
        </p:nvSpPr>
        <p:spPr>
          <a:xfrm>
            <a:off x="467544" y="247754"/>
            <a:ext cx="269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資料１（プログラム①用）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E1F5F1-0B47-4A85-B3F9-390CD8C9F52E}"/>
              </a:ext>
            </a:extLst>
          </p:cNvPr>
          <p:cNvSpPr txBox="1"/>
          <p:nvPr/>
        </p:nvSpPr>
        <p:spPr>
          <a:xfrm>
            <a:off x="4210796" y="309309"/>
            <a:ext cx="4933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一部、元の資料を児童にわかりやすいように加工しています。</a:t>
            </a:r>
          </a:p>
        </p:txBody>
      </p:sp>
      <p:sp>
        <p:nvSpPr>
          <p:cNvPr id="6" name="テキスト ボックス 24">
            <a:extLst>
              <a:ext uri="{FF2B5EF4-FFF2-40B4-BE49-F238E27FC236}">
                <a16:creationId xmlns:a16="http://schemas.microsoft.com/office/drawing/2014/main" id="{F65FA2E8-9150-4624-8B55-7BFDD9717152}"/>
              </a:ext>
            </a:extLst>
          </p:cNvPr>
          <p:cNvSpPr txBox="1"/>
          <p:nvPr/>
        </p:nvSpPr>
        <p:spPr>
          <a:xfrm>
            <a:off x="5508104" y="6561072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引用：厚生労働省「都道府県別生命表の概況」より</a:t>
            </a:r>
          </a:p>
        </p:txBody>
      </p:sp>
    </p:spTree>
    <p:extLst>
      <p:ext uri="{BB962C8B-B14F-4D97-AF65-F5344CB8AC3E}">
        <p14:creationId xmlns:p14="http://schemas.microsoft.com/office/powerpoint/2010/main" val="304629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タイトル 1"/>
          <p:cNvSpPr>
            <a:spLocks noGrp="1"/>
          </p:cNvSpPr>
          <p:nvPr>
            <p:ph type="title"/>
          </p:nvPr>
        </p:nvSpPr>
        <p:spPr>
          <a:xfrm>
            <a:off x="46218" y="176388"/>
            <a:ext cx="9144000" cy="98410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青森県・長野県の年代別死亡者数ランキング</a:t>
            </a:r>
            <a:b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（人口</a:t>
            </a:r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万人当たりの死亡者数、平成</a:t>
            </a:r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年男性、</a:t>
            </a:r>
            <a:r>
              <a:rPr lang="ja-JP" altLang="en-US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赤字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は長野県の何倍かを示す）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114214"/>
              </p:ext>
            </p:extLst>
          </p:nvPr>
        </p:nvGraphicFramePr>
        <p:xfrm>
          <a:off x="1418969" y="984107"/>
          <a:ext cx="6398498" cy="4127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1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0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7794">
                <a:tc rowSpan="2">
                  <a:txBody>
                    <a:bodyPr/>
                    <a:lstStyle/>
                    <a:p>
                      <a:pPr indent="-399415" algn="just"/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青森県</a:t>
                      </a:r>
                      <a:endParaRPr lang="ja-JP" sz="14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長野県</a:t>
                      </a:r>
                      <a:endParaRPr lang="ja-JP" sz="1400" b="1" kern="100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49">
                <a:tc vMerge="1">
                  <a:txBody>
                    <a:bodyPr/>
                    <a:lstStyle/>
                    <a:p>
                      <a:pPr indent="-399415" algn="just"/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effectLst/>
                          <a:latin typeface="+mn-ea"/>
                          <a:ea typeface="+mn-ea"/>
                        </a:rPr>
                        <a:t>死亡</a:t>
                      </a:r>
                      <a:r>
                        <a:rPr lang="ja-JP" altLang="en-US" sz="1400" b="1" kern="0" dirty="0">
                          <a:effectLst/>
                          <a:latin typeface="+mn-ea"/>
                          <a:ea typeface="+mn-ea"/>
                        </a:rPr>
                        <a:t>者数（人）</a:t>
                      </a:r>
                      <a:endParaRPr lang="ja-JP" sz="11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effectLst/>
                          <a:latin typeface="+mn-ea"/>
                          <a:ea typeface="+mn-ea"/>
                        </a:rPr>
                        <a:t>順位</a:t>
                      </a:r>
                      <a:endParaRPr lang="ja-JP" sz="11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effectLst/>
                          <a:latin typeface="+mn-ea"/>
                          <a:ea typeface="+mn-ea"/>
                        </a:rPr>
                        <a:t>死亡</a:t>
                      </a:r>
                      <a:r>
                        <a:rPr lang="ja-JP" altLang="en-US" sz="1400" b="1" kern="0" dirty="0">
                          <a:effectLst/>
                          <a:latin typeface="+mn-ea"/>
                          <a:ea typeface="+mn-ea"/>
                        </a:rPr>
                        <a:t>者数（人）</a:t>
                      </a:r>
                      <a:endParaRPr lang="ja-JP" sz="11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effectLst/>
                          <a:latin typeface="+mn-ea"/>
                          <a:ea typeface="+mn-ea"/>
                        </a:rPr>
                        <a:t>順位</a:t>
                      </a:r>
                      <a:endParaRPr lang="ja-JP" sz="11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43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153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1.4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44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109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267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1.2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marR="0" lvl="0" indent="-399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altLang="ja-JP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214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31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447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1.6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276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55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691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460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60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1,113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731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65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1,653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1.6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1,053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70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2,631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1.4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1,906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75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79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4,236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2,894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80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84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7,074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1.3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5,623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85</a:t>
                      </a:r>
                      <a:r>
                        <a:rPr lang="ja-JP" sz="16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歳以上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15,357 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1.1</a:t>
                      </a:r>
                      <a:r>
                        <a:rPr lang="ja-JP" alt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倍）</a:t>
                      </a:r>
                      <a:endParaRPr lang="ja-JP" sz="16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46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13,580 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2915" indent="-399415"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ja-JP" sz="16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B17DF56-61B9-506B-A1DB-614183CD869B}"/>
              </a:ext>
            </a:extLst>
          </p:cNvPr>
          <p:cNvSpPr txBox="1"/>
          <p:nvPr/>
        </p:nvSpPr>
        <p:spPr>
          <a:xfrm>
            <a:off x="678517" y="5111734"/>
            <a:ext cx="7879404" cy="14734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+mn-ea"/>
              </a:rPr>
              <a:t>①</a:t>
            </a:r>
            <a:r>
              <a:rPr lang="ja-JP" altLang="en-US" sz="1600" dirty="0">
                <a:latin typeface="+mn-ea"/>
              </a:rPr>
              <a:t>両県の差では</a:t>
            </a:r>
            <a:r>
              <a:rPr lang="ja-JP" altLang="en-US" sz="1600" u="sng" dirty="0">
                <a:latin typeface="+mn-ea"/>
              </a:rPr>
              <a:t>中年（</a:t>
            </a:r>
            <a:r>
              <a:rPr lang="en-US" altLang="ja-JP" sz="1600" u="sng" dirty="0">
                <a:latin typeface="+mn-ea"/>
              </a:rPr>
              <a:t>40</a:t>
            </a:r>
            <a:r>
              <a:rPr lang="ja-JP" altLang="en-US" sz="1600" u="sng" dirty="0">
                <a:latin typeface="+mn-ea"/>
              </a:rPr>
              <a:t>代以上）の死亡率の差が問題</a:t>
            </a:r>
            <a:r>
              <a:rPr lang="ja-JP" altLang="en-US" sz="1600" dirty="0">
                <a:latin typeface="+mn-ea"/>
              </a:rPr>
              <a:t>：働き盛り</a:t>
            </a:r>
            <a:endParaRPr lang="en-US" altLang="ja-JP" sz="16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+mn-ea"/>
              </a:rPr>
              <a:t>②</a:t>
            </a:r>
            <a:r>
              <a:rPr lang="ja-JP" altLang="en-US" sz="1600" dirty="0">
                <a:latin typeface="+mn-ea"/>
              </a:rPr>
              <a:t>中年（</a:t>
            </a:r>
            <a:r>
              <a:rPr lang="en-US" altLang="ja-JP" sz="1600" dirty="0">
                <a:latin typeface="+mn-ea"/>
              </a:rPr>
              <a:t>40</a:t>
            </a:r>
            <a:r>
              <a:rPr lang="ja-JP" altLang="en-US" sz="1600" dirty="0">
                <a:latin typeface="+mn-ea"/>
              </a:rPr>
              <a:t>代以上）の死因の</a:t>
            </a:r>
            <a:r>
              <a:rPr lang="ja-JP" altLang="en-US" sz="1600" u="sng" dirty="0">
                <a:latin typeface="+mn-ea"/>
              </a:rPr>
              <a:t>約</a:t>
            </a:r>
            <a:r>
              <a:rPr lang="en-US" altLang="ja-JP" sz="1600" u="sng" dirty="0">
                <a:latin typeface="+mn-ea"/>
              </a:rPr>
              <a:t>70%</a:t>
            </a:r>
            <a:r>
              <a:rPr lang="ja-JP" altLang="en-US" sz="1600" u="sng" dirty="0">
                <a:latin typeface="+mn-ea"/>
              </a:rPr>
              <a:t>は三大生活習慣病（がん、心臓病、脳卒中）</a:t>
            </a:r>
            <a:endParaRPr kumimoji="1" lang="en-US" altLang="ja-JP" sz="1600" u="sng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+mn-ea"/>
              </a:rPr>
              <a:t>③</a:t>
            </a:r>
            <a:r>
              <a:rPr kumimoji="1" lang="ja-JP" altLang="en-US" sz="1600" u="sng" dirty="0">
                <a:latin typeface="+mn-ea"/>
              </a:rPr>
              <a:t>生活習慣病には</a:t>
            </a:r>
            <a:r>
              <a:rPr kumimoji="1" lang="en-US" altLang="ja-JP" sz="1600" u="sng" dirty="0">
                <a:latin typeface="+mn-ea"/>
              </a:rPr>
              <a:t>20</a:t>
            </a:r>
            <a:r>
              <a:rPr kumimoji="1" lang="ja-JP" altLang="en-US" sz="1600" u="sng" dirty="0">
                <a:latin typeface="+mn-ea"/>
              </a:rPr>
              <a:t>～</a:t>
            </a:r>
            <a:r>
              <a:rPr kumimoji="1" lang="en-US" altLang="ja-JP" sz="1600" u="sng" dirty="0">
                <a:latin typeface="+mn-ea"/>
              </a:rPr>
              <a:t>30</a:t>
            </a:r>
            <a:r>
              <a:rPr kumimoji="1" lang="ja-JP" altLang="en-US" sz="1600" u="sng" dirty="0">
                <a:latin typeface="+mn-ea"/>
              </a:rPr>
              <a:t>年以上の潜伏期間</a:t>
            </a:r>
            <a:r>
              <a:rPr kumimoji="1" lang="ja-JP" altLang="en-US" sz="1600" dirty="0">
                <a:latin typeface="+mn-ea"/>
              </a:rPr>
              <a:t>あり</a:t>
            </a:r>
            <a:endParaRPr kumimoji="1" lang="en-US" altLang="ja-JP" sz="16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>
                <a:latin typeface="+mn-ea"/>
              </a:rPr>
              <a:t>④したがって、中年の死亡を減らすには、</a:t>
            </a:r>
            <a:r>
              <a:rPr lang="ja-JP" altLang="en-US" sz="1600" u="sng" dirty="0">
                <a:latin typeface="+mn-ea"/>
              </a:rPr>
              <a:t>若者がいる学校・職場での取り組みが必要</a:t>
            </a:r>
            <a:endParaRPr kumimoji="1" lang="en-US" altLang="ja-JP" sz="1600" u="sng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D822D1-EC53-42F9-AE21-68C70B84A3E0}"/>
              </a:ext>
            </a:extLst>
          </p:cNvPr>
          <p:cNvSpPr txBox="1"/>
          <p:nvPr/>
        </p:nvSpPr>
        <p:spPr>
          <a:xfrm>
            <a:off x="154112" y="71919"/>
            <a:ext cx="2617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資料２（プログラム①用）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F8BCE9-27E1-4B83-A4A3-504F09C3B5C7}"/>
              </a:ext>
            </a:extLst>
          </p:cNvPr>
          <p:cNvSpPr txBox="1"/>
          <p:nvPr/>
        </p:nvSpPr>
        <p:spPr>
          <a:xfrm>
            <a:off x="4257373" y="71919"/>
            <a:ext cx="4856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/>
              <a:t>※</a:t>
            </a:r>
            <a:r>
              <a:rPr kumimoji="1" lang="ja-JP" altLang="en-US" sz="1400" dirty="0"/>
              <a:t>一部、元の資料を児童にわかりやすいように加工しています。</a:t>
            </a:r>
          </a:p>
        </p:txBody>
      </p:sp>
      <p:sp>
        <p:nvSpPr>
          <p:cNvPr id="8" name="テキスト ボックス 24">
            <a:extLst>
              <a:ext uri="{FF2B5EF4-FFF2-40B4-BE49-F238E27FC236}">
                <a16:creationId xmlns:a16="http://schemas.microsoft.com/office/drawing/2014/main" id="{36932E3B-819B-4DA2-9270-3EC83123267E}"/>
              </a:ext>
            </a:extLst>
          </p:cNvPr>
          <p:cNvSpPr txBox="1"/>
          <p:nvPr/>
        </p:nvSpPr>
        <p:spPr>
          <a:xfrm>
            <a:off x="3275856" y="6581001"/>
            <a:ext cx="5868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引用：厚生労働省「人口動態統計特殊報告：平成</a:t>
            </a:r>
            <a:r>
              <a:rPr kumimoji="1" lang="en-US" altLang="ja-JP" sz="1200" dirty="0"/>
              <a:t>27</a:t>
            </a:r>
            <a:r>
              <a:rPr kumimoji="1" lang="ja-JP" altLang="en-US" sz="1200" dirty="0"/>
              <a:t>年都道府県別年齢調整死亡率」より</a:t>
            </a:r>
          </a:p>
        </p:txBody>
      </p:sp>
    </p:spTree>
    <p:extLst>
      <p:ext uri="{BB962C8B-B14F-4D97-AF65-F5344CB8AC3E}">
        <p14:creationId xmlns:p14="http://schemas.microsoft.com/office/powerpoint/2010/main" val="337573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434" y="528483"/>
            <a:ext cx="8470308" cy="524869"/>
          </a:xfrm>
        </p:spPr>
        <p:txBody>
          <a:bodyPr>
            <a:noAutofit/>
          </a:bodyPr>
          <a:lstStyle/>
          <a:p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青森県民の健康指標は？（良い方からの順位）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24773"/>
              </p:ext>
            </p:extLst>
          </p:nvPr>
        </p:nvGraphicFramePr>
        <p:xfrm>
          <a:off x="179511" y="1160250"/>
          <a:ext cx="8784978" cy="5236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8842">
                <a:tc>
                  <a:txBody>
                    <a:bodyPr/>
                    <a:lstStyle/>
                    <a:p>
                      <a:endParaRPr kumimoji="1" lang="ja-JP" altLang="en-US" sz="23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青森県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長野県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15">
                <a:tc>
                  <a:txBody>
                    <a:bodyPr/>
                    <a:lstStyle/>
                    <a:p>
                      <a:endParaRPr kumimoji="1" lang="ja-JP" altLang="en-US" sz="23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男性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女性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男性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女性</a:t>
                      </a:r>
                      <a:endParaRPr kumimoji="1" lang="ja-JP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喫煙率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たくさんお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酒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を飲む人の割合（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食塩の摂取量（平成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43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42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40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野菜の摂取量（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31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29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肥満者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の割合（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胃がん検診受診率（平成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健診受診率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32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91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歩数（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46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41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19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437F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KozMinPro-Regular"/>
                        </a:rPr>
                        <a:t>11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437F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300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をす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る人の割合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  <a:r>
                        <a:rPr kumimoji="1" lang="ja-JP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ja-JP" alt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kumimoji="1" 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endParaRPr kumimoji="1" lang="ja-JP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KozMinPro-Regular"/>
                      </a:endParaRPr>
                    </a:p>
                  </a:txBody>
                  <a:tcPr marL="5909" marR="5909" marT="59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C65883-B7CF-4BF9-A04B-4391F913A405}"/>
              </a:ext>
            </a:extLst>
          </p:cNvPr>
          <p:cNvSpPr txBox="1"/>
          <p:nvPr/>
        </p:nvSpPr>
        <p:spPr>
          <a:xfrm>
            <a:off x="179511" y="163010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solidFill>
                  <a:srgbClr val="FF0000"/>
                </a:solidFill>
              </a:rPr>
              <a:t>資料</a:t>
            </a:r>
            <a:r>
              <a:rPr lang="ja-JP" altLang="en-US" dirty="0">
                <a:solidFill>
                  <a:srgbClr val="FF0000"/>
                </a:solidFill>
              </a:rPr>
              <a:t>４ （プログラム①用）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169CBC-129E-450F-B433-813FF7A66281}"/>
              </a:ext>
            </a:extLst>
          </p:cNvPr>
          <p:cNvSpPr txBox="1"/>
          <p:nvPr/>
        </p:nvSpPr>
        <p:spPr>
          <a:xfrm>
            <a:off x="4154410" y="60641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一部、元の資料を児童にわかりやすいように加工しています。</a:t>
            </a:r>
          </a:p>
        </p:txBody>
      </p:sp>
      <p:sp>
        <p:nvSpPr>
          <p:cNvPr id="6" name="テキスト ボックス 24">
            <a:extLst>
              <a:ext uri="{FF2B5EF4-FFF2-40B4-BE49-F238E27FC236}">
                <a16:creationId xmlns:a16="http://schemas.microsoft.com/office/drawing/2014/main" id="{961DF073-C96C-4130-AE70-D2DBD9C308FC}"/>
              </a:ext>
            </a:extLst>
          </p:cNvPr>
          <p:cNvSpPr txBox="1"/>
          <p:nvPr/>
        </p:nvSpPr>
        <p:spPr>
          <a:xfrm>
            <a:off x="5544109" y="6516496"/>
            <a:ext cx="3420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/>
              <a:t>提供：「弘前大学　特別顧問　中路重之氏」</a:t>
            </a:r>
            <a:r>
              <a:rPr kumimoji="1" lang="ja-JP" altLang="en-US" sz="1200" dirty="0"/>
              <a:t>より</a:t>
            </a:r>
          </a:p>
        </p:txBody>
      </p:sp>
    </p:spTree>
    <p:extLst>
      <p:ext uri="{BB962C8B-B14F-4D97-AF65-F5344CB8AC3E}">
        <p14:creationId xmlns:p14="http://schemas.microsoft.com/office/powerpoint/2010/main" val="14498762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586</Words>
  <Application>Microsoft Office PowerPoint</Application>
  <PresentationFormat>画面に合わせる (4:3)</PresentationFormat>
  <Paragraphs>166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KozMinPro-Regular</vt:lpstr>
      <vt:lpstr>ＭＳ Ｐゴシック</vt:lpstr>
      <vt:lpstr>ＭＳ ゴシック</vt:lpstr>
      <vt:lpstr>游ゴシック</vt:lpstr>
      <vt:lpstr>Arial</vt:lpstr>
      <vt:lpstr>Calibri</vt:lpstr>
      <vt:lpstr>Times New Roman</vt:lpstr>
      <vt:lpstr>1_Office テーマ</vt:lpstr>
      <vt:lpstr>PowerPoint プレゼンテーション</vt:lpstr>
      <vt:lpstr>青森県・長野県の年代別死亡者数ランキング （人口10万人当たりの死亡者数、平成27年男性、赤字は長野県の何倍かを示す）</vt:lpstr>
      <vt:lpstr>青森県民の健康指標は？（良い方からの順位）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spot301@KYOUIKU.JP</cp:lastModifiedBy>
  <cp:revision>12</cp:revision>
  <cp:lastPrinted>2025-02-10T01:10:35Z</cp:lastPrinted>
  <dcterms:modified xsi:type="dcterms:W3CDTF">2025-02-17T01:31:46Z</dcterms:modified>
</cp:coreProperties>
</file>