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27" r:id="rId2"/>
    <p:sldId id="299" r:id="rId3"/>
    <p:sldId id="297" r:id="rId4"/>
    <p:sldId id="351" r:id="rId5"/>
    <p:sldId id="349" r:id="rId6"/>
    <p:sldId id="332" r:id="rId7"/>
    <p:sldId id="352" r:id="rId8"/>
    <p:sldId id="353" r:id="rId9"/>
    <p:sldId id="354" r:id="rId10"/>
    <p:sldId id="329" r:id="rId11"/>
    <p:sldId id="288" r:id="rId12"/>
    <p:sldId id="355" r:id="rId13"/>
    <p:sldId id="356" r:id="rId14"/>
    <p:sldId id="357" r:id="rId15"/>
    <p:sldId id="296" r:id="rId16"/>
    <p:sldId id="333" r:id="rId17"/>
    <p:sldId id="360" r:id="rId18"/>
    <p:sldId id="372" r:id="rId19"/>
    <p:sldId id="334" r:id="rId20"/>
    <p:sldId id="338" r:id="rId21"/>
    <p:sldId id="342" r:id="rId22"/>
    <p:sldId id="303" r:id="rId23"/>
    <p:sldId id="373" r:id="rId24"/>
    <p:sldId id="302" r:id="rId25"/>
    <p:sldId id="346" r:id="rId26"/>
  </p:sldIdLst>
  <p:sldSz cx="9144000" cy="5143500" type="screen16x9"/>
  <p:notesSz cx="6770688" cy="99028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75"/>
    <p:restoredTop sz="94660"/>
  </p:normalViewPr>
  <p:slideViewPr>
    <p:cSldViewPr>
      <p:cViewPr varScale="1">
        <p:scale>
          <a:sx n="148" d="100"/>
          <a:sy n="148" d="100"/>
        </p:scale>
        <p:origin x="17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2722D1C-8107-4C55-8F79-F60804EAF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3017DC-098B-425F-9241-50653B9A5B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5356" y="0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r>
              <a:rPr kumimoji="1" lang="en-US" altLang="ja-JP"/>
              <a:t>2025/2/11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961D826-917D-4ED7-B1B6-E38128B13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6182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58FE7B-EBCD-4E3A-9C37-711CDAAA1E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5356" y="9406182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6A16D5D2-5029-4859-B5EC-9483B168B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4450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3965" cy="49514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157" y="1"/>
            <a:ext cx="2933965" cy="49514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r>
              <a:rPr kumimoji="1" lang="en-US" altLang="ja-JP"/>
              <a:t>2025/2/11</a:t>
            </a:r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599238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069" y="4703842"/>
            <a:ext cx="5416550" cy="4456271"/>
          </a:xfrm>
          <a:prstGeom prst="rect">
            <a:avLst/>
          </a:prstGeom>
        </p:spPr>
        <p:txBody>
          <a:bodyPr vert="horz" lIns="91038" tIns="45519" rIns="91038" bIns="455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5966"/>
            <a:ext cx="2933965" cy="495141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157" y="9405966"/>
            <a:ext cx="2933965" cy="495141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57200" y="1239602"/>
            <a:ext cx="8229600" cy="1008112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2319722"/>
            <a:ext cx="8229600" cy="17281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4EEF-62E3-43D3-A5AF-351BC68526F9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302610"/>
            <a:ext cx="8229600" cy="317735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9C0C-AD9E-40FE-9BA6-54A00306B333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7398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7398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C951-12EB-49F0-ABCB-4B77114AB7E7}" type="datetime1">
              <a:rPr kumimoji="1" lang="ja-JP" altLang="en-US" smtClean="0"/>
              <a:t>2025/3/10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2610"/>
            <a:ext cx="8229600" cy="32110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18E020-AA3D-43FF-875E-FA7772C10B77}" type="datetime1">
              <a:rPr lang="ja-JP" altLang="en-US" smtClean="0"/>
              <a:t>2025/3/10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57200" y="2211710"/>
            <a:ext cx="8229600" cy="792088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888562"/>
            <a:ext cx="8229600" cy="1323148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299A-9978-42AC-87B3-D88210FD42DC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02611"/>
            <a:ext cx="3970784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0012" y="1302611"/>
            <a:ext cx="4006788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A113-D7FF-44F7-BF34-E8647F22EA82}" type="datetime1">
              <a:rPr kumimoji="1" lang="ja-JP" altLang="en-US" smtClean="0"/>
              <a:t>2025/3/10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16016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6016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8AA-ABD1-44FB-9609-27C10D4AD6CC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1D3D-13B6-4034-9DCE-04A17510CEF5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AD68-1153-497C-B556-3776BCDE1885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5896" y="204789"/>
            <a:ext cx="4727438" cy="4231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275606"/>
            <a:ext cx="3008312" cy="3204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B1C-9D76-4493-BCB1-3F4DE8C57002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3516855"/>
            <a:ext cx="5486400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159482"/>
            <a:ext cx="5486400" cy="32841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3975907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09E4-9040-454C-9508-F247069FCB37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19772" y="4677984"/>
            <a:ext cx="4104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3990"/>
            <a:ext cx="8229600" cy="745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02610"/>
            <a:ext cx="8229600" cy="321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 </a:t>
            </a:r>
            <a:r>
              <a:rPr kumimoji="1" lang="en-US" altLang="ja-JP" dirty="0"/>
              <a:t>6 </a:t>
            </a:r>
            <a:r>
              <a:rPr kumimoji="1" lang="ja-JP" altLang="en-US" dirty="0"/>
              <a:t>レベル</a:t>
            </a:r>
          </a:p>
          <a:p>
            <a:pPr lvl="6"/>
            <a:r>
              <a:rPr kumimoji="1" lang="ja-JP" altLang="en-US" dirty="0"/>
              <a:t>第 </a:t>
            </a:r>
            <a:r>
              <a:rPr kumimoji="1" lang="en-US" altLang="ja-JP" dirty="0"/>
              <a:t>7 </a:t>
            </a:r>
            <a:r>
              <a:rPr kumimoji="1" lang="ja-JP" altLang="en-US" dirty="0"/>
              <a:t>レベル</a:t>
            </a:r>
          </a:p>
          <a:p>
            <a:pPr lvl="7"/>
            <a:r>
              <a:rPr kumimoji="1" lang="ja-JP" altLang="en-US" dirty="0"/>
              <a:t>第 </a:t>
            </a:r>
            <a:r>
              <a:rPr kumimoji="1" lang="en-US" altLang="ja-JP" dirty="0"/>
              <a:t>8 </a:t>
            </a:r>
            <a:r>
              <a:rPr kumimoji="1" lang="ja-JP" altLang="en-US" dirty="0"/>
              <a:t>レベル</a:t>
            </a:r>
          </a:p>
          <a:p>
            <a:pPr lvl="8"/>
            <a:r>
              <a:rPr kumimoji="1" lang="ja-JP" altLang="en-US" dirty="0"/>
              <a:t>第 </a:t>
            </a:r>
            <a:r>
              <a:rPr kumimoji="1" lang="en-US" altLang="ja-JP" dirty="0"/>
              <a:t>9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677984"/>
            <a:ext cx="18825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676DCCEC-D626-404B-95F1-BFD8F535685F}" type="datetime1">
              <a:rPr lang="ja-JP" altLang="en-US" smtClean="0"/>
              <a:t>2025/3/10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8244" y="4677984"/>
            <a:ext cx="19185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四角形 131"/>
          <p:cNvSpPr>
            <a:spLocks noGrp="1"/>
          </p:cNvSpPr>
          <p:nvPr>
            <p:ph type="title"/>
          </p:nvPr>
        </p:nvSpPr>
        <p:spPr>
          <a:xfrm>
            <a:off x="539552" y="699542"/>
            <a:ext cx="1260140" cy="7455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>
                <a:latin typeface="BIZ UDPゴシック"/>
                <a:ea typeface="BIZ UDPゴシック"/>
              </a:rPr>
              <a:t>地理</a:t>
            </a:r>
          </a:p>
        </p:txBody>
      </p:sp>
      <p:sp>
        <p:nvSpPr>
          <p:cNvPr id="1108" name="テキスト 139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09" name="四角形 13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544" y="519522"/>
            <a:ext cx="6804756" cy="4536504"/>
          </a:xfrm>
          <a:prstGeom prst="rect">
            <a:avLst/>
          </a:prstGeom>
        </p:spPr>
      </p:pic>
      <p:sp>
        <p:nvSpPr>
          <p:cNvPr id="1110" name="テキスト 141"/>
          <p:cNvSpPr txBox="1"/>
          <p:nvPr/>
        </p:nvSpPr>
        <p:spPr>
          <a:xfrm>
            <a:off x="7020272" y="267494"/>
            <a:ext cx="2308516" cy="187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４０市町村</a:t>
            </a:r>
            <a:endParaRPr lang="ja-JP" altLang="en-US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　・１０の市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　・２２の町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　・８の村</a:t>
            </a:r>
            <a:endParaRPr lang="ja-JP" altLang="en-US" dirty="0">
              <a:latin typeface="BIZ UDPゴシック"/>
              <a:ea typeface="BIZ UDP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8A29DD-08DD-456D-9666-AE1DD05EE1E1}"/>
              </a:ext>
            </a:extLst>
          </p:cNvPr>
          <p:cNvSpPr txBox="1"/>
          <p:nvPr/>
        </p:nvSpPr>
        <p:spPr>
          <a:xfrm>
            <a:off x="-252536" y="-761665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資料３　青森虎の巻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839DFF-E9F5-4729-B416-6C4C674142AA}"/>
              </a:ext>
            </a:extLst>
          </p:cNvPr>
          <p:cNvSpPr txBox="1"/>
          <p:nvPr/>
        </p:nvSpPr>
        <p:spPr>
          <a:xfrm>
            <a:off x="6047656" y="4785645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引用：青森県庁</a:t>
            </a:r>
            <a:r>
              <a:rPr kumimoji="1" lang="en-US" altLang="ja-JP" sz="1200" dirty="0"/>
              <a:t>HP</a:t>
            </a:r>
            <a:r>
              <a:rPr kumimoji="1" lang="ja-JP" altLang="en-US" sz="1200" dirty="0"/>
              <a:t>「キッズページ」より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7E0A5B-47BD-4FE7-86D7-DC2A3FC5AD50}"/>
              </a:ext>
            </a:extLst>
          </p:cNvPr>
          <p:cNvSpPr txBox="1"/>
          <p:nvPr/>
        </p:nvSpPr>
        <p:spPr>
          <a:xfrm>
            <a:off x="215516" y="8747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資料３　青森県に関するデータ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四角形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年間りんご購入数量（２０２２）</a:t>
            </a:r>
          </a:p>
        </p:txBody>
      </p:sp>
      <p:sp>
        <p:nvSpPr>
          <p:cNvPr id="1181" name="テキスト 152"/>
          <p:cNvSpPr txBox="1"/>
          <p:nvPr/>
        </p:nvSpPr>
        <p:spPr>
          <a:xfrm>
            <a:off x="457098" y="1274292"/>
            <a:ext cx="8140456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sz="3200"/>
          </a:p>
        </p:txBody>
      </p:sp>
      <p:sp>
        <p:nvSpPr>
          <p:cNvPr id="1182" name="テキスト 17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83" name="テキスト 316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84" name="テキスト 35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85" name="テキスト 159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86" name="テキスト 303"/>
          <p:cNvSpPr txBox="1"/>
          <p:nvPr/>
        </p:nvSpPr>
        <p:spPr>
          <a:xfrm>
            <a:off x="675440" y="1491750"/>
            <a:ext cx="63462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　　　　　全国平均　　８，９２４ｇ</a:t>
            </a:r>
            <a:endParaRPr lang="en-US" altLang="ja-JP" sz="3600" dirty="0">
              <a:latin typeface="BIZ UDPゴシック"/>
              <a:ea typeface="BIZ UDPゴシック"/>
            </a:endParaRPr>
          </a:p>
          <a:p>
            <a:pPr algn="l">
              <a:defRPr lang="ja-JP" altLang="en-US"/>
            </a:pPr>
            <a:endParaRPr sz="2400" dirty="0"/>
          </a:p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</a:t>
            </a:r>
            <a:r>
              <a:rPr lang="ja-JP" altLang="en-US" sz="4000" dirty="0">
                <a:latin typeface="BIZ UDPゴシック"/>
                <a:ea typeface="BIZ UDPゴシック"/>
              </a:rPr>
              <a:t>１</a:t>
            </a:r>
            <a:r>
              <a:rPr lang="ja-JP" altLang="en-US" sz="3600" dirty="0">
                <a:latin typeface="BIZ UDPゴシック"/>
                <a:ea typeface="BIZ UDPゴシック"/>
              </a:rPr>
              <a:t>位　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3600" dirty="0">
                <a:latin typeface="BIZ UDPゴシック"/>
                <a:ea typeface="BIZ UDPゴシック"/>
              </a:rPr>
              <a:t>　　 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２３，４６８ｇ</a:t>
            </a:r>
            <a:endParaRPr sz="2400"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第２位　岩手県　　 １８，３４７ｇ</a:t>
            </a:r>
          </a:p>
        </p:txBody>
      </p:sp>
      <p:sp>
        <p:nvSpPr>
          <p:cNvPr id="1187" name="テキスト 30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88" name="図 3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681" y="2387531"/>
            <a:ext cx="1800683" cy="1880609"/>
          </a:xfrm>
          <a:prstGeom prst="rect">
            <a:avLst/>
          </a:prstGeom>
        </p:spPr>
      </p:pic>
      <p:sp>
        <p:nvSpPr>
          <p:cNvPr id="1189" name="図形 306"/>
          <p:cNvSpPr/>
          <p:nvPr/>
        </p:nvSpPr>
        <p:spPr>
          <a:xfrm>
            <a:off x="2591720" y="3660704"/>
            <a:ext cx="3960559" cy="1009616"/>
          </a:xfrm>
          <a:prstGeom prst="wedgeEllipseCallout">
            <a:avLst>
              <a:gd name="adj1" fmla="val 61942"/>
              <a:gd name="adj2" fmla="val -15492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800">
                <a:solidFill>
                  <a:schemeClr val="tx1"/>
                </a:solidFill>
              </a:rPr>
              <a:t>収穫量も１位！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2FFC0B-B806-4D2D-8AD8-864F78842017}"/>
              </a:ext>
            </a:extLst>
          </p:cNvPr>
          <p:cNvSpPr txBox="1"/>
          <p:nvPr/>
        </p:nvSpPr>
        <p:spPr>
          <a:xfrm>
            <a:off x="2555776" y="4776329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四角形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年間やきとり購入金額（２０２２）</a:t>
            </a:r>
          </a:p>
        </p:txBody>
      </p:sp>
      <p:sp>
        <p:nvSpPr>
          <p:cNvPr id="1192" name="テキスト 196"/>
          <p:cNvSpPr txBox="1"/>
          <p:nvPr/>
        </p:nvSpPr>
        <p:spPr>
          <a:xfrm>
            <a:off x="575556" y="1491630"/>
            <a:ext cx="770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　　　</a:t>
            </a:r>
            <a:r>
              <a:rPr lang="ja-JP" altLang="en-US" sz="2800" dirty="0">
                <a:latin typeface="BIZ UDPゴシック"/>
                <a:ea typeface="BIZ UDPゴシック"/>
              </a:rPr>
              <a:t> 全国平均　２，５００円</a:t>
            </a:r>
            <a:endParaRPr lang="en-US" altLang="ja-JP" sz="28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endParaRPr sz="2800" dirty="0"/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</a:t>
            </a:r>
            <a:r>
              <a:rPr lang="ja-JP" altLang="en-US" sz="3200" dirty="0">
                <a:latin typeface="BIZ UDPゴシック"/>
                <a:ea typeface="BIZ UDPゴシック"/>
              </a:rPr>
              <a:t>１</a:t>
            </a:r>
            <a:r>
              <a:rPr lang="ja-JP" altLang="en-US" sz="2800" dirty="0">
                <a:latin typeface="BIZ UDPゴシック"/>
                <a:ea typeface="BIZ UDPゴシック"/>
              </a:rPr>
              <a:t>位 　</a:t>
            </a:r>
            <a:r>
              <a:rPr lang="ja-JP" altLang="en-US" sz="28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　５，１１８円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第２位　 福井県　３，８４８円</a:t>
            </a:r>
            <a:endParaRPr sz="2800" dirty="0"/>
          </a:p>
        </p:txBody>
      </p:sp>
      <p:sp>
        <p:nvSpPr>
          <p:cNvPr id="1193" name="テキスト 19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94" name="テキスト 350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95" name="図 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74" y="850970"/>
            <a:ext cx="2733675" cy="3810000"/>
          </a:xfrm>
          <a:prstGeom prst="rect">
            <a:avLst/>
          </a:prstGeom>
        </p:spPr>
      </p:pic>
      <p:sp>
        <p:nvSpPr>
          <p:cNvPr id="1196" name="テキスト 35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97" name="図 3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112" y="501726"/>
            <a:ext cx="2733675" cy="3810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95B008-1976-4C10-9D56-0D7931897DF9}"/>
              </a:ext>
            </a:extLst>
          </p:cNvPr>
          <p:cNvSpPr txBox="1"/>
          <p:nvPr/>
        </p:nvSpPr>
        <p:spPr>
          <a:xfrm>
            <a:off x="2591780" y="4800038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四角形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1" lang="ja-JP" altLang="en-US" sz="3200" dirty="0">
                <a:latin typeface="BIZ UDPゴシック"/>
                <a:ea typeface="BIZ UDPゴシック"/>
              </a:rPr>
              <a:t>年間果実・野菜ジュース購入金額（２０２２）</a:t>
            </a:r>
            <a:endParaRPr kumimoji="1" lang="ja-JP" altLang="en-US" sz="3600" dirty="0">
              <a:latin typeface="BIZ UDPゴシック"/>
              <a:ea typeface="BIZ UDPゴシック"/>
            </a:endParaRPr>
          </a:p>
        </p:txBody>
      </p:sp>
      <p:sp>
        <p:nvSpPr>
          <p:cNvPr id="1200" name="テキスト 152"/>
          <p:cNvSpPr txBox="1"/>
          <p:nvPr/>
        </p:nvSpPr>
        <p:spPr>
          <a:xfrm>
            <a:off x="457098" y="1274292"/>
            <a:ext cx="8140456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sz="3200"/>
          </a:p>
        </p:txBody>
      </p:sp>
      <p:sp>
        <p:nvSpPr>
          <p:cNvPr id="1201" name="テキスト 173"/>
          <p:cNvSpPr txBox="1"/>
          <p:nvPr/>
        </p:nvSpPr>
        <p:spPr>
          <a:xfrm>
            <a:off x="675458" y="1491750"/>
            <a:ext cx="6130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　　　　　 全国平均　７，０５８円</a:t>
            </a:r>
            <a:endParaRPr lang="en-US" altLang="ja-JP" sz="3200" dirty="0">
              <a:latin typeface="BIZ UDPゴシック"/>
              <a:ea typeface="BIZ UDPゴシック"/>
            </a:endParaRPr>
          </a:p>
          <a:p>
            <a:pPr algn="l">
              <a:defRPr lang="ja-JP" altLang="en-US"/>
            </a:pPr>
            <a:endParaRPr sz="3200" dirty="0"/>
          </a:p>
          <a:p>
            <a:pPr algn="l"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</a:t>
            </a:r>
            <a:r>
              <a:rPr lang="ja-JP" altLang="en-US" sz="3600" dirty="0">
                <a:latin typeface="BIZ UDPゴシック"/>
                <a:ea typeface="BIZ UDPゴシック"/>
              </a:rPr>
              <a:t>１</a:t>
            </a:r>
            <a:r>
              <a:rPr lang="ja-JP" altLang="en-US" sz="3200" dirty="0">
                <a:latin typeface="BIZ UDPゴシック"/>
                <a:ea typeface="BIZ UDPゴシック"/>
              </a:rPr>
              <a:t>位   </a:t>
            </a:r>
            <a:r>
              <a:rPr lang="ja-JP" altLang="en-US" sz="32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3200" dirty="0">
                <a:latin typeface="BIZ UDPゴシック"/>
                <a:ea typeface="BIZ UDPゴシック"/>
              </a:rPr>
              <a:t>　 </a:t>
            </a:r>
            <a:r>
              <a:rPr lang="ja-JP" altLang="en-US" sz="3200" dirty="0">
                <a:solidFill>
                  <a:srgbClr val="FF0000"/>
                </a:solidFill>
                <a:latin typeface="BIZ UDPゴシック"/>
                <a:ea typeface="BIZ UDPゴシック"/>
              </a:rPr>
              <a:t>１０，２９１円</a:t>
            </a:r>
            <a:endParaRPr sz="3200"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第２位   秋田県　　 </a:t>
            </a:r>
            <a:r>
              <a:rPr lang="ja-JP" altLang="en-US" sz="3200" dirty="0">
                <a:solidFill>
                  <a:schemeClr val="tx1"/>
                </a:solidFill>
                <a:latin typeface="BIZ UDPゴシック"/>
                <a:ea typeface="BIZ UDPゴシック"/>
              </a:rPr>
              <a:t>９，３９３円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202" name="テキスト 17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03" name="テキスト 32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04" name="テキスト 255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05" name="テキスト 27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06" name="テキスト 301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07" name="図 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324" y="1858175"/>
            <a:ext cx="2262164" cy="251351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20F5F6-C38B-496B-8770-64775CCA10BE}"/>
              </a:ext>
            </a:extLst>
          </p:cNvPr>
          <p:cNvSpPr txBox="1"/>
          <p:nvPr/>
        </p:nvSpPr>
        <p:spPr>
          <a:xfrm>
            <a:off x="2519772" y="4755302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四角形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年間炭酸飲料購入金額（２０２２）</a:t>
            </a:r>
          </a:p>
        </p:txBody>
      </p:sp>
      <p:sp>
        <p:nvSpPr>
          <p:cNvPr id="1210" name="テキスト 196"/>
          <p:cNvSpPr txBox="1"/>
          <p:nvPr/>
        </p:nvSpPr>
        <p:spPr>
          <a:xfrm>
            <a:off x="720001" y="1326149"/>
            <a:ext cx="770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　　　　 全国平均　７，３２４円</a:t>
            </a:r>
            <a:endParaRPr lang="en-US" altLang="ja-JP" sz="32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endParaRPr sz="2000" dirty="0"/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第１位　山形県　１０，６４９円</a:t>
            </a:r>
            <a:endParaRPr sz="2000" dirty="0"/>
          </a:p>
          <a:p>
            <a:pPr>
              <a:defRPr lang="ja-JP" altLang="en-US"/>
            </a:pPr>
            <a:r>
              <a:rPr lang="ja-JP" altLang="en-US" sz="3600" dirty="0"/>
              <a:t>…</a:t>
            </a:r>
            <a:endParaRPr sz="2000" dirty="0"/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第5位　</a:t>
            </a:r>
            <a:r>
              <a:rPr lang="ja-JP" altLang="en-US" sz="32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　　９，４１２円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11" name="テキスト 19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12" name="テキスト 350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13" name="テキスト 35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14" name="テキスト 336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15" name="図 3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345" y="1995750"/>
            <a:ext cx="1854837" cy="2668831"/>
          </a:xfrm>
          <a:prstGeom prst="rect">
            <a:avLst/>
          </a:prstGeom>
        </p:spPr>
      </p:pic>
      <p:sp>
        <p:nvSpPr>
          <p:cNvPr id="1216" name="テキスト 33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17" name="図 3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805741"/>
            <a:ext cx="1148530" cy="285884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AAC53A-1F61-4673-BDEA-3702F0ECF659}"/>
              </a:ext>
            </a:extLst>
          </p:cNvPr>
          <p:cNvSpPr txBox="1"/>
          <p:nvPr/>
        </p:nvSpPr>
        <p:spPr>
          <a:xfrm>
            <a:off x="2591780" y="4767994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四角形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年間ウイスキー購入金額（２０２２）</a:t>
            </a:r>
          </a:p>
        </p:txBody>
      </p:sp>
      <p:sp>
        <p:nvSpPr>
          <p:cNvPr id="1220" name="テキスト 196"/>
          <p:cNvSpPr txBox="1"/>
          <p:nvPr/>
        </p:nvSpPr>
        <p:spPr>
          <a:xfrm>
            <a:off x="396000" y="1187202"/>
            <a:ext cx="770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　　　　　全国平均　２，３７５円</a:t>
            </a:r>
            <a:endParaRPr lang="en-US" altLang="ja-JP" sz="32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endParaRPr sz="2000" dirty="0"/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第１位　北海道　　 ７，７３６円</a:t>
            </a:r>
            <a:endParaRPr sz="2000" dirty="0"/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第３位　</a:t>
            </a:r>
            <a:r>
              <a:rPr lang="ja-JP" altLang="en-US" sz="32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　   ４，５１６円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21" name="テキスト 19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22" name="テキスト 350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23" name="テキスト 35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24" name="テキスト 336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25" name="テキスト 33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26" name="テキスト 353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27" name="図 3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212" y="1015648"/>
            <a:ext cx="2083789" cy="1911877"/>
          </a:xfrm>
          <a:prstGeom prst="rect">
            <a:avLst/>
          </a:prstGeom>
        </p:spPr>
      </p:pic>
      <p:sp>
        <p:nvSpPr>
          <p:cNvPr id="1228" name="テキスト 361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29" name="図形 363"/>
          <p:cNvSpPr/>
          <p:nvPr/>
        </p:nvSpPr>
        <p:spPr>
          <a:xfrm>
            <a:off x="1619672" y="3187095"/>
            <a:ext cx="3960000" cy="953850"/>
          </a:xfrm>
          <a:prstGeom prst="wedgeRoundRectCallout">
            <a:avLst>
              <a:gd name="adj1" fmla="val 63921"/>
              <a:gd name="adj2" fmla="val 992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dirty="0">
                <a:solidFill>
                  <a:schemeClr val="tx1"/>
                </a:solidFill>
              </a:rPr>
              <a:t>ビール購入金額も第３位！</a:t>
            </a:r>
          </a:p>
        </p:txBody>
      </p:sp>
      <p:sp>
        <p:nvSpPr>
          <p:cNvPr id="1230" name="テキスト 36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31" name="図 3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124" y="2843490"/>
            <a:ext cx="1772639" cy="177263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17D733F-B5E0-46DE-A9F8-1A5E868D85DF}"/>
              </a:ext>
            </a:extLst>
          </p:cNvPr>
          <p:cNvSpPr txBox="1"/>
          <p:nvPr/>
        </p:nvSpPr>
        <p:spPr>
          <a:xfrm>
            <a:off x="2591780" y="4724107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四角形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年間カップ麺購入数量（２０２２）</a:t>
            </a:r>
          </a:p>
        </p:txBody>
      </p:sp>
      <p:sp>
        <p:nvSpPr>
          <p:cNvPr id="1234" name="テキスト 163"/>
          <p:cNvSpPr txBox="1"/>
          <p:nvPr/>
        </p:nvSpPr>
        <p:spPr>
          <a:xfrm>
            <a:off x="457200" y="1448366"/>
            <a:ext cx="7704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　　　 全国平均　４，４３８ｇ</a:t>
            </a:r>
            <a:r>
              <a:rPr lang="ja-JP" altLang="en-US" sz="1600" dirty="0">
                <a:latin typeface="BIZ UDPゴシック"/>
                <a:ea typeface="BIZ UDPゴシック"/>
              </a:rPr>
              <a:t>（７５ｇカップ</a:t>
            </a:r>
            <a:r>
              <a:rPr lang="ja-JP" altLang="en-US" sz="1600" dirty="0" err="1">
                <a:latin typeface="BIZ UDPゴシック"/>
                <a:ea typeface="BIZ UDPゴシック"/>
              </a:rPr>
              <a:t>めん</a:t>
            </a:r>
            <a:r>
              <a:rPr lang="ja-JP" altLang="en-US" sz="1600" dirty="0">
                <a:latin typeface="BIZ UDPゴシック"/>
                <a:ea typeface="BIZ UDPゴシック"/>
              </a:rPr>
              <a:t>約５９個分）</a:t>
            </a:r>
            <a:endParaRPr lang="en-US" altLang="ja-JP" sz="16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endParaRPr lang="ja-JP" altLang="en-US" sz="32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</a:t>
            </a:r>
            <a:r>
              <a:rPr lang="ja-JP" altLang="en-US" sz="3600" dirty="0">
                <a:latin typeface="BIZ UDPゴシック"/>
                <a:ea typeface="BIZ UDPゴシック"/>
              </a:rPr>
              <a:t>１</a:t>
            </a:r>
            <a:r>
              <a:rPr lang="ja-JP" altLang="en-US" sz="3200" dirty="0">
                <a:latin typeface="BIZ UDPゴシック"/>
                <a:ea typeface="BIZ UDPゴシック"/>
              </a:rPr>
              <a:t>位　</a:t>
            </a:r>
            <a:r>
              <a:rPr lang="ja-JP" altLang="en-US" sz="32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　５，６７９ｇ</a:t>
            </a:r>
            <a:endParaRPr lang="en-US" altLang="ja-JP" sz="3200" dirty="0">
              <a:solidFill>
                <a:srgbClr val="FF0000"/>
              </a:solidFill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1600" dirty="0">
                <a:solidFill>
                  <a:srgbClr val="FF0000"/>
                </a:solidFill>
                <a:latin typeface="BIZ UDPゴシック"/>
                <a:ea typeface="BIZ UDPゴシック"/>
              </a:rPr>
              <a:t>　　　　　　　　　　　　　　　　　　　　　　　　　　（７５ｇカップ</a:t>
            </a:r>
            <a:r>
              <a:rPr lang="ja-JP" altLang="en-US" sz="1600" dirty="0" err="1">
                <a:solidFill>
                  <a:srgbClr val="FF0000"/>
                </a:solidFill>
                <a:latin typeface="BIZ UDPゴシック"/>
                <a:ea typeface="BIZ UDPゴシック"/>
              </a:rPr>
              <a:t>めん</a:t>
            </a:r>
            <a:r>
              <a:rPr lang="ja-JP" altLang="en-US" sz="1600" dirty="0">
                <a:solidFill>
                  <a:srgbClr val="FF0000"/>
                </a:solidFill>
                <a:latin typeface="BIZ UDPゴシック"/>
                <a:ea typeface="BIZ UDPゴシック"/>
              </a:rPr>
              <a:t>約７６個分）</a:t>
            </a:r>
            <a:endParaRPr lang="ja-JP" altLang="en-US" sz="3200" dirty="0">
              <a:solidFill>
                <a:srgbClr val="FF0000"/>
              </a:solidFill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第２位　福島県　５，６７０ｇ</a:t>
            </a:r>
            <a:endParaRPr lang="ja-JP" altLang="en-US" sz="3600" dirty="0">
              <a:latin typeface="BIZ UDPゴシック"/>
              <a:ea typeface="BIZ UDPゴシック"/>
            </a:endParaRPr>
          </a:p>
        </p:txBody>
      </p:sp>
      <p:sp>
        <p:nvSpPr>
          <p:cNvPr id="1235" name="テキスト 169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36" name="テキスト 32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37" name="図 3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21" y="2175706"/>
            <a:ext cx="2748675" cy="22676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995F45-4336-4395-BF5E-E417435A9A61}"/>
              </a:ext>
            </a:extLst>
          </p:cNvPr>
          <p:cNvSpPr txBox="1"/>
          <p:nvPr/>
        </p:nvSpPr>
        <p:spPr>
          <a:xfrm>
            <a:off x="2591780" y="4816564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四角形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年間ソーセージ購入数量（２０２２）</a:t>
            </a:r>
          </a:p>
        </p:txBody>
      </p:sp>
      <p:sp>
        <p:nvSpPr>
          <p:cNvPr id="1240" name="テキスト 163"/>
          <p:cNvSpPr txBox="1"/>
          <p:nvPr/>
        </p:nvSpPr>
        <p:spPr>
          <a:xfrm>
            <a:off x="457200" y="1203750"/>
            <a:ext cx="770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　　　　　全国平均　５，４３９ｇ</a:t>
            </a:r>
            <a:endParaRPr lang="en-US" altLang="ja-JP" sz="32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endParaRPr sz="2000" dirty="0"/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</a:t>
            </a:r>
            <a:r>
              <a:rPr lang="ja-JP" altLang="en-US" sz="3600" dirty="0">
                <a:latin typeface="BIZ UDPゴシック"/>
                <a:ea typeface="BIZ UDPゴシック"/>
              </a:rPr>
              <a:t>１</a:t>
            </a:r>
            <a:r>
              <a:rPr lang="ja-JP" altLang="en-US" sz="3200" dirty="0">
                <a:latin typeface="BIZ UDPゴシック"/>
                <a:ea typeface="BIZ UDPゴシック"/>
              </a:rPr>
              <a:t>位　</a:t>
            </a:r>
            <a:r>
              <a:rPr lang="ja-JP" altLang="en-US" sz="32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　　</a:t>
            </a:r>
            <a:r>
              <a:rPr lang="ja-JP" altLang="en-US" sz="1400" dirty="0">
                <a:solidFill>
                  <a:srgbClr val="FF0000"/>
                </a:solidFill>
                <a:latin typeface="BIZ UDPゴシック"/>
                <a:ea typeface="BIZ UDPゴシック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BIZ UDPゴシック"/>
                <a:ea typeface="BIZ UDPゴシック"/>
              </a:rPr>
              <a:t>６，４６３ｇ</a:t>
            </a:r>
            <a:endParaRPr sz="2000"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第２位　山形県　　</a:t>
            </a:r>
            <a:r>
              <a:rPr lang="ja-JP" altLang="en-US" sz="1400" dirty="0">
                <a:latin typeface="BIZ UDPゴシック"/>
                <a:ea typeface="BIZ UDPゴシック"/>
              </a:rPr>
              <a:t>　</a:t>
            </a:r>
            <a:r>
              <a:rPr lang="ja-JP" altLang="en-US" sz="3200" dirty="0">
                <a:latin typeface="BIZ UDPゴシック"/>
                <a:ea typeface="BIZ UDPゴシック"/>
              </a:rPr>
              <a:t>６，４２３ｇ</a:t>
            </a:r>
          </a:p>
        </p:txBody>
      </p:sp>
      <p:sp>
        <p:nvSpPr>
          <p:cNvPr id="1241" name="テキスト 169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42" name="テキスト 333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43" name="図 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164" y="1856256"/>
            <a:ext cx="3515636" cy="266309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A6F5E2-251D-4503-9DA8-E9FF4A47FDE6}"/>
              </a:ext>
            </a:extLst>
          </p:cNvPr>
          <p:cNvSpPr txBox="1"/>
          <p:nvPr/>
        </p:nvSpPr>
        <p:spPr>
          <a:xfrm>
            <a:off x="2555776" y="4810124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四角形 122"/>
          <p:cNvSpPr>
            <a:spLocks noGrp="1"/>
          </p:cNvSpPr>
          <p:nvPr>
            <p:ph type="title"/>
          </p:nvPr>
        </p:nvSpPr>
        <p:spPr>
          <a:xfrm>
            <a:off x="504825" y="195750"/>
            <a:ext cx="8229600" cy="7455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１日の生活時間（２０２１）</a:t>
            </a:r>
          </a:p>
        </p:txBody>
      </p:sp>
      <p:sp>
        <p:nvSpPr>
          <p:cNvPr id="1261" name="テキスト 341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62" name="テキスト 343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63" name="テキスト 383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64" name="テキスト 395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grpSp>
        <p:nvGrpSpPr>
          <p:cNvPr id="1265" name="グループ 411"/>
          <p:cNvGrpSpPr/>
          <p:nvPr/>
        </p:nvGrpSpPr>
        <p:grpSpPr>
          <a:xfrm>
            <a:off x="227454" y="3048754"/>
            <a:ext cx="7801857" cy="1630323"/>
            <a:chOff x="359343" y="1203750"/>
            <a:chExt cx="7801857" cy="1630323"/>
          </a:xfrm>
        </p:grpSpPr>
        <p:sp>
          <p:nvSpPr>
            <p:cNvPr id="1266" name="テキスト 382"/>
            <p:cNvSpPr txBox="1"/>
            <p:nvPr/>
          </p:nvSpPr>
          <p:spPr>
            <a:xfrm>
              <a:off x="457200" y="1203750"/>
              <a:ext cx="7704000" cy="1630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 lang="ja-JP" altLang="en-US"/>
              </a:pPr>
              <a:r>
                <a:rPr lang="ja-JP" altLang="en-US" sz="3200" dirty="0">
                  <a:latin typeface="BIZ UDPゴシック"/>
                  <a:ea typeface="BIZ UDPゴシック"/>
                </a:rPr>
                <a:t>　　　　　全国平均　２３：０４</a:t>
              </a:r>
              <a:endParaRPr sz="2000" dirty="0"/>
            </a:p>
            <a:p>
              <a:pPr>
                <a:defRPr lang="ja-JP" altLang="en-US"/>
              </a:pPr>
              <a:r>
                <a:rPr lang="ja-JP" altLang="en-US" sz="3200" dirty="0">
                  <a:latin typeface="BIZ UDPゴシック"/>
                  <a:ea typeface="BIZ UDPゴシック"/>
                </a:rPr>
                <a:t>第</a:t>
              </a:r>
              <a:r>
                <a:rPr lang="ja-JP" altLang="en-US" sz="3600" dirty="0">
                  <a:latin typeface="BIZ UDPゴシック"/>
                  <a:ea typeface="BIZ UDPゴシック"/>
                </a:rPr>
                <a:t>１</a:t>
              </a:r>
              <a:r>
                <a:rPr lang="ja-JP" altLang="en-US" sz="3200" dirty="0">
                  <a:latin typeface="BIZ UDPゴシック"/>
                  <a:ea typeface="BIZ UDPゴシック"/>
                </a:rPr>
                <a:t>位　</a:t>
              </a:r>
              <a:r>
                <a:rPr lang="ja-JP" altLang="en-US" sz="3200" dirty="0">
                  <a:solidFill>
                    <a:srgbClr val="FF0000"/>
                  </a:solidFill>
                  <a:latin typeface="BIZ UDPゴシック"/>
                  <a:ea typeface="BIZ UDPゴシック"/>
                </a:rPr>
                <a:t>青森県　　</a:t>
              </a:r>
              <a:r>
                <a:rPr lang="ja-JP" altLang="en-US" sz="1400" dirty="0">
                  <a:solidFill>
                    <a:srgbClr val="FF0000"/>
                  </a:solidFill>
                  <a:latin typeface="BIZ UDPゴシック"/>
                  <a:ea typeface="BIZ UDPゴシック"/>
                </a:rPr>
                <a:t>　</a:t>
              </a:r>
              <a:r>
                <a:rPr lang="ja-JP" altLang="en-US" sz="3200" dirty="0">
                  <a:solidFill>
                    <a:srgbClr val="FF0000"/>
                  </a:solidFill>
                  <a:latin typeface="BIZ UDPゴシック"/>
                  <a:ea typeface="BIZ UDPゴシック"/>
                </a:rPr>
                <a:t>２２：２９</a:t>
              </a:r>
              <a:endParaRPr sz="2000" dirty="0">
                <a:solidFill>
                  <a:srgbClr val="FF0000"/>
                </a:solidFill>
              </a:endParaRPr>
            </a:p>
            <a:p>
              <a:pPr>
                <a:defRPr lang="ja-JP" altLang="en-US"/>
              </a:pPr>
              <a:r>
                <a:rPr lang="ja-JP" altLang="en-US" sz="3200" dirty="0">
                  <a:latin typeface="BIZ UDPゴシック"/>
                  <a:ea typeface="BIZ UDPゴシック"/>
                </a:rPr>
                <a:t>第２位　秋田県　　</a:t>
              </a:r>
              <a:r>
                <a:rPr lang="ja-JP" altLang="en-US" sz="2800" dirty="0">
                  <a:latin typeface="BIZ UDPゴシック"/>
                  <a:ea typeface="BIZ UDPゴシック"/>
                </a:rPr>
                <a:t> </a:t>
              </a:r>
              <a:r>
                <a:rPr lang="ja-JP" altLang="en-US" sz="3200" dirty="0">
                  <a:latin typeface="BIZ UDPゴシック"/>
                  <a:ea typeface="BIZ UDPゴシック"/>
                </a:rPr>
                <a:t>２２：３１</a:t>
              </a:r>
            </a:p>
          </p:txBody>
        </p:sp>
        <p:sp>
          <p:nvSpPr>
            <p:cNvPr id="1267" name="テキスト 409"/>
            <p:cNvSpPr txBox="1"/>
            <p:nvPr/>
          </p:nvSpPr>
          <p:spPr>
            <a:xfrm>
              <a:off x="359343" y="1249163"/>
              <a:ext cx="1408562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 lang="ja-JP" altLang="en-US"/>
              </a:pPr>
              <a:r>
                <a:rPr lang="ja-JP" altLang="en-US" sz="2400" b="1" dirty="0">
                  <a:latin typeface="BIZ UDPゴシック"/>
                  <a:ea typeface="BIZ UDPゴシック"/>
                </a:rPr>
                <a:t>就寝時刻</a:t>
              </a:r>
            </a:p>
          </p:txBody>
        </p:sp>
      </p:grpSp>
      <p:grpSp>
        <p:nvGrpSpPr>
          <p:cNvPr id="1268" name="グループ 413"/>
          <p:cNvGrpSpPr/>
          <p:nvPr/>
        </p:nvGrpSpPr>
        <p:grpSpPr>
          <a:xfrm>
            <a:off x="215516" y="1202593"/>
            <a:ext cx="7812486" cy="1630323"/>
            <a:chOff x="396339" y="3219750"/>
            <a:chExt cx="7812486" cy="1630323"/>
          </a:xfrm>
        </p:grpSpPr>
        <p:sp>
          <p:nvSpPr>
            <p:cNvPr id="1269" name="テキスト 408"/>
            <p:cNvSpPr txBox="1"/>
            <p:nvPr/>
          </p:nvSpPr>
          <p:spPr>
            <a:xfrm>
              <a:off x="504825" y="3219750"/>
              <a:ext cx="7704000" cy="1630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 lang="ja-JP" altLang="en-US"/>
              </a:pPr>
              <a:r>
                <a:rPr lang="ja-JP" altLang="en-US" sz="3200" dirty="0">
                  <a:latin typeface="BIZ UDPゴシック"/>
                  <a:ea typeface="BIZ UDPゴシック"/>
                </a:rPr>
                <a:t>　　　　　全国平均　　６：３８</a:t>
              </a:r>
              <a:endParaRPr sz="2000" dirty="0"/>
            </a:p>
            <a:p>
              <a:pPr>
                <a:defRPr lang="ja-JP" altLang="en-US"/>
              </a:pPr>
              <a:r>
                <a:rPr lang="ja-JP" altLang="en-US" sz="3200" dirty="0">
                  <a:latin typeface="BIZ UDPゴシック"/>
                  <a:ea typeface="BIZ UDPゴシック"/>
                </a:rPr>
                <a:t>第</a:t>
              </a:r>
              <a:r>
                <a:rPr lang="ja-JP" altLang="en-US" sz="3600" dirty="0">
                  <a:latin typeface="BIZ UDPゴシック"/>
                  <a:ea typeface="BIZ UDPゴシック"/>
                </a:rPr>
                <a:t>１</a:t>
              </a:r>
              <a:r>
                <a:rPr lang="ja-JP" altLang="en-US" sz="3200" dirty="0">
                  <a:latin typeface="BIZ UDPゴシック"/>
                  <a:ea typeface="BIZ UDPゴシック"/>
                </a:rPr>
                <a:t>位　</a:t>
              </a:r>
              <a:r>
                <a:rPr lang="ja-JP" altLang="en-US" sz="3200" dirty="0">
                  <a:solidFill>
                    <a:srgbClr val="FF0000"/>
                  </a:solidFill>
                  <a:latin typeface="BIZ UDPゴシック"/>
                  <a:ea typeface="BIZ UDPゴシック"/>
                </a:rPr>
                <a:t>青森県　　</a:t>
              </a:r>
              <a:r>
                <a:rPr lang="ja-JP" altLang="en-US" sz="1400" dirty="0">
                  <a:solidFill>
                    <a:srgbClr val="FF0000"/>
                  </a:solidFill>
                  <a:latin typeface="BIZ UDPゴシック"/>
                  <a:ea typeface="BIZ UDPゴシック"/>
                </a:rPr>
                <a:t>　　</a:t>
              </a:r>
              <a:r>
                <a:rPr lang="ja-JP" altLang="en-US" sz="1800" dirty="0">
                  <a:solidFill>
                    <a:srgbClr val="FF0000"/>
                  </a:solidFill>
                  <a:latin typeface="BIZ UDPゴシック"/>
                  <a:ea typeface="BIZ UDPゴシック"/>
                </a:rPr>
                <a:t>　</a:t>
              </a:r>
              <a:r>
                <a:rPr lang="ja-JP" altLang="en-US" sz="3200" dirty="0">
                  <a:solidFill>
                    <a:srgbClr val="FF0000"/>
                  </a:solidFill>
                  <a:latin typeface="BIZ UDPゴシック"/>
                  <a:ea typeface="BIZ UDPゴシック"/>
                </a:rPr>
                <a:t>６：１７</a:t>
              </a:r>
              <a:endParaRPr sz="2000" dirty="0">
                <a:solidFill>
                  <a:srgbClr val="FF0000"/>
                </a:solidFill>
              </a:endParaRPr>
            </a:p>
            <a:p>
              <a:pPr>
                <a:defRPr lang="ja-JP" altLang="en-US"/>
              </a:pPr>
              <a:r>
                <a:rPr lang="ja-JP" altLang="en-US" sz="3200" dirty="0">
                  <a:latin typeface="BIZ UDPゴシック"/>
                  <a:ea typeface="BIZ UDPゴシック"/>
                </a:rPr>
                <a:t>第２位　</a:t>
              </a:r>
              <a:r>
                <a:rPr lang="ja-JP" altLang="en-US" dirty="0">
                  <a:latin typeface="BIZ UDPゴシック"/>
                  <a:ea typeface="BIZ UDPゴシック"/>
                </a:rPr>
                <a:t>秋田・岩手県</a:t>
              </a:r>
              <a:r>
                <a:rPr lang="ja-JP" altLang="en-US" sz="3200" dirty="0">
                  <a:latin typeface="BIZ UDPゴシック"/>
                  <a:ea typeface="BIZ UDPゴシック"/>
                </a:rPr>
                <a:t>　　</a:t>
              </a:r>
              <a:r>
                <a:rPr lang="ja-JP" altLang="en-US" sz="2800" dirty="0">
                  <a:latin typeface="BIZ UDPゴシック"/>
                  <a:ea typeface="BIZ UDPゴシック"/>
                </a:rPr>
                <a:t> 　</a:t>
              </a:r>
              <a:r>
                <a:rPr lang="ja-JP" altLang="en-US" sz="3200" dirty="0">
                  <a:latin typeface="BIZ UDPゴシック"/>
                  <a:ea typeface="BIZ UDPゴシック"/>
                </a:rPr>
                <a:t>６：２１</a:t>
              </a:r>
            </a:p>
          </p:txBody>
        </p:sp>
        <p:sp>
          <p:nvSpPr>
            <p:cNvPr id="1270" name="テキスト 410"/>
            <p:cNvSpPr txBox="1"/>
            <p:nvPr/>
          </p:nvSpPr>
          <p:spPr>
            <a:xfrm>
              <a:off x="396339" y="3241937"/>
              <a:ext cx="1418338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 lang="ja-JP" altLang="en-US"/>
              </a:pPr>
              <a:r>
                <a:rPr lang="ja-JP" altLang="en-US" sz="2400" b="1" dirty="0">
                  <a:latin typeface="BIZ UDPゴシック"/>
                  <a:ea typeface="BIZ UDPゴシック"/>
                </a:rPr>
                <a:t>起床時刻</a:t>
              </a:r>
              <a:endParaRPr lang="ja-JP" altLang="en-US" sz="1600" b="1" dirty="0">
                <a:latin typeface="BIZ UDPゴシック"/>
                <a:ea typeface="BIZ UDPゴシック"/>
              </a:endParaRPr>
            </a:p>
          </p:txBody>
        </p:sp>
      </p:grpSp>
      <p:sp>
        <p:nvSpPr>
          <p:cNvPr id="1271" name="テキスト 415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72" name="図 4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00" y="1275750"/>
            <a:ext cx="1587365" cy="1618932"/>
          </a:xfrm>
          <a:prstGeom prst="rect">
            <a:avLst/>
          </a:prstGeom>
        </p:spPr>
      </p:pic>
      <p:sp>
        <p:nvSpPr>
          <p:cNvPr id="1273" name="テキスト 41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74" name="図 4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00" y="3188707"/>
            <a:ext cx="1678396" cy="1630142"/>
          </a:xfrm>
          <a:prstGeom prst="rect">
            <a:avLst/>
          </a:prstGeom>
        </p:spPr>
      </p:pic>
      <p:sp>
        <p:nvSpPr>
          <p:cNvPr id="1275" name="テキスト 419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76" name="図 4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00" y="1413785"/>
            <a:ext cx="1307019" cy="1208993"/>
          </a:xfrm>
          <a:prstGeom prst="rect">
            <a:avLst/>
          </a:prstGeom>
        </p:spPr>
      </p:pic>
      <p:sp>
        <p:nvSpPr>
          <p:cNvPr id="1277" name="テキスト 421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78" name="図 4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00" y="3397756"/>
            <a:ext cx="1310317" cy="1212043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F2D302-2C98-4844-B270-8FE0294CB4D1}"/>
              </a:ext>
            </a:extLst>
          </p:cNvPr>
          <p:cNvSpPr txBox="1"/>
          <p:nvPr/>
        </p:nvSpPr>
        <p:spPr>
          <a:xfrm>
            <a:off x="863588" y="4835875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引用：総務省統計局「社会生活基本調査からわかる</a:t>
            </a:r>
            <a:r>
              <a:rPr kumimoji="1" lang="en-US" altLang="ja-JP" sz="1200" dirty="0"/>
              <a:t>47</a:t>
            </a:r>
            <a:r>
              <a:rPr kumimoji="1" lang="ja-JP" altLang="en-US" sz="1200" dirty="0"/>
              <a:t>都道府県ランキング（令和３年社会生活基本調査結果）」より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四角形 451"/>
          <p:cNvSpPr>
            <a:spLocks noGrp="1"/>
          </p:cNvSpPr>
          <p:nvPr>
            <p:ph type="title"/>
          </p:nvPr>
        </p:nvSpPr>
        <p:spPr>
          <a:xfrm>
            <a:off x="415631" y="95456"/>
            <a:ext cx="8229600" cy="7455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青森県民の食生活</a:t>
            </a:r>
          </a:p>
        </p:txBody>
      </p:sp>
      <p:sp>
        <p:nvSpPr>
          <p:cNvPr id="1281" name="テキスト 455"/>
          <p:cNvSpPr txBox="1"/>
          <p:nvPr/>
        </p:nvSpPr>
        <p:spPr>
          <a:xfrm>
            <a:off x="415631" y="1019681"/>
            <a:ext cx="8146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○２０歳以上　</a:t>
            </a:r>
            <a:r>
              <a:rPr lang="en-US" altLang="ja-JP" sz="2400" dirty="0">
                <a:latin typeface="BIZ UDPゴシック"/>
                <a:ea typeface="BIZ UDPゴシック"/>
              </a:rPr>
              <a:t>1</a:t>
            </a:r>
            <a:r>
              <a:rPr lang="ja-JP" altLang="en-US" sz="2400" dirty="0">
                <a:latin typeface="BIZ UDPゴシック"/>
                <a:ea typeface="BIZ UDPゴシック"/>
              </a:rPr>
              <a:t>日当たりの食塩摂取量（</a:t>
            </a:r>
            <a:r>
              <a:rPr lang="en-US" altLang="ja-JP" sz="2400" dirty="0">
                <a:latin typeface="BIZ UDPゴシック"/>
                <a:ea typeface="BIZ UDPゴシック"/>
              </a:rPr>
              <a:t>2016</a:t>
            </a:r>
            <a:r>
              <a:rPr lang="ja-JP" altLang="en-US" sz="2400" dirty="0">
                <a:latin typeface="BIZ UDPゴシック"/>
                <a:ea typeface="BIZ UDPゴシック"/>
              </a:rPr>
              <a:t>）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　　　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男性　１１．３ｇ　　女性</a:t>
            </a:r>
            <a:r>
              <a:rPr lang="en-US" altLang="ja-JP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9.7</a:t>
            </a:r>
            <a:r>
              <a:rPr lang="ja-JP" altLang="en-US" sz="2400" dirty="0" err="1">
                <a:solidFill>
                  <a:srgbClr val="FF0000"/>
                </a:solidFill>
                <a:latin typeface="BIZ UDPゴシック"/>
                <a:ea typeface="BIZ UDPゴシック"/>
              </a:rPr>
              <a:t>ｇ</a:t>
            </a:r>
            <a:endParaRPr lang="en-US" altLang="ja-JP" sz="2400" dirty="0">
              <a:solidFill>
                <a:srgbClr val="FF0000"/>
              </a:solidFill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　　　→</a:t>
            </a:r>
            <a:r>
              <a:rPr lang="en-US" altLang="ja-JP" sz="2400" dirty="0">
                <a:latin typeface="BIZ UDPゴシック"/>
                <a:ea typeface="BIZ UDPゴシック"/>
              </a:rPr>
              <a:t>1</a:t>
            </a:r>
            <a:r>
              <a:rPr lang="ja-JP" altLang="en-US" sz="2400" dirty="0">
                <a:latin typeface="BIZ UDPゴシック"/>
                <a:ea typeface="BIZ UDPゴシック"/>
              </a:rPr>
              <a:t>日当たり　男性</a:t>
            </a:r>
            <a:r>
              <a:rPr lang="en-US" altLang="ja-JP" sz="2400" dirty="0">
                <a:latin typeface="BIZ UDPゴシック"/>
                <a:ea typeface="BIZ UDPゴシック"/>
              </a:rPr>
              <a:t>7.5</a:t>
            </a:r>
            <a:r>
              <a:rPr lang="ja-JP" altLang="en-US" sz="2400" dirty="0" err="1">
                <a:latin typeface="BIZ UDPゴシック"/>
                <a:ea typeface="BIZ UDPゴシック"/>
              </a:rPr>
              <a:t>ｇ</a:t>
            </a:r>
            <a:r>
              <a:rPr lang="ja-JP" altLang="en-US" sz="2400" dirty="0">
                <a:latin typeface="BIZ UDPゴシック"/>
                <a:ea typeface="BIZ UDPゴシック"/>
              </a:rPr>
              <a:t>未満　女性</a:t>
            </a:r>
            <a:r>
              <a:rPr lang="en-US" altLang="ja-JP" sz="2400" dirty="0">
                <a:latin typeface="BIZ UDPゴシック"/>
                <a:ea typeface="BIZ UDPゴシック"/>
              </a:rPr>
              <a:t>6.5</a:t>
            </a:r>
            <a:r>
              <a:rPr lang="ja-JP" altLang="en-US" sz="2400" dirty="0" err="1">
                <a:latin typeface="BIZ UDPゴシック"/>
                <a:ea typeface="BIZ UDPゴシック"/>
              </a:rPr>
              <a:t>ｇ</a:t>
            </a:r>
            <a:r>
              <a:rPr lang="ja-JP" altLang="en-US" sz="2400" dirty="0">
                <a:latin typeface="BIZ UDPゴシック"/>
                <a:ea typeface="BIZ UDPゴシック"/>
              </a:rPr>
              <a:t>未満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○２０歳以上　１日当たりの野菜摂取量（</a:t>
            </a:r>
            <a:r>
              <a:rPr lang="en-US" altLang="ja-JP" sz="2400" dirty="0">
                <a:latin typeface="BIZ UDPゴシック"/>
                <a:ea typeface="BIZ UDPゴシック"/>
              </a:rPr>
              <a:t>2016</a:t>
            </a:r>
            <a:r>
              <a:rPr lang="ja-JP" altLang="en-US" sz="2400" dirty="0">
                <a:latin typeface="BIZ UDPゴシック"/>
                <a:ea typeface="BIZ UDPゴシック"/>
              </a:rPr>
              <a:t>）　</a:t>
            </a:r>
            <a:r>
              <a:rPr lang="ja-JP" altLang="en-US" dirty="0">
                <a:latin typeface="BIZ UDPゴシック"/>
                <a:ea typeface="BIZ UDPゴシック"/>
              </a:rPr>
              <a:t>　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　　　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男性　</a:t>
            </a:r>
            <a:r>
              <a:rPr lang="en-US" altLang="ja-JP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318.7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ｇ　女性</a:t>
            </a:r>
            <a:r>
              <a:rPr lang="en-US" altLang="ja-JP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299.7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ｇ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　　　→</a:t>
            </a:r>
            <a:r>
              <a:rPr lang="en-US" altLang="ja-JP" sz="2400" dirty="0">
                <a:latin typeface="BIZ UDPゴシック"/>
                <a:ea typeface="BIZ UDPゴシック"/>
              </a:rPr>
              <a:t>1</a:t>
            </a:r>
            <a:r>
              <a:rPr lang="ja-JP" altLang="en-US" sz="2400" dirty="0">
                <a:latin typeface="BIZ UDPゴシック"/>
                <a:ea typeface="BIZ UDPゴシック"/>
              </a:rPr>
              <a:t>日当たり</a:t>
            </a:r>
            <a:r>
              <a:rPr lang="en-US" altLang="ja-JP" sz="2400" dirty="0">
                <a:latin typeface="BIZ UDPゴシック"/>
                <a:ea typeface="BIZ UDPゴシック"/>
              </a:rPr>
              <a:t>350</a:t>
            </a:r>
            <a:r>
              <a:rPr lang="ja-JP" altLang="en-US" sz="2400" dirty="0" err="1">
                <a:latin typeface="BIZ UDPゴシック"/>
                <a:ea typeface="BIZ UDPゴシック"/>
              </a:rPr>
              <a:t>ｇ</a:t>
            </a:r>
            <a:r>
              <a:rPr lang="ja-JP" altLang="en-US" sz="2400" dirty="0">
                <a:latin typeface="BIZ UDPゴシック"/>
                <a:ea typeface="BIZ UDPゴシック"/>
              </a:rPr>
              <a:t>以上</a:t>
            </a:r>
          </a:p>
        </p:txBody>
      </p:sp>
      <p:sp>
        <p:nvSpPr>
          <p:cNvPr id="1283" name="図形 457"/>
          <p:cNvSpPr/>
          <p:nvPr/>
        </p:nvSpPr>
        <p:spPr>
          <a:xfrm>
            <a:off x="7338092" y="1521298"/>
            <a:ext cx="1224000" cy="504000"/>
          </a:xfrm>
          <a:prstGeom prst="wedgeEllipseCallout">
            <a:avLst>
              <a:gd name="adj1" fmla="val -57985"/>
              <a:gd name="adj2" fmla="val 48232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b="1">
                <a:solidFill>
                  <a:schemeClr val="tx1"/>
                </a:solidFill>
              </a:rPr>
              <a:t>目標</a:t>
            </a:r>
          </a:p>
        </p:txBody>
      </p:sp>
      <p:sp>
        <p:nvSpPr>
          <p:cNvPr id="1284" name="テキスト 45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85" name="テキスト 460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86" name="図 4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6" y="3682488"/>
            <a:ext cx="1045549" cy="1086285"/>
          </a:xfrm>
          <a:prstGeom prst="rect">
            <a:avLst/>
          </a:prstGeom>
        </p:spPr>
      </p:pic>
      <p:sp>
        <p:nvSpPr>
          <p:cNvPr id="1287" name="テキスト 46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88" name="図 4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78" y="3683027"/>
            <a:ext cx="1078208" cy="1078208"/>
          </a:xfrm>
          <a:prstGeom prst="rect">
            <a:avLst/>
          </a:prstGeom>
        </p:spPr>
      </p:pic>
      <p:sp>
        <p:nvSpPr>
          <p:cNvPr id="1289" name="テキスト 46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90" name="テキスト 466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91" name="図 4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003" y="3720046"/>
            <a:ext cx="726256" cy="1033817"/>
          </a:xfrm>
          <a:prstGeom prst="rect">
            <a:avLst/>
          </a:prstGeom>
        </p:spPr>
      </p:pic>
      <p:sp>
        <p:nvSpPr>
          <p:cNvPr id="1292" name="テキスト 46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293" name="図 4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645" y="3811733"/>
            <a:ext cx="1147921" cy="869550"/>
          </a:xfrm>
          <a:prstGeom prst="rect">
            <a:avLst/>
          </a:prstGeom>
        </p:spPr>
      </p:pic>
      <p:pic>
        <p:nvPicPr>
          <p:cNvPr id="1294" name="図 4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022" y="3704479"/>
            <a:ext cx="1258979" cy="1038657"/>
          </a:xfrm>
          <a:prstGeom prst="rect">
            <a:avLst/>
          </a:prstGeom>
        </p:spPr>
      </p:pic>
      <p:pic>
        <p:nvPicPr>
          <p:cNvPr id="1295" name="図 4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9476" y="3683027"/>
            <a:ext cx="776021" cy="1081563"/>
          </a:xfrm>
          <a:prstGeom prst="rect">
            <a:avLst/>
          </a:prstGeom>
        </p:spPr>
      </p:pic>
      <p:pic>
        <p:nvPicPr>
          <p:cNvPr id="1296" name="図 4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8899" y="3646869"/>
            <a:ext cx="804966" cy="1121904"/>
          </a:xfrm>
          <a:prstGeom prst="rect">
            <a:avLst/>
          </a:prstGeom>
        </p:spPr>
      </p:pic>
      <p:grpSp>
        <p:nvGrpSpPr>
          <p:cNvPr id="1297" name="グループ 476"/>
          <p:cNvGrpSpPr/>
          <p:nvPr/>
        </p:nvGrpSpPr>
        <p:grpSpPr>
          <a:xfrm>
            <a:off x="5980597" y="3706820"/>
            <a:ext cx="1068316" cy="1094480"/>
            <a:chOff x="6195429" y="2160434"/>
            <a:chExt cx="1184571" cy="1184571"/>
          </a:xfrm>
        </p:grpSpPr>
        <p:pic>
          <p:nvPicPr>
            <p:cNvPr id="1298" name="図 24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5429" y="2160434"/>
              <a:ext cx="1184571" cy="1184571"/>
            </a:xfrm>
            <a:prstGeom prst="rect">
              <a:avLst/>
            </a:prstGeom>
          </p:spPr>
        </p:pic>
        <p:pic>
          <p:nvPicPr>
            <p:cNvPr id="1299" name="図 2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99744" y="2273983"/>
              <a:ext cx="775942" cy="595536"/>
            </a:xfrm>
            <a:prstGeom prst="rect">
              <a:avLst/>
            </a:prstGeom>
          </p:spPr>
        </p:pic>
      </p:grpSp>
      <p:sp>
        <p:nvSpPr>
          <p:cNvPr id="1300" name="テキスト 479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01" name="図 4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7976" y="3292408"/>
            <a:ext cx="1308050" cy="1508893"/>
          </a:xfrm>
          <a:prstGeom prst="rect">
            <a:avLst/>
          </a:prstGeom>
        </p:spPr>
      </p:pic>
      <p:sp>
        <p:nvSpPr>
          <p:cNvPr id="1302" name="図形 481"/>
          <p:cNvSpPr/>
          <p:nvPr/>
        </p:nvSpPr>
        <p:spPr>
          <a:xfrm>
            <a:off x="184355" y="3506637"/>
            <a:ext cx="7128000" cy="1294663"/>
          </a:xfrm>
          <a:prstGeom prst="wedgeRoundRectCallout">
            <a:avLst>
              <a:gd name="adj1" fmla="val 56874"/>
              <a:gd name="adj2" fmla="val 16299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EB8F155-795D-47A2-AA42-1EC62E897623}"/>
              </a:ext>
            </a:extLst>
          </p:cNvPr>
          <p:cNvSpPr txBox="1"/>
          <p:nvPr/>
        </p:nvSpPr>
        <p:spPr>
          <a:xfrm>
            <a:off x="5602165" y="4847115"/>
            <a:ext cx="342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引用：厚生労働省「国民健康・栄養調査」より</a:t>
            </a:r>
          </a:p>
        </p:txBody>
      </p:sp>
      <p:sp>
        <p:nvSpPr>
          <p:cNvPr id="26" name="図形 457">
            <a:extLst>
              <a:ext uri="{FF2B5EF4-FFF2-40B4-BE49-F238E27FC236}">
                <a16:creationId xmlns:a16="http://schemas.microsoft.com/office/drawing/2014/main" id="{0FD36352-7AAF-433B-86A5-51EC6CB7A459}"/>
              </a:ext>
            </a:extLst>
          </p:cNvPr>
          <p:cNvSpPr/>
          <p:nvPr/>
        </p:nvSpPr>
        <p:spPr>
          <a:xfrm>
            <a:off x="4618772" y="2913321"/>
            <a:ext cx="1224000" cy="504000"/>
          </a:xfrm>
          <a:prstGeom prst="wedgeEllipseCallout">
            <a:avLst>
              <a:gd name="adj1" fmla="val -66928"/>
              <a:gd name="adj2" fmla="val -1820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b="1" dirty="0">
                <a:solidFill>
                  <a:schemeClr val="tx1"/>
                </a:solidFill>
              </a:rPr>
              <a:t>目標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四角形 122"/>
          <p:cNvSpPr>
            <a:spLocks noGrp="1"/>
          </p:cNvSpPr>
          <p:nvPr>
            <p:ph type="title"/>
          </p:nvPr>
        </p:nvSpPr>
        <p:spPr>
          <a:xfrm>
            <a:off x="504825" y="129389"/>
            <a:ext cx="8229600" cy="7455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がん死亡率（２０２２）</a:t>
            </a:r>
          </a:p>
        </p:txBody>
      </p:sp>
      <p:sp>
        <p:nvSpPr>
          <p:cNvPr id="1305" name="テキスト 167"/>
          <p:cNvSpPr txBox="1"/>
          <p:nvPr/>
        </p:nvSpPr>
        <p:spPr>
          <a:xfrm>
            <a:off x="647564" y="1383618"/>
            <a:ext cx="45334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</a:t>
            </a:r>
            <a:r>
              <a:rPr lang="ja-JP" altLang="en-US" sz="2800" dirty="0">
                <a:latin typeface="BIZ UDPゴシック"/>
                <a:ea typeface="BIZ UDPゴシック"/>
              </a:rPr>
              <a:t>１</a:t>
            </a:r>
            <a:r>
              <a:rPr lang="ja-JP" altLang="en-US" sz="2400" dirty="0">
                <a:latin typeface="BIZ UDPゴシック"/>
                <a:ea typeface="BIZ UDPゴシック"/>
              </a:rPr>
              <a:t>位　　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　 １０１．３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第２位　　高知県　　９５．９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第３位　　北海道　　９４．７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第４５位　滋賀県　　７１．８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第４６位　群馬県　　７０．３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第47位　長野県　　６５．２</a:t>
            </a:r>
            <a:endParaRPr lang="ja-JP" altLang="en-US" sz="28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endParaRPr lang="en-US" altLang="ja-JP" sz="16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1600" dirty="0">
                <a:latin typeface="BIZ UDPゴシック"/>
                <a:ea typeface="BIZ UDPゴシック"/>
              </a:rPr>
              <a:t>※７５歳未満年齢調整死亡率</a:t>
            </a:r>
            <a:endParaRPr lang="en-US" altLang="ja-JP" sz="16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en-US" altLang="ja-JP" sz="1600" dirty="0">
                <a:latin typeface="BIZ UDPゴシック"/>
                <a:ea typeface="BIZ UDPゴシック"/>
              </a:rPr>
              <a:t>※</a:t>
            </a:r>
            <a:r>
              <a:rPr lang="ja-JP" altLang="en-US" sz="1600" dirty="0">
                <a:latin typeface="BIZ UDPゴシック"/>
                <a:ea typeface="BIZ UDPゴシック"/>
              </a:rPr>
              <a:t>率は人口</a:t>
            </a:r>
            <a:r>
              <a:rPr lang="en-US" altLang="ja-JP" sz="1600" dirty="0">
                <a:latin typeface="BIZ UDPゴシック"/>
                <a:ea typeface="BIZ UDPゴシック"/>
              </a:rPr>
              <a:t>10</a:t>
            </a:r>
            <a:r>
              <a:rPr lang="ja-JP" altLang="en-US" sz="1600" dirty="0">
                <a:latin typeface="BIZ UDPゴシック"/>
                <a:ea typeface="BIZ UDPゴシック"/>
              </a:rPr>
              <a:t>万対</a:t>
            </a:r>
          </a:p>
        </p:txBody>
      </p:sp>
      <p:sp>
        <p:nvSpPr>
          <p:cNvPr id="1306" name="テキスト 341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07" name="テキスト 343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08" name="テキスト 401"/>
          <p:cNvSpPr txBox="1"/>
          <p:nvPr/>
        </p:nvSpPr>
        <p:spPr>
          <a:xfrm>
            <a:off x="2051720" y="1004141"/>
            <a:ext cx="1016271" cy="3992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000" b="1">
                <a:latin typeface="BIZ UDPゴシック"/>
                <a:ea typeface="BIZ UDPゴシック"/>
              </a:rPr>
              <a:t>男性</a:t>
            </a:r>
            <a:endParaRPr lang="ja-JP" altLang="en-US" b="1">
              <a:latin typeface="BIZ UDPゴシック"/>
              <a:ea typeface="BIZ UDPゴシック"/>
            </a:endParaRPr>
          </a:p>
        </p:txBody>
      </p:sp>
      <p:sp>
        <p:nvSpPr>
          <p:cNvPr id="1309" name="テキスト 402"/>
          <p:cNvSpPr txBox="1"/>
          <p:nvPr/>
        </p:nvSpPr>
        <p:spPr>
          <a:xfrm>
            <a:off x="6076009" y="1002858"/>
            <a:ext cx="1016271" cy="3992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000" b="1">
                <a:latin typeface="BIZ UDPゴシック"/>
                <a:ea typeface="BIZ UDPゴシック"/>
              </a:rPr>
              <a:t>女性</a:t>
            </a:r>
            <a:endParaRPr lang="ja-JP" altLang="en-US" b="1">
              <a:latin typeface="BIZ UDPゴシック"/>
              <a:ea typeface="BIZ UDPゴシック"/>
            </a:endParaRPr>
          </a:p>
        </p:txBody>
      </p:sp>
      <p:sp>
        <p:nvSpPr>
          <p:cNvPr id="1381" name="テキスト 248"/>
          <p:cNvSpPr txBox="1"/>
          <p:nvPr/>
        </p:nvSpPr>
        <p:spPr>
          <a:xfrm>
            <a:off x="5555732" y="1383618"/>
            <a:ext cx="25130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６９．４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北海道　６４．９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福島県　６３．１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長野県　４８．９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滋賀県　４８．０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徳島県　４７．１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3A69B8-099C-4B9D-9958-64A26BAD1B75}"/>
              </a:ext>
            </a:extLst>
          </p:cNvPr>
          <p:cNvSpPr txBox="1"/>
          <p:nvPr/>
        </p:nvSpPr>
        <p:spPr>
          <a:xfrm>
            <a:off x="4103948" y="4788188"/>
            <a:ext cx="493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引用：公益財団法人　がん研究振興財団「がんの統計　</a:t>
            </a:r>
            <a:r>
              <a:rPr kumimoji="1" lang="en-US" altLang="ja-JP" sz="1200" dirty="0"/>
              <a:t>2024</a:t>
            </a:r>
            <a:r>
              <a:rPr kumimoji="1" lang="ja-JP" altLang="en-US" sz="1200" dirty="0"/>
              <a:t>」より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四角形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年間雪日数（２０１９）</a:t>
            </a:r>
          </a:p>
        </p:txBody>
      </p:sp>
      <p:sp>
        <p:nvSpPr>
          <p:cNvPr id="1320" name="テキスト 189"/>
          <p:cNvSpPr txBox="1"/>
          <p:nvPr/>
        </p:nvSpPr>
        <p:spPr>
          <a:xfrm>
            <a:off x="457200" y="1200688"/>
            <a:ext cx="770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</a:t>
            </a:r>
            <a:r>
              <a:rPr lang="ja-JP" altLang="en-US" sz="3200" dirty="0">
                <a:latin typeface="BIZ UDPゴシック"/>
                <a:ea typeface="BIZ UDPゴシック"/>
              </a:rPr>
              <a:t>１</a:t>
            </a:r>
            <a:r>
              <a:rPr lang="ja-JP" altLang="en-US" sz="2800" dirty="0">
                <a:latin typeface="BIZ UDPゴシック"/>
                <a:ea typeface="BIZ UDPゴシック"/>
              </a:rPr>
              <a:t>位　北海道　１３１日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第２位　</a:t>
            </a:r>
            <a:r>
              <a:rPr lang="ja-JP" altLang="en-US" sz="28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2800" dirty="0">
                <a:latin typeface="BIZ UDPゴシック"/>
                <a:ea typeface="BIZ UDPゴシック"/>
              </a:rPr>
              <a:t>　</a:t>
            </a:r>
            <a:r>
              <a:rPr lang="ja-JP" altLang="en-US" sz="2800" dirty="0">
                <a:solidFill>
                  <a:srgbClr val="FF0000"/>
                </a:solidFill>
                <a:latin typeface="BIZ UDPゴシック"/>
                <a:ea typeface="BIZ UDPゴシック"/>
              </a:rPr>
              <a:t>１１７日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第３位　岩手県　１０６日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…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第45位　静岡県　　</a:t>
            </a:r>
            <a:r>
              <a:rPr lang="en-US" altLang="ja-JP" sz="2800" dirty="0">
                <a:latin typeface="BIZ UDPゴシック"/>
                <a:ea typeface="BIZ UDPゴシック"/>
              </a:rPr>
              <a:t>2</a:t>
            </a:r>
            <a:r>
              <a:rPr lang="ja-JP" altLang="en-US" sz="2800" dirty="0">
                <a:latin typeface="BIZ UDPゴシック"/>
                <a:ea typeface="BIZ UDPゴシック"/>
              </a:rPr>
              <a:t>日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            </a:t>
            </a:r>
            <a:r>
              <a:rPr lang="ja-JP" altLang="en-US" dirty="0">
                <a:latin typeface="BIZ UDPゴシック"/>
                <a:ea typeface="BIZ UDPゴシック"/>
              </a:rPr>
              <a:t> </a:t>
            </a:r>
            <a:r>
              <a:rPr lang="ja-JP" altLang="en-US" sz="2800" dirty="0">
                <a:latin typeface="BIZ UDPゴシック"/>
                <a:ea typeface="BIZ UDPゴシック"/>
              </a:rPr>
              <a:t>宮崎県　　</a:t>
            </a:r>
            <a:r>
              <a:rPr lang="en-US" altLang="ja-JP" sz="2800" dirty="0">
                <a:latin typeface="BIZ UDPゴシック"/>
                <a:ea typeface="BIZ UDPゴシック"/>
              </a:rPr>
              <a:t>2</a:t>
            </a:r>
            <a:r>
              <a:rPr lang="ja-JP" altLang="en-US" sz="2800" dirty="0">
                <a:latin typeface="BIZ UDPゴシック"/>
                <a:ea typeface="BIZ UDPゴシック"/>
              </a:rPr>
              <a:t>日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第47位　沖縄県　　０日</a:t>
            </a:r>
            <a:endParaRPr lang="ja-JP" altLang="en-US" sz="3200" dirty="0">
              <a:latin typeface="BIZ UDPゴシック"/>
              <a:ea typeface="BIZ UDPゴシック"/>
            </a:endParaRPr>
          </a:p>
        </p:txBody>
      </p:sp>
      <p:sp>
        <p:nvSpPr>
          <p:cNvPr id="1321" name="テキスト 190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22" name="テキスト 36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23" name="図 3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00" y="1288914"/>
            <a:ext cx="3810000" cy="301942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E7DD0F-717D-4938-93BD-ECF3D2FF63D8}"/>
              </a:ext>
            </a:extLst>
          </p:cNvPr>
          <p:cNvSpPr txBox="1"/>
          <p:nvPr/>
        </p:nvSpPr>
        <p:spPr>
          <a:xfrm>
            <a:off x="2735796" y="4801266"/>
            <a:ext cx="630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引用：総務省統計局「統計でみる都道府県のすがた２０２１　観測年：２０１９年」より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四角形 99"/>
          <p:cNvSpPr>
            <a:spLocks noGrp="1"/>
          </p:cNvSpPr>
          <p:nvPr>
            <p:ph type="title"/>
          </p:nvPr>
        </p:nvSpPr>
        <p:spPr>
          <a:xfrm>
            <a:off x="253659" y="94707"/>
            <a:ext cx="8229600" cy="7455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>
                <a:latin typeface="BIZ UDPゴシック"/>
                <a:ea typeface="BIZ UDPゴシック"/>
              </a:rPr>
              <a:t>喫煙率（２０１９）</a:t>
            </a:r>
          </a:p>
        </p:txBody>
      </p:sp>
      <p:sp>
        <p:nvSpPr>
          <p:cNvPr id="1312" name="テキスト 196"/>
          <p:cNvSpPr txBox="1"/>
          <p:nvPr/>
        </p:nvSpPr>
        <p:spPr>
          <a:xfrm>
            <a:off x="4721076" y="1745339"/>
            <a:ext cx="1531105" cy="27392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400" u="sng" dirty="0">
                <a:latin typeface="BIZ UDPゴシック"/>
                <a:ea typeface="BIZ UDPゴシック"/>
              </a:rPr>
              <a:t>第１位</a:t>
            </a:r>
            <a:endParaRPr sz="1600" u="sng" dirty="0"/>
          </a:p>
          <a:p>
            <a:pPr algn="ctr">
              <a:defRPr lang="ja-JP" altLang="en-US"/>
            </a:pPr>
            <a:r>
              <a:rPr lang="ja-JP" altLang="en-US" sz="2400" u="sng" dirty="0">
                <a:latin typeface="BIZ UDPゴシック"/>
                <a:ea typeface="BIZ UDPゴシック"/>
              </a:rPr>
              <a:t>第２位</a:t>
            </a:r>
            <a:endParaRPr sz="1600" u="sng" dirty="0"/>
          </a:p>
          <a:p>
            <a:pPr algn="ctr">
              <a:defRPr lang="ja-JP" altLang="en-US"/>
            </a:pPr>
            <a:r>
              <a:rPr lang="ja-JP" altLang="en-US" sz="2400" u="sng" dirty="0">
                <a:latin typeface="BIZ UDPゴシック"/>
                <a:ea typeface="BIZ UDPゴシック"/>
              </a:rPr>
              <a:t>第３位</a:t>
            </a:r>
            <a:endParaRPr sz="1600" u="sng" dirty="0"/>
          </a:p>
          <a:p>
            <a:pPr algn="ctr">
              <a:defRPr lang="ja-JP" altLang="en-US"/>
            </a:pPr>
            <a:r>
              <a:rPr lang="ja-JP" altLang="en-US" sz="2400" u="sng" dirty="0">
                <a:latin typeface="BIZ UDPゴシック"/>
                <a:ea typeface="BIZ UDPゴシック"/>
              </a:rPr>
              <a:t>…</a:t>
            </a:r>
            <a:endParaRPr sz="1600" u="sng" dirty="0"/>
          </a:p>
          <a:p>
            <a:pPr algn="ctr">
              <a:defRPr lang="ja-JP" altLang="en-US"/>
            </a:pPr>
            <a:r>
              <a:rPr lang="ja-JP" altLang="en-US" sz="2400" u="sng" dirty="0">
                <a:latin typeface="BIZ UDPゴシック"/>
                <a:ea typeface="BIZ UDPゴシック"/>
              </a:rPr>
              <a:t>第45位</a:t>
            </a:r>
            <a:endParaRPr sz="1600" u="sng" dirty="0"/>
          </a:p>
          <a:p>
            <a:pPr algn="ctr">
              <a:defRPr lang="ja-JP" altLang="en-US"/>
            </a:pPr>
            <a:r>
              <a:rPr lang="ja-JP" altLang="en-US" sz="2400" u="sng" dirty="0">
                <a:latin typeface="BIZ UDPゴシック"/>
                <a:ea typeface="BIZ UDPゴシック"/>
              </a:rPr>
              <a:t>第46位</a:t>
            </a:r>
            <a:endParaRPr sz="1600" u="sng" dirty="0"/>
          </a:p>
          <a:p>
            <a:pPr algn="ctr">
              <a:defRPr lang="ja-JP" altLang="en-US"/>
            </a:pPr>
            <a:r>
              <a:rPr lang="ja-JP" altLang="en-US" sz="2400" u="sng" dirty="0">
                <a:latin typeface="BIZ UDPゴシック"/>
                <a:ea typeface="BIZ UDPゴシック"/>
              </a:rPr>
              <a:t>第47位</a:t>
            </a:r>
            <a:endParaRPr sz="1600" u="sng" dirty="0"/>
          </a:p>
        </p:txBody>
      </p:sp>
      <p:sp>
        <p:nvSpPr>
          <p:cNvPr id="1313" name="テキスト 19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14" name="テキスト 34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15" name="図 3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0" y="3086798"/>
            <a:ext cx="1363482" cy="1553825"/>
          </a:xfrm>
          <a:prstGeom prst="rect">
            <a:avLst/>
          </a:prstGeom>
        </p:spPr>
      </p:pic>
      <p:sp>
        <p:nvSpPr>
          <p:cNvPr id="1316" name="テキスト 399"/>
          <p:cNvSpPr txBox="1"/>
          <p:nvPr/>
        </p:nvSpPr>
        <p:spPr>
          <a:xfrm>
            <a:off x="376373" y="1221419"/>
            <a:ext cx="1000261" cy="5223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800" b="1">
                <a:latin typeface="BIZ UDPゴシック"/>
                <a:ea typeface="BIZ UDPゴシック"/>
              </a:rPr>
              <a:t>男性</a:t>
            </a:r>
            <a:endParaRPr lang="ja-JP" altLang="en-US" b="1">
              <a:latin typeface="BIZ UDPゴシック"/>
              <a:ea typeface="BIZ UDPゴシック"/>
            </a:endParaRPr>
          </a:p>
        </p:txBody>
      </p:sp>
      <p:sp>
        <p:nvSpPr>
          <p:cNvPr id="1317" name="テキスト 400"/>
          <p:cNvSpPr txBox="1"/>
          <p:nvPr/>
        </p:nvSpPr>
        <p:spPr>
          <a:xfrm>
            <a:off x="2692305" y="1227513"/>
            <a:ext cx="930660" cy="5223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800" b="1">
                <a:latin typeface="BIZ UDPゴシック"/>
                <a:ea typeface="BIZ UDPゴシック"/>
              </a:rPr>
              <a:t>女性</a:t>
            </a:r>
            <a:endParaRPr lang="ja-JP" altLang="en-US" b="1">
              <a:latin typeface="BIZ UDPゴシック"/>
              <a:ea typeface="BIZ UDPゴシック"/>
            </a:endParaRPr>
          </a:p>
        </p:txBody>
      </p:sp>
      <p:sp>
        <p:nvSpPr>
          <p:cNvPr id="1385" name="テキスト 252"/>
          <p:cNvSpPr txBox="1"/>
          <p:nvPr/>
        </p:nvSpPr>
        <p:spPr>
          <a:xfrm>
            <a:off x="259987" y="1743746"/>
            <a:ext cx="24323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佐賀県３５．８％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岩手県３４．８％</a:t>
            </a:r>
          </a:p>
          <a:p>
            <a:pPr>
              <a:defRPr lang="ja-JP" altLang="en-US"/>
            </a:pP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青森県３４．４％</a:t>
            </a:r>
            <a:endParaRPr sz="1600"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東京都２５．３％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奈良県２４．５％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京都府２４．３％</a:t>
            </a:r>
            <a:endParaRPr lang="ja-JP" altLang="en-US" sz="2800" dirty="0">
              <a:latin typeface="BIZ UDPゴシック"/>
              <a:ea typeface="BIZ UDPゴシック"/>
            </a:endParaRPr>
          </a:p>
        </p:txBody>
      </p:sp>
      <p:sp>
        <p:nvSpPr>
          <p:cNvPr id="1386" name="テキスト 253"/>
          <p:cNvSpPr txBox="1"/>
          <p:nvPr/>
        </p:nvSpPr>
        <p:spPr>
          <a:xfrm>
            <a:off x="2493282" y="1743746"/>
            <a:ext cx="23539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北海道１４．８％</a:t>
            </a:r>
          </a:p>
          <a:p>
            <a:pPr>
              <a:defRPr lang="ja-JP" altLang="en-US"/>
            </a:pP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青森県１１．２％</a:t>
            </a:r>
            <a:endParaRPr sz="1600"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福島県１０．５％</a:t>
            </a:r>
            <a:endParaRPr sz="16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滋賀県　６．０％</a:t>
            </a:r>
            <a:endParaRPr sz="16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香川県　６．０％</a:t>
            </a:r>
            <a:endParaRPr sz="16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島根県　４．２％</a:t>
            </a:r>
            <a:endParaRPr dirty="0">
              <a:latin typeface="BIZ UDPゴシック"/>
              <a:ea typeface="BIZ UDPゴシック"/>
            </a:endParaRPr>
          </a:p>
        </p:txBody>
      </p:sp>
      <p:sp>
        <p:nvSpPr>
          <p:cNvPr id="1387" name="テキスト 254"/>
          <p:cNvSpPr txBox="1"/>
          <p:nvPr/>
        </p:nvSpPr>
        <p:spPr>
          <a:xfrm>
            <a:off x="6408204" y="1210948"/>
            <a:ext cx="1371790" cy="5223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800" b="1">
                <a:latin typeface="BIZ UDPゴシック"/>
                <a:ea typeface="BIZ UDPゴシック"/>
              </a:rPr>
              <a:t>男女計</a:t>
            </a:r>
            <a:endParaRPr lang="ja-JP" altLang="en-US" b="1">
              <a:latin typeface="BIZ UDPゴシック"/>
              <a:ea typeface="BIZ UDPゴシック"/>
            </a:endParaRPr>
          </a:p>
        </p:txBody>
      </p:sp>
      <p:sp>
        <p:nvSpPr>
          <p:cNvPr id="1388" name="テキスト 255"/>
          <p:cNvSpPr txBox="1"/>
          <p:nvPr/>
        </p:nvSpPr>
        <p:spPr>
          <a:xfrm>
            <a:off x="6353632" y="1734189"/>
            <a:ext cx="2432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北海道２２．６％</a:t>
            </a:r>
            <a:endParaRPr sz="24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青森県２２．１％</a:t>
            </a: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福島県２１．９％</a:t>
            </a:r>
            <a:endParaRPr lang="ja-JP" altLang="en-US" sz="1600" dirty="0">
              <a:latin typeface="BIZ UDPゴシック"/>
              <a:ea typeface="BIZ UDPゴシック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B16163-236F-49DD-87FB-49070785E28E}"/>
              </a:ext>
            </a:extLst>
          </p:cNvPr>
          <p:cNvSpPr txBox="1"/>
          <p:nvPr/>
        </p:nvSpPr>
        <p:spPr>
          <a:xfrm>
            <a:off x="4071700" y="4799135"/>
            <a:ext cx="49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引用：公益財団法人　がん研究振興財団「がんの統計　</a:t>
            </a:r>
            <a:r>
              <a:rPr kumimoji="1" lang="en-US" altLang="ja-JP" sz="1200" dirty="0"/>
              <a:t>2024</a:t>
            </a:r>
            <a:r>
              <a:rPr kumimoji="1" lang="ja-JP" altLang="en-US" sz="1200" dirty="0"/>
              <a:t>」より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四角形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１日の睡眠時間（２０２１）</a:t>
            </a:r>
          </a:p>
        </p:txBody>
      </p:sp>
      <p:sp>
        <p:nvSpPr>
          <p:cNvPr id="1332" name="テキスト 17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33" name="テキスト 179"/>
          <p:cNvSpPr txBox="1"/>
          <p:nvPr/>
        </p:nvSpPr>
        <p:spPr>
          <a:xfrm>
            <a:off x="1734391" y="1203750"/>
            <a:ext cx="3858240" cy="353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全国平均 ７時間５４分</a:t>
            </a:r>
          </a:p>
          <a:p>
            <a:pPr>
              <a:defRPr lang="ja-JP" altLang="en-US"/>
            </a:pPr>
            <a:r>
              <a:rPr lang="ja-JP" altLang="en-US" sz="28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2800" dirty="0">
                <a:latin typeface="BIZ UDPゴシック"/>
                <a:ea typeface="BIZ UDPゴシック"/>
              </a:rPr>
              <a:t>　　</a:t>
            </a:r>
            <a:r>
              <a:rPr lang="ja-JP" altLang="en-US" sz="2800" dirty="0">
                <a:solidFill>
                  <a:srgbClr val="FF0000"/>
                </a:solidFill>
                <a:latin typeface="BIZ UDPゴシック"/>
                <a:ea typeface="BIZ UDPゴシック"/>
              </a:rPr>
              <a:t>８時間０８分</a:t>
            </a:r>
            <a:endParaRPr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秋田県　　８時間０６分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鹿児島県</a:t>
            </a:r>
            <a:r>
              <a:rPr lang="ja-JP" altLang="en-US" sz="1400" dirty="0">
                <a:latin typeface="BIZ UDPゴシック"/>
                <a:ea typeface="BIZ UDPゴシック"/>
              </a:rPr>
              <a:t>　</a:t>
            </a:r>
            <a:r>
              <a:rPr lang="ja-JP" altLang="en-US" sz="2800" dirty="0">
                <a:latin typeface="BIZ UDPゴシック"/>
                <a:ea typeface="BIZ UDPゴシック"/>
              </a:rPr>
              <a:t>８時間０５分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…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静岡県　　７時間４９分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東京都　　７時間48分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神奈川県 ７時間４８分</a:t>
            </a:r>
            <a:endParaRPr lang="ja-JP" altLang="en-US" sz="3200" dirty="0">
              <a:latin typeface="BIZ UDPゴシック"/>
              <a:ea typeface="BIZ UDPゴシック"/>
            </a:endParaRPr>
          </a:p>
        </p:txBody>
      </p:sp>
      <p:sp>
        <p:nvSpPr>
          <p:cNvPr id="1334" name="テキスト 37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35" name="図 3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89" y="1794536"/>
            <a:ext cx="3321411" cy="2947752"/>
          </a:xfrm>
          <a:prstGeom prst="rect">
            <a:avLst/>
          </a:prstGeom>
        </p:spPr>
      </p:pic>
      <p:sp>
        <p:nvSpPr>
          <p:cNvPr id="1396" name="テキスト 263"/>
          <p:cNvSpPr txBox="1"/>
          <p:nvPr/>
        </p:nvSpPr>
        <p:spPr>
          <a:xfrm>
            <a:off x="236239" y="1573083"/>
            <a:ext cx="1498152" cy="316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800">
                <a:latin typeface="BIZ UDPゴシック"/>
                <a:ea typeface="BIZ UDPゴシック"/>
              </a:rPr>
              <a:t>第</a:t>
            </a:r>
            <a:r>
              <a:rPr lang="ja-JP" altLang="en-US" sz="3200">
                <a:latin typeface="BIZ UDPゴシック"/>
                <a:ea typeface="BIZ UDPゴシック"/>
              </a:rPr>
              <a:t>１</a:t>
            </a:r>
            <a:r>
              <a:rPr lang="ja-JP" altLang="en-US" sz="2800">
                <a:latin typeface="BIZ UDPゴシック"/>
                <a:ea typeface="BIZ UDPゴシック"/>
              </a:rPr>
              <a:t>位</a:t>
            </a:r>
          </a:p>
          <a:p>
            <a:pPr>
              <a:defRPr lang="ja-JP" altLang="en-US"/>
            </a:pPr>
            <a:r>
              <a:rPr lang="ja-JP" altLang="en-US" sz="2800">
                <a:latin typeface="BIZ UDPゴシック"/>
                <a:ea typeface="BIZ UDPゴシック"/>
              </a:rPr>
              <a:t>第２位</a:t>
            </a:r>
          </a:p>
          <a:p>
            <a:pPr>
              <a:defRPr lang="ja-JP" altLang="en-US"/>
            </a:pPr>
            <a:r>
              <a:rPr lang="ja-JP" altLang="en-US" sz="2800">
                <a:latin typeface="BIZ UDPゴシック"/>
                <a:ea typeface="BIZ UDPゴシック"/>
              </a:rPr>
              <a:t>第３位</a:t>
            </a:r>
          </a:p>
          <a:p>
            <a:pPr>
              <a:defRPr lang="ja-JP" altLang="en-US"/>
            </a:pPr>
            <a:r>
              <a:rPr lang="ja-JP" altLang="en-US" sz="2800">
                <a:latin typeface="BIZ UDPゴシック"/>
                <a:ea typeface="BIZ UDPゴシック"/>
              </a:rPr>
              <a:t>…</a:t>
            </a:r>
          </a:p>
          <a:p>
            <a:pPr>
              <a:defRPr lang="ja-JP" altLang="en-US"/>
            </a:pPr>
            <a:r>
              <a:rPr lang="ja-JP" altLang="en-US" sz="2800">
                <a:latin typeface="BIZ UDPゴシック"/>
                <a:ea typeface="BIZ UDPゴシック"/>
              </a:rPr>
              <a:t>第４５位</a:t>
            </a:r>
          </a:p>
          <a:p>
            <a:pPr>
              <a:defRPr lang="ja-JP" altLang="en-US"/>
            </a:pPr>
            <a:r>
              <a:rPr lang="ja-JP" altLang="en-US" sz="2800">
                <a:latin typeface="BIZ UDPゴシック"/>
                <a:ea typeface="BIZ UDPゴシック"/>
              </a:rPr>
              <a:t>第４６位</a:t>
            </a:r>
          </a:p>
          <a:p>
            <a:pPr>
              <a:defRPr lang="ja-JP" altLang="en-US"/>
            </a:pPr>
            <a:r>
              <a:rPr lang="ja-JP" altLang="en-US" sz="2800">
                <a:latin typeface="BIZ UDPゴシック"/>
                <a:ea typeface="BIZ UDPゴシック"/>
              </a:rPr>
              <a:t>第47位</a:t>
            </a:r>
            <a:endParaRPr lang="ja-JP" altLang="en-US" sz="3200">
              <a:latin typeface="BIZ UDPゴシック"/>
              <a:ea typeface="BIZ UDPゴシック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329458-1C39-44D8-B066-DF8617548E2D}"/>
              </a:ext>
            </a:extLst>
          </p:cNvPr>
          <p:cNvSpPr txBox="1"/>
          <p:nvPr/>
        </p:nvSpPr>
        <p:spPr>
          <a:xfrm>
            <a:off x="973154" y="4861414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引用：総務省統計局「社会生活基本調査からわかる</a:t>
            </a:r>
            <a:r>
              <a:rPr kumimoji="1" lang="en-US" altLang="ja-JP" sz="1200" dirty="0"/>
              <a:t>47</a:t>
            </a:r>
            <a:r>
              <a:rPr kumimoji="1" lang="ja-JP" altLang="en-US" sz="1200" dirty="0"/>
              <a:t>都道府県ランキング（令和３年社会生活基本調査結果）」より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四角形 220"/>
          <p:cNvSpPr>
            <a:spLocks noGrp="1"/>
          </p:cNvSpPr>
          <p:nvPr>
            <p:ph type="title"/>
          </p:nvPr>
        </p:nvSpPr>
        <p:spPr>
          <a:xfrm>
            <a:off x="472105" y="197289"/>
            <a:ext cx="8229600" cy="7455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BIZ UDPゴシック"/>
                <a:ea typeface="BIZ UDPゴシック"/>
              </a:rPr>
              <a:t>小学校５年生肥満傾向児童出現率</a:t>
            </a:r>
          </a:p>
        </p:txBody>
      </p:sp>
      <p:sp>
        <p:nvSpPr>
          <p:cNvPr id="1338" name="テキスト 216"/>
          <p:cNvSpPr txBox="1"/>
          <p:nvPr/>
        </p:nvSpPr>
        <p:spPr>
          <a:xfrm>
            <a:off x="5490050" y="958583"/>
            <a:ext cx="32041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　　女　子</a:t>
            </a:r>
            <a:endParaRPr sz="2000" dirty="0"/>
          </a:p>
          <a:p>
            <a:pPr>
              <a:defRPr lang="ja-JP" altLang="en-US"/>
            </a:pP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１３．５％</a:t>
            </a:r>
            <a:endParaRPr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秋田県　１３．２％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岩手県　１２．９％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京都府　　８．１％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鳥取県　　８．１％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兵庫県　　８．１％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富山県　　８．０％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滋賀県　　７．５％</a:t>
            </a:r>
            <a:endParaRPr lang="ja-JP" altLang="en-US" sz="3200" dirty="0">
              <a:latin typeface="BIZ UDPゴシック"/>
              <a:ea typeface="BIZ UDPゴシック"/>
            </a:endParaRPr>
          </a:p>
        </p:txBody>
      </p:sp>
      <p:sp>
        <p:nvSpPr>
          <p:cNvPr id="1339" name="テキスト 21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40" name="テキスト 22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41" name="テキスト 287"/>
          <p:cNvSpPr txBox="1"/>
          <p:nvPr/>
        </p:nvSpPr>
        <p:spPr>
          <a:xfrm>
            <a:off x="1366206" y="958838"/>
            <a:ext cx="31663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　　男　子</a:t>
            </a:r>
            <a:endParaRPr sz="2000" dirty="0"/>
          </a:p>
          <a:p>
            <a:pPr>
              <a:defRPr lang="ja-JP" altLang="en-US"/>
            </a:pP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１９．６％</a:t>
            </a:r>
            <a:endParaRPr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福島県　１８．０％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北海道　１７．８％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京都府　１１．２％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兵庫県　１１．２％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東京都　１１．２％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滋賀県　　９．９％</a:t>
            </a:r>
            <a:endParaRPr lang="ja-JP" altLang="en-US" sz="2800" dirty="0">
              <a:latin typeface="BIZ UDPゴシック"/>
              <a:ea typeface="BIZ UDPゴシック"/>
            </a:endParaRPr>
          </a:p>
        </p:txBody>
      </p:sp>
      <p:sp>
        <p:nvSpPr>
          <p:cNvPr id="1342" name="テキスト 37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43" name="図 3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6" y="51470"/>
            <a:ext cx="794225" cy="1212558"/>
          </a:xfrm>
          <a:prstGeom prst="rect">
            <a:avLst/>
          </a:prstGeom>
        </p:spPr>
      </p:pic>
      <p:sp>
        <p:nvSpPr>
          <p:cNvPr id="1344" name="テキスト 376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45" name="図 3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156" y="123478"/>
            <a:ext cx="849748" cy="1218277"/>
          </a:xfrm>
          <a:prstGeom prst="rect">
            <a:avLst/>
          </a:prstGeom>
        </p:spPr>
      </p:pic>
      <p:sp>
        <p:nvSpPr>
          <p:cNvPr id="1392" name="テキスト 259"/>
          <p:cNvSpPr txBox="1"/>
          <p:nvPr/>
        </p:nvSpPr>
        <p:spPr>
          <a:xfrm>
            <a:off x="78850" y="1409847"/>
            <a:ext cx="1288193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第１位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第２位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第３位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第4４位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sz="1600" dirty="0"/>
          </a:p>
          <a:p>
            <a:pPr algn="ctr">
              <a:defRPr lang="ja-JP" altLang="en-US"/>
            </a:pPr>
            <a:endParaRPr lang="en-US" altLang="ja-JP" sz="1600" dirty="0"/>
          </a:p>
          <a:p>
            <a:pPr algn="ctr">
              <a:defRPr lang="ja-JP" altLang="en-US"/>
            </a:pP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第47位</a:t>
            </a:r>
            <a:endParaRPr dirty="0"/>
          </a:p>
        </p:txBody>
      </p:sp>
      <p:sp>
        <p:nvSpPr>
          <p:cNvPr id="12" name="テキスト 259">
            <a:extLst>
              <a:ext uri="{FF2B5EF4-FFF2-40B4-BE49-F238E27FC236}">
                <a16:creationId xmlns:a16="http://schemas.microsoft.com/office/drawing/2014/main" id="{7B5E9971-72B1-42AB-AC84-BC45D15BA5C2}"/>
              </a:ext>
            </a:extLst>
          </p:cNvPr>
          <p:cNvSpPr txBox="1"/>
          <p:nvPr/>
        </p:nvSpPr>
        <p:spPr>
          <a:xfrm>
            <a:off x="4204406" y="1365936"/>
            <a:ext cx="1288193" cy="33855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第１位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第２位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第３位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第4３位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en-US" altLang="ja-JP" sz="2400" dirty="0"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en-US" altLang="ja-JP" sz="1100" dirty="0"/>
          </a:p>
          <a:p>
            <a:pPr algn="ctr">
              <a:defRPr lang="ja-JP" altLang="en-US"/>
            </a:pPr>
            <a:endParaRPr lang="en-US" altLang="ja-JP" sz="11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第４６位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第47位</a:t>
            </a:r>
            <a:endParaRPr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BB2B8C-1A79-48C4-AFC3-6B63AE4532AF}"/>
              </a:ext>
            </a:extLst>
          </p:cNvPr>
          <p:cNvSpPr txBox="1"/>
          <p:nvPr/>
        </p:nvSpPr>
        <p:spPr>
          <a:xfrm>
            <a:off x="2889123" y="4800703"/>
            <a:ext cx="6130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引用：スポーツ庁「令和６年度全国体力・運動能力、運動習慣等調査　報告書」より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四角形 220"/>
          <p:cNvSpPr>
            <a:spLocks noGrp="1"/>
          </p:cNvSpPr>
          <p:nvPr>
            <p:ph type="title"/>
          </p:nvPr>
        </p:nvSpPr>
        <p:spPr>
          <a:xfrm>
            <a:off x="472105" y="197289"/>
            <a:ext cx="8229600" cy="7455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BIZ UDPゴシック"/>
                <a:ea typeface="BIZ UDPゴシック"/>
              </a:rPr>
              <a:t>中学校２年生肥満傾向児童出現率</a:t>
            </a:r>
          </a:p>
        </p:txBody>
      </p:sp>
      <p:sp>
        <p:nvSpPr>
          <p:cNvPr id="1338" name="テキスト 216"/>
          <p:cNvSpPr txBox="1"/>
          <p:nvPr/>
        </p:nvSpPr>
        <p:spPr>
          <a:xfrm>
            <a:off x="5544108" y="958838"/>
            <a:ext cx="32041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　　女　子</a:t>
            </a:r>
            <a:endParaRPr sz="2000" dirty="0"/>
          </a:p>
          <a:p>
            <a:pPr>
              <a:defRPr lang="ja-JP" altLang="en-US"/>
            </a:pP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１０．８％</a:t>
            </a:r>
            <a:endParaRPr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福島県　１０．５％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栃木県　　９．９％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長野県　　５．５％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京都府　　５．５％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奈良県　　５．５％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兵庫県　　４．８％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滋賀県　　４．６％</a:t>
            </a:r>
            <a:endParaRPr lang="ja-JP" altLang="en-US" sz="3200" dirty="0">
              <a:latin typeface="BIZ UDPゴシック"/>
              <a:ea typeface="BIZ UDPゴシック"/>
            </a:endParaRPr>
          </a:p>
        </p:txBody>
      </p:sp>
      <p:sp>
        <p:nvSpPr>
          <p:cNvPr id="1339" name="テキスト 21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40" name="テキスト 22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41" name="テキスト 287"/>
          <p:cNvSpPr txBox="1"/>
          <p:nvPr/>
        </p:nvSpPr>
        <p:spPr>
          <a:xfrm>
            <a:off x="1366206" y="958838"/>
            <a:ext cx="31663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　　男　子</a:t>
            </a:r>
            <a:endParaRPr sz="2000" dirty="0"/>
          </a:p>
          <a:p>
            <a:pPr>
              <a:defRPr lang="ja-JP" altLang="en-US"/>
            </a:pP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BIZ UDPゴシック"/>
                <a:ea typeface="BIZ UDPゴシック"/>
              </a:rPr>
              <a:t>１５．９％</a:t>
            </a:r>
            <a:endParaRPr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徳島県　１３．１％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岩手県　１２．７％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宮城県　１２．７％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  <a:endParaRPr dirty="0"/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滋賀県　　８．０％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京都府　　７．８％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島根県　　７．６％</a:t>
            </a:r>
            <a:endParaRPr lang="ja-JP" altLang="en-US" sz="2800" dirty="0">
              <a:latin typeface="BIZ UDPゴシック"/>
              <a:ea typeface="BIZ UDPゴシック"/>
            </a:endParaRPr>
          </a:p>
        </p:txBody>
      </p:sp>
      <p:sp>
        <p:nvSpPr>
          <p:cNvPr id="1342" name="テキスト 37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43" name="図 3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6" y="51470"/>
            <a:ext cx="794225" cy="1212558"/>
          </a:xfrm>
          <a:prstGeom prst="rect">
            <a:avLst/>
          </a:prstGeom>
        </p:spPr>
      </p:pic>
      <p:sp>
        <p:nvSpPr>
          <p:cNvPr id="1344" name="テキスト 376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45" name="図 3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156" y="123478"/>
            <a:ext cx="849748" cy="1218277"/>
          </a:xfrm>
          <a:prstGeom prst="rect">
            <a:avLst/>
          </a:prstGeom>
        </p:spPr>
      </p:pic>
      <p:sp>
        <p:nvSpPr>
          <p:cNvPr id="1392" name="テキスト 259"/>
          <p:cNvSpPr txBox="1"/>
          <p:nvPr/>
        </p:nvSpPr>
        <p:spPr>
          <a:xfrm>
            <a:off x="78850" y="1396579"/>
            <a:ext cx="1288193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第１位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第２位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第３位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en-US" altLang="ja-JP" sz="1200" dirty="0"/>
          </a:p>
          <a:p>
            <a:pPr algn="ctr">
              <a:defRPr lang="ja-JP" altLang="en-US"/>
            </a:pPr>
            <a:endParaRPr sz="12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第4５位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第４６位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第47位</a:t>
            </a:r>
            <a:endParaRPr dirty="0"/>
          </a:p>
        </p:txBody>
      </p:sp>
      <p:sp>
        <p:nvSpPr>
          <p:cNvPr id="12" name="テキスト 259">
            <a:extLst>
              <a:ext uri="{FF2B5EF4-FFF2-40B4-BE49-F238E27FC236}">
                <a16:creationId xmlns:a16="http://schemas.microsoft.com/office/drawing/2014/main" id="{7B5E9971-72B1-42AB-AC84-BC45D15BA5C2}"/>
              </a:ext>
            </a:extLst>
          </p:cNvPr>
          <p:cNvSpPr txBox="1"/>
          <p:nvPr/>
        </p:nvSpPr>
        <p:spPr>
          <a:xfrm>
            <a:off x="4255915" y="1384476"/>
            <a:ext cx="1288193" cy="33855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第１位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第２位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第３位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…</a:t>
            </a:r>
            <a:endParaRPr sz="16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第4３位</a:t>
            </a:r>
            <a:endParaRPr lang="en-US" altLang="ja-JP" sz="2400" dirty="0"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en-US" altLang="ja-JP" sz="2400" dirty="0"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en-US" altLang="ja-JP" sz="1100" dirty="0"/>
          </a:p>
          <a:p>
            <a:pPr algn="ctr">
              <a:defRPr lang="ja-JP" altLang="en-US"/>
            </a:pPr>
            <a:endParaRPr lang="en-US" altLang="ja-JP" sz="1100" dirty="0"/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第４６位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 lang="ja-JP" altLang="en-US"/>
            </a:pPr>
            <a:r>
              <a:rPr lang="ja-JP" altLang="en-US" sz="2400" dirty="0">
                <a:latin typeface="BIZ UDPゴシック"/>
                <a:ea typeface="BIZ UDPゴシック"/>
              </a:rPr>
              <a:t>第47位</a:t>
            </a:r>
            <a:endParaRPr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BB2B8C-1A79-48C4-AFC3-6B63AE4532AF}"/>
              </a:ext>
            </a:extLst>
          </p:cNvPr>
          <p:cNvSpPr txBox="1"/>
          <p:nvPr/>
        </p:nvSpPr>
        <p:spPr>
          <a:xfrm>
            <a:off x="2995798" y="4822672"/>
            <a:ext cx="6148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引用：スポーツ庁「令和６年度全国体力・運動能力、運動習慣等調査　報告書」より</a:t>
            </a:r>
          </a:p>
        </p:txBody>
      </p:sp>
    </p:spTree>
    <p:extLst>
      <p:ext uri="{BB962C8B-B14F-4D97-AF65-F5344CB8AC3E}">
        <p14:creationId xmlns:p14="http://schemas.microsoft.com/office/powerpoint/2010/main" val="3729437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四角形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ja-JP" altLang="en-US" sz="2800" dirty="0">
                <a:latin typeface="BIZ UDPゴシック"/>
                <a:ea typeface="BIZ UDPゴシック"/>
              </a:rPr>
              <a:t>１年間に「ウォーキング・軽い体操」をした人の割合（２０２１）</a:t>
            </a:r>
            <a:endParaRPr sz="2800" dirty="0">
              <a:latin typeface="BIZ UDPゴシック"/>
              <a:ea typeface="BIZ UDPゴシック"/>
            </a:endParaRPr>
          </a:p>
        </p:txBody>
      </p:sp>
      <p:sp>
        <p:nvSpPr>
          <p:cNvPr id="1354" name="テキスト 167"/>
          <p:cNvSpPr txBox="1"/>
          <p:nvPr/>
        </p:nvSpPr>
        <p:spPr>
          <a:xfrm>
            <a:off x="324000" y="1491750"/>
            <a:ext cx="7704000" cy="310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　　　　　全国平均　４４．３％</a:t>
            </a:r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</a:t>
            </a:r>
            <a:r>
              <a:rPr lang="ja-JP" altLang="en-US" sz="3600" dirty="0">
                <a:latin typeface="BIZ UDPゴシック"/>
                <a:ea typeface="BIZ UDPゴシック"/>
              </a:rPr>
              <a:t>１</a:t>
            </a:r>
            <a:r>
              <a:rPr lang="ja-JP" altLang="en-US" sz="3200" dirty="0">
                <a:latin typeface="BIZ UDPゴシック"/>
                <a:ea typeface="BIZ UDPゴシック"/>
              </a:rPr>
              <a:t>位　東京都　　 ５２．３％</a:t>
            </a:r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第２位　神奈川県　４９．３％</a:t>
            </a:r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…</a:t>
            </a:r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第４６位　秋田県　３５．７％</a:t>
            </a:r>
          </a:p>
          <a:p>
            <a:pPr>
              <a:defRPr lang="ja-JP" altLang="en-US"/>
            </a:pPr>
            <a:r>
              <a:rPr lang="ja-JP" altLang="en-US" sz="3200" dirty="0">
                <a:latin typeface="BIZ UDPゴシック"/>
                <a:ea typeface="BIZ UDPゴシック"/>
              </a:rPr>
              <a:t>第４７位　</a:t>
            </a:r>
            <a:r>
              <a:rPr lang="ja-JP" altLang="en-US" sz="32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　３２．０％</a:t>
            </a:r>
          </a:p>
        </p:txBody>
      </p:sp>
      <p:sp>
        <p:nvSpPr>
          <p:cNvPr id="1355" name="テキスト 18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56" name="テキスト 38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57" name="テキスト 48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58" name="図 4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42" y="1138570"/>
            <a:ext cx="2950358" cy="34608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81247A-34C3-47C3-9F65-C0C91DF0FD6A}"/>
              </a:ext>
            </a:extLst>
          </p:cNvPr>
          <p:cNvSpPr txBox="1"/>
          <p:nvPr/>
        </p:nvSpPr>
        <p:spPr>
          <a:xfrm>
            <a:off x="935596" y="4749482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引用：総務省統計局「社会生活基本調査からわかる</a:t>
            </a:r>
            <a:r>
              <a:rPr kumimoji="1" lang="en-US" altLang="ja-JP" sz="1200" dirty="0"/>
              <a:t>47</a:t>
            </a:r>
            <a:r>
              <a:rPr kumimoji="1" lang="ja-JP" altLang="en-US" sz="1200" dirty="0"/>
              <a:t>都道府県ランキング（令和３年社会生活基本調査結果）」より</a:t>
            </a:r>
            <a:endParaRPr kumimoji="1" lang="en-US" altLang="ja-JP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テキスト 196"/>
          <p:cNvSpPr txBox="1"/>
          <p:nvPr/>
        </p:nvSpPr>
        <p:spPr>
          <a:xfrm>
            <a:off x="463201" y="1563750"/>
            <a:ext cx="8217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</a:t>
            </a:r>
            <a:r>
              <a:rPr lang="ja-JP" altLang="en-US" sz="3200" dirty="0">
                <a:latin typeface="BIZ UDPゴシック"/>
                <a:ea typeface="BIZ UDPゴシック"/>
              </a:rPr>
              <a:t>１</a:t>
            </a:r>
            <a:r>
              <a:rPr lang="ja-JP" altLang="en-US" sz="2800" dirty="0">
                <a:latin typeface="BIZ UDPゴシック"/>
                <a:ea typeface="BIZ UDPゴシック"/>
              </a:rPr>
              <a:t>位　　大阪府　８</a:t>
            </a:r>
            <a:r>
              <a:rPr lang="en-US" altLang="ja-JP" sz="2800" dirty="0">
                <a:latin typeface="BIZ UDPゴシック"/>
                <a:ea typeface="BIZ UDPゴシック"/>
              </a:rPr>
              <a:t>,</a:t>
            </a:r>
            <a:r>
              <a:rPr lang="ja-JP" altLang="en-US" sz="2800" dirty="0">
                <a:latin typeface="BIZ UDPゴシック"/>
                <a:ea typeface="BIZ UDPゴシック"/>
              </a:rPr>
              <a:t>７６２歩　　神奈川県　７</a:t>
            </a:r>
            <a:r>
              <a:rPr lang="en-US" altLang="ja-JP" sz="2800" dirty="0">
                <a:latin typeface="BIZ UDPゴシック"/>
                <a:ea typeface="BIZ UDPゴシック"/>
              </a:rPr>
              <a:t>,</a:t>
            </a:r>
            <a:r>
              <a:rPr lang="ja-JP" altLang="en-US" sz="2800" dirty="0">
                <a:latin typeface="BIZ UDPゴシック"/>
                <a:ea typeface="BIZ UDPゴシック"/>
              </a:rPr>
              <a:t>７９５歩　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第２位　　静岡県　８</a:t>
            </a:r>
            <a:r>
              <a:rPr lang="en-US" altLang="ja-JP" sz="2800" dirty="0">
                <a:latin typeface="BIZ UDPゴシック"/>
                <a:ea typeface="BIZ UDPゴシック"/>
              </a:rPr>
              <a:t>,</a:t>
            </a:r>
            <a:r>
              <a:rPr lang="ja-JP" altLang="en-US" sz="2800" dirty="0">
                <a:latin typeface="BIZ UDPゴシック"/>
                <a:ea typeface="BIZ UDPゴシック"/>
              </a:rPr>
              <a:t>６７６歩　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  <a:r>
              <a:rPr lang="ja-JP" altLang="en-US" sz="2800" dirty="0">
                <a:latin typeface="BIZ UDPゴシック"/>
                <a:ea typeface="BIZ UDPゴシック"/>
              </a:rPr>
              <a:t>京都府　　</a:t>
            </a:r>
            <a:r>
              <a:rPr lang="ja-JP" altLang="en-US" sz="900" dirty="0">
                <a:latin typeface="BIZ UDPゴシック"/>
                <a:ea typeface="BIZ UDPゴシック"/>
              </a:rPr>
              <a:t>　  </a:t>
            </a:r>
            <a:r>
              <a:rPr lang="ja-JP" altLang="en-US" sz="2800" dirty="0">
                <a:latin typeface="BIZ UDPゴシック"/>
                <a:ea typeface="BIZ UDPゴシック"/>
              </a:rPr>
              <a:t>７</a:t>
            </a:r>
            <a:r>
              <a:rPr lang="en-US" altLang="ja-JP" sz="2800" dirty="0">
                <a:latin typeface="BIZ UDPゴシック"/>
                <a:ea typeface="BIZ UDPゴシック"/>
              </a:rPr>
              <a:t>,</a:t>
            </a:r>
            <a:r>
              <a:rPr lang="ja-JP" altLang="en-US" sz="2800" dirty="0">
                <a:latin typeface="BIZ UDPゴシック"/>
                <a:ea typeface="BIZ UDPゴシック"/>
              </a:rPr>
              <a:t>５２４歩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第３位　　奈良県　８</a:t>
            </a:r>
            <a:r>
              <a:rPr lang="en-US" altLang="ja-JP" sz="2800" dirty="0">
                <a:latin typeface="BIZ UDPゴシック"/>
                <a:ea typeface="BIZ UDPゴシック"/>
              </a:rPr>
              <a:t>,</a:t>
            </a:r>
            <a:r>
              <a:rPr lang="ja-JP" altLang="en-US" sz="2800" dirty="0">
                <a:latin typeface="BIZ UDPゴシック"/>
                <a:ea typeface="BIZ UDPゴシック"/>
              </a:rPr>
              <a:t>６３１歩　</a:t>
            </a:r>
            <a:r>
              <a:rPr lang="ja-JP" altLang="en-US" sz="1800" dirty="0">
                <a:latin typeface="BIZ UDPゴシック"/>
                <a:ea typeface="BIZ UDPゴシック"/>
              </a:rPr>
              <a:t>　</a:t>
            </a:r>
            <a:r>
              <a:rPr lang="ja-JP" altLang="en-US" sz="1400" dirty="0">
                <a:latin typeface="BIZ UDPゴシック"/>
                <a:ea typeface="BIZ UDPゴシック"/>
              </a:rPr>
              <a:t>　</a:t>
            </a:r>
            <a:r>
              <a:rPr lang="ja-JP" altLang="en-US" sz="2800" dirty="0">
                <a:latin typeface="BIZ UDPゴシック"/>
                <a:ea typeface="BIZ UDPゴシック"/>
              </a:rPr>
              <a:t>広島県　</a:t>
            </a:r>
            <a:r>
              <a:rPr lang="ja-JP" altLang="en-US" sz="2400" dirty="0">
                <a:latin typeface="BIZ UDPゴシック"/>
                <a:ea typeface="BIZ UDPゴシック"/>
              </a:rPr>
              <a:t>　</a:t>
            </a:r>
            <a:r>
              <a:rPr lang="ja-JP" altLang="en-US" sz="1200" dirty="0">
                <a:latin typeface="BIZ UDPゴシック"/>
                <a:ea typeface="BIZ UDPゴシック"/>
              </a:rPr>
              <a:t>　 </a:t>
            </a:r>
            <a:r>
              <a:rPr lang="ja-JP" altLang="en-US" sz="2800" dirty="0">
                <a:latin typeface="BIZ UDPゴシック"/>
                <a:ea typeface="BIZ UDPゴシック"/>
              </a:rPr>
              <a:t>７</a:t>
            </a:r>
            <a:r>
              <a:rPr lang="en-US" altLang="ja-JP" sz="2800" dirty="0">
                <a:latin typeface="BIZ UDPゴシック"/>
                <a:ea typeface="BIZ UDPゴシック"/>
              </a:rPr>
              <a:t>,</a:t>
            </a:r>
            <a:r>
              <a:rPr lang="ja-JP" altLang="en-US" sz="2800" dirty="0">
                <a:latin typeface="BIZ UDPゴシック"/>
                <a:ea typeface="BIZ UDPゴシック"/>
              </a:rPr>
              <a:t>３５７歩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…</a:t>
            </a:r>
          </a:p>
          <a:p>
            <a:pPr>
              <a:defRPr lang="ja-JP" altLang="en-US"/>
            </a:pPr>
            <a:r>
              <a:rPr lang="ja-JP" altLang="en-US" sz="2800" dirty="0">
                <a:solidFill>
                  <a:srgbClr val="FF0000"/>
                </a:solidFill>
                <a:latin typeface="BIZ UDPゴシック"/>
                <a:ea typeface="BIZ UDPゴシック"/>
              </a:rPr>
              <a:t>　　　　　　青森県　</a:t>
            </a:r>
            <a:r>
              <a:rPr lang="ja-JP" altLang="en-US" sz="2800" u="sng" dirty="0">
                <a:solidFill>
                  <a:srgbClr val="FF0000"/>
                </a:solidFill>
                <a:latin typeface="BIZ UDPゴシック"/>
                <a:ea typeface="BIZ UDPゴシック"/>
              </a:rPr>
              <a:t>７</a:t>
            </a:r>
            <a:r>
              <a:rPr lang="en-US" altLang="ja-JP" sz="2800" u="sng" dirty="0">
                <a:solidFill>
                  <a:srgbClr val="FF0000"/>
                </a:solidFill>
                <a:latin typeface="BIZ UDPゴシック"/>
                <a:ea typeface="BIZ UDPゴシック"/>
              </a:rPr>
              <a:t>,</a:t>
            </a:r>
            <a:r>
              <a:rPr lang="ja-JP" altLang="en-US" sz="2800" u="sng" dirty="0">
                <a:solidFill>
                  <a:srgbClr val="FF0000"/>
                </a:solidFill>
                <a:latin typeface="BIZ UDPゴシック"/>
                <a:ea typeface="BIZ UDPゴシック"/>
              </a:rPr>
              <a:t>４７２歩</a:t>
            </a:r>
            <a:r>
              <a:rPr lang="ja-JP" altLang="en-US" sz="2800" dirty="0">
                <a:solidFill>
                  <a:srgbClr val="FF0000"/>
                </a:solidFill>
                <a:latin typeface="BIZ UDPゴシック"/>
                <a:ea typeface="BIZ UDPゴシック"/>
              </a:rPr>
              <a:t>　</a:t>
            </a:r>
            <a:r>
              <a:rPr lang="ja-JP" altLang="en-US" sz="1600" dirty="0">
                <a:solidFill>
                  <a:srgbClr val="FF0000"/>
                </a:solidFill>
                <a:latin typeface="BIZ UDPゴシック"/>
                <a:ea typeface="BIZ UDPゴシック"/>
              </a:rPr>
              <a:t>　　</a:t>
            </a:r>
            <a:r>
              <a:rPr lang="ja-JP" altLang="en-US" sz="28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　</a:t>
            </a:r>
            <a:r>
              <a:rPr lang="ja-JP" altLang="en-US" sz="1800" dirty="0">
                <a:solidFill>
                  <a:srgbClr val="FF0000"/>
                </a:solidFill>
                <a:latin typeface="BIZ UDPゴシック"/>
                <a:ea typeface="BIZ UDPゴシック"/>
              </a:rPr>
              <a:t>　　</a:t>
            </a:r>
            <a:r>
              <a:rPr lang="ja-JP" altLang="en-US" sz="2800" u="sng" dirty="0">
                <a:solidFill>
                  <a:srgbClr val="FF0000"/>
                </a:solidFill>
                <a:latin typeface="BIZ UDPゴシック"/>
                <a:ea typeface="BIZ UDPゴシック"/>
              </a:rPr>
              <a:t>６</a:t>
            </a:r>
            <a:r>
              <a:rPr lang="en-US" altLang="ja-JP" sz="2800" u="sng" dirty="0">
                <a:solidFill>
                  <a:srgbClr val="FF0000"/>
                </a:solidFill>
                <a:latin typeface="BIZ UDPゴシック"/>
                <a:ea typeface="BIZ UDPゴシック"/>
              </a:rPr>
              <a:t>,</a:t>
            </a:r>
            <a:r>
              <a:rPr lang="ja-JP" altLang="en-US" sz="2800" u="sng" dirty="0">
                <a:solidFill>
                  <a:srgbClr val="FF0000"/>
                </a:solidFill>
                <a:latin typeface="BIZ UDPゴシック"/>
                <a:ea typeface="BIZ UDPゴシック"/>
              </a:rPr>
              <a:t>０１０歩</a:t>
            </a:r>
            <a:endParaRPr lang="ja-JP" altLang="en-US" sz="2800" u="sng" dirty="0">
              <a:latin typeface="BIZ UDPゴシック"/>
              <a:ea typeface="BIZ UDPゴシック"/>
            </a:endParaRPr>
          </a:p>
        </p:txBody>
      </p:sp>
      <p:sp>
        <p:nvSpPr>
          <p:cNvPr id="1361" name="テキスト 399"/>
          <p:cNvSpPr txBox="1"/>
          <p:nvPr/>
        </p:nvSpPr>
        <p:spPr>
          <a:xfrm>
            <a:off x="2700419" y="1041423"/>
            <a:ext cx="1016271" cy="5223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800" b="1">
                <a:latin typeface="BIZ UDPゴシック"/>
                <a:ea typeface="BIZ UDPゴシック"/>
              </a:rPr>
              <a:t>男性</a:t>
            </a:r>
            <a:endParaRPr lang="ja-JP" altLang="en-US" b="1">
              <a:latin typeface="BIZ UDPゴシック"/>
              <a:ea typeface="BIZ UDPゴシック"/>
            </a:endParaRPr>
          </a:p>
        </p:txBody>
      </p:sp>
      <p:sp>
        <p:nvSpPr>
          <p:cNvPr id="1362" name="テキスト 399"/>
          <p:cNvSpPr txBox="1"/>
          <p:nvPr/>
        </p:nvSpPr>
        <p:spPr>
          <a:xfrm>
            <a:off x="6156000" y="1041423"/>
            <a:ext cx="10162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2800" b="1" dirty="0">
                <a:latin typeface="BIZ UDPゴシック"/>
                <a:ea typeface="BIZ UDPゴシック"/>
              </a:rPr>
              <a:t>女性</a:t>
            </a:r>
            <a:endParaRPr lang="ja-JP" altLang="en-US" b="1" dirty="0">
              <a:latin typeface="BIZ UDPゴシック"/>
              <a:ea typeface="BIZ UDPゴシック"/>
            </a:endParaRPr>
          </a:p>
        </p:txBody>
      </p:sp>
      <p:sp>
        <p:nvSpPr>
          <p:cNvPr id="1363" name="四角形 181"/>
          <p:cNvSpPr>
            <a:spLocks noGrp="1"/>
          </p:cNvSpPr>
          <p:nvPr>
            <p:ph type="title"/>
          </p:nvPr>
        </p:nvSpPr>
        <p:spPr>
          <a:xfrm>
            <a:off x="457200" y="127687"/>
            <a:ext cx="8229600" cy="7445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２０～６４歳平均歩数（２０１６）</a:t>
            </a:r>
          </a:p>
        </p:txBody>
      </p:sp>
      <p:sp>
        <p:nvSpPr>
          <p:cNvPr id="1370" name="図形 237"/>
          <p:cNvSpPr/>
          <p:nvPr/>
        </p:nvSpPr>
        <p:spPr>
          <a:xfrm>
            <a:off x="1690030" y="3987599"/>
            <a:ext cx="1583939" cy="576000"/>
          </a:xfrm>
          <a:prstGeom prst="wedgeEllipseCallout">
            <a:avLst>
              <a:gd name="adj1" fmla="val -1477"/>
              <a:gd name="adj2" fmla="val -76041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>
                <a:solidFill>
                  <a:schemeClr val="tx1"/>
                </a:solidFill>
                <a:latin typeface="BIZ UDPゴシック"/>
                <a:ea typeface="BIZ UDPゴシック"/>
              </a:rPr>
              <a:t>第２２位</a:t>
            </a:r>
          </a:p>
        </p:txBody>
      </p:sp>
      <p:sp>
        <p:nvSpPr>
          <p:cNvPr id="1371" name="図形 238"/>
          <p:cNvSpPr/>
          <p:nvPr/>
        </p:nvSpPr>
        <p:spPr>
          <a:xfrm>
            <a:off x="5077316" y="3996190"/>
            <a:ext cx="1583939" cy="576000"/>
          </a:xfrm>
          <a:prstGeom prst="wedgeEllipseCallout">
            <a:avLst>
              <a:gd name="adj1" fmla="val 187"/>
              <a:gd name="adj2" fmla="val -80393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dirty="0">
                <a:solidFill>
                  <a:schemeClr val="tx1"/>
                </a:solidFill>
                <a:latin typeface="BIZ UDPゴシック"/>
                <a:ea typeface="BIZ UDPゴシック"/>
              </a:rPr>
              <a:t>第４２位</a:t>
            </a:r>
          </a:p>
        </p:txBody>
      </p:sp>
      <p:sp>
        <p:nvSpPr>
          <p:cNvPr id="1372" name="図形 239"/>
          <p:cNvSpPr/>
          <p:nvPr/>
        </p:nvSpPr>
        <p:spPr>
          <a:xfrm>
            <a:off x="3347948" y="3996190"/>
            <a:ext cx="1444658" cy="398211"/>
          </a:xfrm>
          <a:prstGeom prst="wedgeRoundRectCallout">
            <a:avLst>
              <a:gd name="adj1" fmla="val -19672"/>
              <a:gd name="adj2" fmla="val -90930"/>
              <a:gd name="adj3" fmla="val 16667"/>
            </a:avLst>
          </a:prstGeom>
          <a:solidFill>
            <a:srgbClr val="FFFFE9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1400" dirty="0">
                <a:solidFill>
                  <a:schemeClr val="tx1"/>
                </a:solidFill>
                <a:latin typeface="BIZ UDPゴシック"/>
                <a:ea typeface="BIZ UDPゴシック"/>
              </a:rPr>
              <a:t>１位－1</a:t>
            </a:r>
            <a:r>
              <a:rPr lang="en-US" altLang="ja-JP" sz="1400" dirty="0">
                <a:solidFill>
                  <a:schemeClr val="tx1"/>
                </a:solidFill>
                <a:latin typeface="BIZ UDPゴシック"/>
                <a:ea typeface="BIZ UDPゴシック"/>
              </a:rPr>
              <a:t>,</a:t>
            </a:r>
            <a:r>
              <a:rPr lang="ja-JP" altLang="en-US" sz="1400" dirty="0">
                <a:solidFill>
                  <a:schemeClr val="tx1"/>
                </a:solidFill>
                <a:latin typeface="BIZ UDPゴシック"/>
                <a:ea typeface="BIZ UDPゴシック"/>
              </a:rPr>
              <a:t>290歩</a:t>
            </a:r>
            <a:endParaRPr lang="ja-JP" altLang="en-US" dirty="0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sp>
        <p:nvSpPr>
          <p:cNvPr id="1373" name="図形 240"/>
          <p:cNvSpPr/>
          <p:nvPr/>
        </p:nvSpPr>
        <p:spPr>
          <a:xfrm>
            <a:off x="6809212" y="4011364"/>
            <a:ext cx="1444658" cy="398211"/>
          </a:xfrm>
          <a:prstGeom prst="wedgeRoundRectCallout">
            <a:avLst>
              <a:gd name="adj1" fmla="val -19672"/>
              <a:gd name="adj2" fmla="val -90930"/>
              <a:gd name="adj3" fmla="val 16667"/>
            </a:avLst>
          </a:prstGeom>
          <a:solidFill>
            <a:srgbClr val="FFFFE9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1400" dirty="0">
                <a:solidFill>
                  <a:schemeClr val="tx1"/>
                </a:solidFill>
                <a:latin typeface="BIZ UDPゴシック"/>
                <a:ea typeface="BIZ UDPゴシック"/>
              </a:rPr>
              <a:t>１位－1</a:t>
            </a:r>
            <a:r>
              <a:rPr lang="en-US" altLang="ja-JP" sz="1400" dirty="0">
                <a:solidFill>
                  <a:schemeClr val="tx1"/>
                </a:solidFill>
                <a:latin typeface="BIZ UDPゴシック"/>
                <a:ea typeface="BIZ UDPゴシック"/>
              </a:rPr>
              <a:t>,</a:t>
            </a:r>
            <a:r>
              <a:rPr lang="ja-JP" altLang="en-US" sz="1400" dirty="0">
                <a:solidFill>
                  <a:schemeClr val="tx1"/>
                </a:solidFill>
                <a:latin typeface="BIZ UDPゴシック"/>
                <a:ea typeface="BIZ UDPゴシック"/>
              </a:rPr>
              <a:t>７８５歩</a:t>
            </a:r>
            <a:endParaRPr lang="ja-JP" altLang="en-US" dirty="0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15B87C-86F6-46F5-AA18-AE0C23FCDF63}"/>
              </a:ext>
            </a:extLst>
          </p:cNvPr>
          <p:cNvSpPr txBox="1"/>
          <p:nvPr/>
        </p:nvSpPr>
        <p:spPr>
          <a:xfrm>
            <a:off x="5328084" y="4851168"/>
            <a:ext cx="342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引用：厚生労働省「国民健康・栄養調査」より</a:t>
            </a:r>
          </a:p>
        </p:txBody>
      </p:sp>
    </p:spTree>
    <p:extLst>
      <p:ext uri="{BB962C8B-B14F-4D97-AF65-F5344CB8AC3E}">
        <p14:creationId xmlns:p14="http://schemas.microsoft.com/office/powerpoint/2010/main" val="234552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四角形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>
                <a:latin typeface="BIZ UDPゴシック"/>
                <a:ea typeface="BIZ UDPゴシック"/>
              </a:rPr>
              <a:t>年間降雪量（２０２０）</a:t>
            </a:r>
          </a:p>
        </p:txBody>
      </p:sp>
      <p:sp>
        <p:nvSpPr>
          <p:cNvPr id="1326" name="テキスト 177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327" name="テキスト 179"/>
          <p:cNvSpPr txBox="1"/>
          <p:nvPr/>
        </p:nvSpPr>
        <p:spPr>
          <a:xfrm>
            <a:off x="459190" y="1065445"/>
            <a:ext cx="7704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　　　　 全国平均　７３ｃｍ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</a:t>
            </a:r>
            <a:r>
              <a:rPr lang="ja-JP" altLang="en-US" sz="3200" dirty="0">
                <a:latin typeface="BIZ UDPゴシック"/>
                <a:ea typeface="BIZ UDPゴシック"/>
              </a:rPr>
              <a:t>１</a:t>
            </a:r>
            <a:r>
              <a:rPr lang="ja-JP" altLang="en-US" sz="2800" dirty="0">
                <a:latin typeface="BIZ UDPゴシック"/>
                <a:ea typeface="BIZ UDPゴシック"/>
              </a:rPr>
              <a:t>位　</a:t>
            </a:r>
            <a:r>
              <a:rPr lang="ja-JP" altLang="en-US" sz="28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2800" dirty="0">
                <a:latin typeface="BIZ UDPゴシック"/>
                <a:ea typeface="BIZ UDPゴシック"/>
              </a:rPr>
              <a:t>　５６７ｃｍ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第２位　北海道　４７９ｃｍ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第３位　山形県　２８５ｃｍ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…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第47位　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沖縄県、宮崎県、静岡県</a:t>
            </a:r>
          </a:p>
          <a:p>
            <a:pPr>
              <a:defRPr lang="ja-JP" altLang="en-US"/>
            </a:pPr>
            <a:r>
              <a:rPr lang="ja-JP" altLang="en-US" sz="2800" dirty="0">
                <a:latin typeface="BIZ UDPゴシック"/>
                <a:ea typeface="BIZ UDPゴシック"/>
              </a:rPr>
              <a:t>　　　　　　　　　　　　　０ｃｍ</a:t>
            </a:r>
            <a:endParaRPr lang="ja-JP" altLang="en-US" sz="3200" dirty="0">
              <a:latin typeface="BIZ UDPゴシック"/>
              <a:ea typeface="BIZ UDPゴシック"/>
            </a:endParaRPr>
          </a:p>
        </p:txBody>
      </p:sp>
      <p:sp>
        <p:nvSpPr>
          <p:cNvPr id="1328" name="テキスト 37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329" name="図 3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08" y="1009833"/>
            <a:ext cx="2889856" cy="349227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8922BD-EE7B-4375-ACB9-D3B91E58DE69}"/>
              </a:ext>
            </a:extLst>
          </p:cNvPr>
          <p:cNvSpPr txBox="1"/>
          <p:nvPr/>
        </p:nvSpPr>
        <p:spPr>
          <a:xfrm>
            <a:off x="4619624" y="4810124"/>
            <a:ext cx="420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引用：「都道府県別統計とランキングで見る県民性」より</a:t>
            </a:r>
            <a:endParaRPr lang="en-US" altLang="ja-JP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四角形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年間生鮮魚介購入数量（２０２２）</a:t>
            </a:r>
          </a:p>
        </p:txBody>
      </p:sp>
      <p:sp>
        <p:nvSpPr>
          <p:cNvPr id="1113" name="テキスト 152"/>
          <p:cNvSpPr txBox="1"/>
          <p:nvPr/>
        </p:nvSpPr>
        <p:spPr>
          <a:xfrm>
            <a:off x="457098" y="1274292"/>
            <a:ext cx="8140456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sz="3200"/>
          </a:p>
        </p:txBody>
      </p:sp>
      <p:sp>
        <p:nvSpPr>
          <p:cNvPr id="1114" name="テキスト 17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15" name="テキスト 316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16" name="テキスト 35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17" name="テキスト 159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18" name="テキスト 203"/>
          <p:cNvSpPr txBox="1"/>
          <p:nvPr/>
        </p:nvSpPr>
        <p:spPr>
          <a:xfrm>
            <a:off x="540000" y="1480037"/>
            <a:ext cx="7704000" cy="1814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      全国平均   １９，５１６ｇ</a:t>
            </a:r>
            <a:endParaRPr sz="2400" dirty="0"/>
          </a:p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</a:t>
            </a:r>
            <a:r>
              <a:rPr lang="ja-JP" altLang="en-US" sz="4000" dirty="0">
                <a:latin typeface="BIZ UDPゴシック"/>
                <a:ea typeface="BIZ UDPゴシック"/>
              </a:rPr>
              <a:t>１</a:t>
            </a:r>
            <a:r>
              <a:rPr lang="ja-JP" altLang="en-US" sz="3600" dirty="0">
                <a:latin typeface="BIZ UDPゴシック"/>
                <a:ea typeface="BIZ UDPゴシック"/>
              </a:rPr>
              <a:t>位　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3600" dirty="0">
                <a:latin typeface="BIZ UDPゴシック"/>
                <a:ea typeface="BIZ UDPゴシック"/>
              </a:rPr>
              <a:t>　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２８，４７８ｇ</a:t>
            </a:r>
            <a:endParaRPr sz="2400"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第２位　富山県　２６，３６９ｇ</a:t>
            </a:r>
          </a:p>
        </p:txBody>
      </p:sp>
      <p:sp>
        <p:nvSpPr>
          <p:cNvPr id="1119" name="テキスト 20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20" name="テキスト 23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21" name="図 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640" y="1995750"/>
            <a:ext cx="2225161" cy="2747112"/>
          </a:xfrm>
          <a:prstGeom prst="rect">
            <a:avLst/>
          </a:prstGeom>
        </p:spPr>
      </p:pic>
      <p:sp>
        <p:nvSpPr>
          <p:cNvPr id="1122" name="図形 309"/>
          <p:cNvSpPr/>
          <p:nvPr/>
        </p:nvSpPr>
        <p:spPr>
          <a:xfrm>
            <a:off x="215516" y="3369306"/>
            <a:ext cx="6084484" cy="1254672"/>
          </a:xfrm>
          <a:prstGeom prst="wedgeEllipseCallout">
            <a:avLst>
              <a:gd name="adj1" fmla="val 53438"/>
              <a:gd name="adj2" fmla="val -30970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dirty="0">
                <a:solidFill>
                  <a:schemeClr val="tx1"/>
                </a:solidFill>
              </a:rPr>
              <a:t>漁獲量は、いか類・ほたて貝・こい・うぐい・おいかわ・</a:t>
            </a:r>
            <a:r>
              <a:rPr lang="ja-JP" altLang="en-US" dirty="0" err="1">
                <a:solidFill>
                  <a:schemeClr val="tx1"/>
                </a:solidFill>
              </a:rPr>
              <a:t>しらうおが</a:t>
            </a:r>
            <a:r>
              <a:rPr lang="ja-JP" altLang="en-US" dirty="0">
                <a:solidFill>
                  <a:schemeClr val="tx1"/>
                </a:solidFill>
              </a:rPr>
              <a:t>全国１位！（</a:t>
            </a:r>
            <a:r>
              <a:rPr lang="en-US" altLang="ja-JP" dirty="0">
                <a:solidFill>
                  <a:schemeClr val="tx1"/>
                </a:solidFill>
              </a:rPr>
              <a:t>2021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806FFF4-38D0-428C-865C-B70542D510C5}"/>
              </a:ext>
            </a:extLst>
          </p:cNvPr>
          <p:cNvSpPr txBox="1"/>
          <p:nvPr/>
        </p:nvSpPr>
        <p:spPr>
          <a:xfrm>
            <a:off x="2459604" y="4827797"/>
            <a:ext cx="6540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四角形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年間ほたて貝購入数量（２０２２）</a:t>
            </a:r>
          </a:p>
        </p:txBody>
      </p:sp>
      <p:sp>
        <p:nvSpPr>
          <p:cNvPr id="1125" name="テキスト 152"/>
          <p:cNvSpPr txBox="1"/>
          <p:nvPr/>
        </p:nvSpPr>
        <p:spPr>
          <a:xfrm>
            <a:off x="457098" y="1274292"/>
            <a:ext cx="8140456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sz="3200"/>
          </a:p>
        </p:txBody>
      </p:sp>
      <p:sp>
        <p:nvSpPr>
          <p:cNvPr id="1126" name="テキスト 17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27" name="テキスト 316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28" name="テキスト 35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29" name="テキスト 159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30" name="テキスト 203"/>
          <p:cNvSpPr txBox="1"/>
          <p:nvPr/>
        </p:nvSpPr>
        <p:spPr>
          <a:xfrm>
            <a:off x="675327" y="1510815"/>
            <a:ext cx="7704000" cy="1814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          全国平均   ３９８ｇ</a:t>
            </a:r>
            <a:endParaRPr sz="2400" dirty="0"/>
          </a:p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</a:t>
            </a:r>
            <a:r>
              <a:rPr lang="ja-JP" altLang="en-US" sz="4000" dirty="0">
                <a:latin typeface="BIZ UDPゴシック"/>
                <a:ea typeface="BIZ UDPゴシック"/>
              </a:rPr>
              <a:t>１</a:t>
            </a:r>
            <a:r>
              <a:rPr lang="ja-JP" altLang="en-US" sz="3600" dirty="0">
                <a:latin typeface="BIZ UDPゴシック"/>
                <a:ea typeface="BIZ UDPゴシック"/>
              </a:rPr>
              <a:t>位　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3600" dirty="0">
                <a:latin typeface="BIZ UDPゴシック"/>
                <a:ea typeface="BIZ UDPゴシック"/>
              </a:rPr>
              <a:t>　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３，８６２ｇ</a:t>
            </a:r>
            <a:endParaRPr sz="2400"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第２位　北海道　　　９１５ｇ</a:t>
            </a:r>
          </a:p>
        </p:txBody>
      </p:sp>
      <p:sp>
        <p:nvSpPr>
          <p:cNvPr id="1131" name="テキスト 20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32" name="図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749" y="1858175"/>
            <a:ext cx="2697051" cy="2731191"/>
          </a:xfrm>
          <a:prstGeom prst="rect">
            <a:avLst/>
          </a:prstGeom>
        </p:spPr>
      </p:pic>
      <p:sp>
        <p:nvSpPr>
          <p:cNvPr id="1133" name="図形 219"/>
          <p:cNvSpPr/>
          <p:nvPr/>
        </p:nvSpPr>
        <p:spPr>
          <a:xfrm>
            <a:off x="1511660" y="3484090"/>
            <a:ext cx="3960559" cy="1009616"/>
          </a:xfrm>
          <a:prstGeom prst="wedgeEllipseCallout">
            <a:avLst>
              <a:gd name="adj1" fmla="val 61942"/>
              <a:gd name="adj2" fmla="val -15492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800">
                <a:solidFill>
                  <a:schemeClr val="tx1"/>
                </a:solidFill>
              </a:rPr>
              <a:t>生産量も１位！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51E6FC-E951-4558-B67A-204DBD48C13B}"/>
              </a:ext>
            </a:extLst>
          </p:cNvPr>
          <p:cNvSpPr txBox="1"/>
          <p:nvPr/>
        </p:nvSpPr>
        <p:spPr>
          <a:xfrm>
            <a:off x="2627784" y="4798226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四角形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年間イカ購入数量（２０２２）</a:t>
            </a:r>
          </a:p>
        </p:txBody>
      </p:sp>
      <p:sp>
        <p:nvSpPr>
          <p:cNvPr id="1136" name="テキスト 152"/>
          <p:cNvSpPr txBox="1"/>
          <p:nvPr/>
        </p:nvSpPr>
        <p:spPr>
          <a:xfrm>
            <a:off x="457098" y="1274292"/>
            <a:ext cx="8140456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sz="3200"/>
          </a:p>
        </p:txBody>
      </p:sp>
      <p:sp>
        <p:nvSpPr>
          <p:cNvPr id="1137" name="テキスト 173"/>
          <p:cNvSpPr txBox="1"/>
          <p:nvPr/>
        </p:nvSpPr>
        <p:spPr>
          <a:xfrm>
            <a:off x="675470" y="1491750"/>
            <a:ext cx="5983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　　　　 全国平均　１，０７５ｇ</a:t>
            </a:r>
            <a:endParaRPr sz="2400" dirty="0"/>
          </a:p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</a:t>
            </a:r>
            <a:r>
              <a:rPr lang="ja-JP" altLang="en-US" sz="4000" dirty="0">
                <a:latin typeface="BIZ UDPゴシック"/>
                <a:ea typeface="BIZ UDPゴシック"/>
              </a:rPr>
              <a:t>１</a:t>
            </a:r>
            <a:r>
              <a:rPr lang="ja-JP" altLang="en-US" sz="3600" dirty="0">
                <a:latin typeface="BIZ UDPゴシック"/>
                <a:ea typeface="BIZ UDPゴシック"/>
              </a:rPr>
              <a:t>位　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3600" dirty="0">
                <a:latin typeface="BIZ UDPゴシック"/>
                <a:ea typeface="BIZ UDPゴシック"/>
              </a:rPr>
              <a:t>　　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１，９８５ｇ</a:t>
            </a:r>
            <a:endParaRPr sz="2400"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第２位　鳥取県　　１，８７９ｇ</a:t>
            </a:r>
          </a:p>
        </p:txBody>
      </p:sp>
      <p:sp>
        <p:nvSpPr>
          <p:cNvPr id="1138" name="テキスト 17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39" name="テキスト 32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40" name="テキスト 255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41" name="図 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969" y="1857438"/>
            <a:ext cx="2755856" cy="2769705"/>
          </a:xfrm>
          <a:prstGeom prst="rect">
            <a:avLst/>
          </a:prstGeom>
        </p:spPr>
      </p:pic>
      <p:sp>
        <p:nvSpPr>
          <p:cNvPr id="1142" name="図形 307"/>
          <p:cNvSpPr/>
          <p:nvPr/>
        </p:nvSpPr>
        <p:spPr>
          <a:xfrm>
            <a:off x="935597" y="3585882"/>
            <a:ext cx="4500404" cy="1009616"/>
          </a:xfrm>
          <a:prstGeom prst="wedgeEllipseCallout">
            <a:avLst>
              <a:gd name="adj1" fmla="val 61942"/>
              <a:gd name="adj2" fmla="val -15492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800" dirty="0">
                <a:solidFill>
                  <a:schemeClr val="tx1"/>
                </a:solidFill>
              </a:rPr>
              <a:t>いか類漁獲量も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ctr">
              <a:defRPr lang="ja-JP" altLang="en-US"/>
            </a:pPr>
            <a:r>
              <a:rPr lang="ja-JP" altLang="en-US" sz="2800" dirty="0">
                <a:solidFill>
                  <a:schemeClr val="tx1"/>
                </a:solidFill>
              </a:rPr>
              <a:t>１位！（</a:t>
            </a:r>
            <a:r>
              <a:rPr lang="en-US" altLang="ja-JP" sz="2800" dirty="0">
                <a:solidFill>
                  <a:schemeClr val="tx1"/>
                </a:solidFill>
              </a:rPr>
              <a:t>2021</a:t>
            </a:r>
            <a:r>
              <a:rPr lang="ja-JP" altLang="en-US" sz="2800" dirty="0">
                <a:solidFill>
                  <a:schemeClr val="tx1"/>
                </a:solidFill>
              </a:rPr>
              <a:t>）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7FA133-F7E6-4465-8882-FA77540A2831}"/>
              </a:ext>
            </a:extLst>
          </p:cNvPr>
          <p:cNvSpPr txBox="1"/>
          <p:nvPr/>
        </p:nvSpPr>
        <p:spPr>
          <a:xfrm>
            <a:off x="2710234" y="4829510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四角形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BIZ UDPゴシック"/>
                <a:ea typeface="BIZ UDPゴシック"/>
              </a:rPr>
              <a:t>その他の魚介関連　年間購入数順位（２０２２）</a:t>
            </a:r>
          </a:p>
        </p:txBody>
      </p:sp>
      <p:sp>
        <p:nvSpPr>
          <p:cNvPr id="1145" name="テキスト 152"/>
          <p:cNvSpPr txBox="1"/>
          <p:nvPr/>
        </p:nvSpPr>
        <p:spPr>
          <a:xfrm>
            <a:off x="457098" y="1274292"/>
            <a:ext cx="8140456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sz="3200"/>
          </a:p>
        </p:txBody>
      </p:sp>
      <p:sp>
        <p:nvSpPr>
          <p:cNvPr id="1146" name="テキスト 173"/>
          <p:cNvSpPr txBox="1"/>
          <p:nvPr/>
        </p:nvSpPr>
        <p:spPr>
          <a:xfrm>
            <a:off x="653379" y="1106114"/>
            <a:ext cx="33941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2800" b="0" dirty="0">
                <a:latin typeface="BIZ UDPゴシック"/>
                <a:ea typeface="BIZ UDPゴシック"/>
              </a:rPr>
              <a:t>いわし購入数量　　　</a:t>
            </a:r>
            <a:endParaRPr lang="en-US" altLang="ja-JP" sz="2800" b="0" dirty="0">
              <a:latin typeface="BIZ UDPゴシック"/>
              <a:ea typeface="BIZ UDPゴシック"/>
            </a:endParaRPr>
          </a:p>
          <a:p>
            <a:pPr algn="l">
              <a:defRPr lang="ja-JP" altLang="en-US"/>
            </a:pPr>
            <a:r>
              <a:rPr lang="ja-JP" altLang="en-US" sz="2800" b="0" dirty="0">
                <a:latin typeface="BIZ UDPゴシック"/>
                <a:ea typeface="BIZ UDPゴシック"/>
              </a:rPr>
              <a:t>しじみ購入数量</a:t>
            </a:r>
            <a:endParaRPr lang="en-US" altLang="ja-JP" sz="2800" b="0" dirty="0">
              <a:latin typeface="BIZ UDPゴシック"/>
              <a:ea typeface="BIZ UDPゴシック"/>
            </a:endParaRPr>
          </a:p>
          <a:p>
            <a:pPr algn="l">
              <a:defRPr lang="ja-JP" altLang="en-US"/>
            </a:pPr>
            <a:r>
              <a:rPr lang="ja-JP" altLang="en-US" sz="2800" b="0" dirty="0">
                <a:latin typeface="BIZ UDPゴシック"/>
                <a:ea typeface="BIZ UDPゴシック"/>
              </a:rPr>
              <a:t>塩干魚介購入数量</a:t>
            </a:r>
            <a:endParaRPr lang="en-US" altLang="ja-JP" sz="2800" b="0" dirty="0">
              <a:latin typeface="BIZ UDPゴシック"/>
              <a:ea typeface="BIZ UDPゴシック"/>
            </a:endParaRPr>
          </a:p>
          <a:p>
            <a:pPr algn="l">
              <a:defRPr lang="ja-JP" altLang="en-US"/>
            </a:pPr>
            <a:r>
              <a:rPr lang="ja-JP" altLang="en-US" sz="2800" b="0" dirty="0">
                <a:latin typeface="BIZ UDPゴシック"/>
                <a:ea typeface="BIZ UDPゴシック"/>
              </a:rPr>
              <a:t>たらこ購入数量　　　</a:t>
            </a:r>
            <a:endParaRPr sz="2800" b="0" dirty="0">
              <a:latin typeface="BIZ UDPゴシック"/>
              <a:ea typeface="BIZ UDPゴシック"/>
            </a:endParaRPr>
          </a:p>
          <a:p>
            <a:pPr algn="l">
              <a:defRPr lang="ja-JP" altLang="en-US"/>
            </a:pPr>
            <a:endParaRPr lang="ja-JP" altLang="en-US" sz="3200" b="0" dirty="0">
              <a:latin typeface="BIZ UDPゴシック"/>
              <a:ea typeface="BIZ UDPゴシック"/>
            </a:endParaRPr>
          </a:p>
          <a:p>
            <a:pPr algn="l">
              <a:defRPr lang="ja-JP" altLang="en-US"/>
            </a:pPr>
            <a:r>
              <a:rPr lang="ja-JP" altLang="en-US" sz="2800" b="0" dirty="0">
                <a:latin typeface="BIZ UDPゴシック"/>
                <a:ea typeface="BIZ UDPゴシック"/>
              </a:rPr>
              <a:t>かれい購入数量　　　</a:t>
            </a:r>
            <a:endParaRPr lang="en-US" altLang="ja-JP" sz="2800" b="0" dirty="0">
              <a:latin typeface="BIZ UDPゴシック"/>
              <a:ea typeface="BIZ UDPゴシック"/>
            </a:endParaRPr>
          </a:p>
          <a:p>
            <a:pPr algn="l">
              <a:defRPr lang="ja-JP" altLang="en-US"/>
            </a:pPr>
            <a:r>
              <a:rPr lang="ja-JP" altLang="en-US" sz="2800" b="0" dirty="0">
                <a:latin typeface="BIZ UDPゴシック"/>
                <a:ea typeface="BIZ UDPゴシック"/>
              </a:rPr>
              <a:t>魚介の漬物購入金額　</a:t>
            </a:r>
            <a:endParaRPr lang="ja-JP" altLang="en-US" sz="1600" b="0" dirty="0">
              <a:latin typeface="BIZ UDPゴシック"/>
              <a:ea typeface="BIZ UDPゴシック"/>
            </a:endParaRPr>
          </a:p>
        </p:txBody>
      </p:sp>
      <p:sp>
        <p:nvSpPr>
          <p:cNvPr id="1147" name="テキスト 17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48" name="テキスト 32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49" name="テキスト 246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50" name="テキスト 248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grpSp>
        <p:nvGrpSpPr>
          <p:cNvPr id="1151" name="グループ 474"/>
          <p:cNvGrpSpPr/>
          <p:nvPr/>
        </p:nvGrpSpPr>
        <p:grpSpPr>
          <a:xfrm>
            <a:off x="5978072" y="1954382"/>
            <a:ext cx="1184571" cy="1184571"/>
            <a:chOff x="6195429" y="2160434"/>
            <a:chExt cx="1184571" cy="1184571"/>
          </a:xfrm>
        </p:grpSpPr>
        <p:pic>
          <p:nvPicPr>
            <p:cNvPr id="1152" name="図 2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5429" y="2160434"/>
              <a:ext cx="1184571" cy="1184571"/>
            </a:xfrm>
            <a:prstGeom prst="rect">
              <a:avLst/>
            </a:prstGeom>
          </p:spPr>
        </p:pic>
        <p:pic>
          <p:nvPicPr>
            <p:cNvPr id="1153" name="図 2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9744" y="2273983"/>
              <a:ext cx="775942" cy="595536"/>
            </a:xfrm>
            <a:prstGeom prst="rect">
              <a:avLst/>
            </a:prstGeom>
          </p:spPr>
        </p:pic>
      </p:grpSp>
      <p:sp>
        <p:nvSpPr>
          <p:cNvPr id="1154" name="テキスト 251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55" name="図 2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32" y="1144910"/>
            <a:ext cx="1593103" cy="1242621"/>
          </a:xfrm>
          <a:prstGeom prst="rect">
            <a:avLst/>
          </a:prstGeom>
        </p:spPr>
      </p:pic>
      <p:sp>
        <p:nvSpPr>
          <p:cNvPr id="1156" name="テキスト 253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57" name="図 2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816" y="3413316"/>
            <a:ext cx="1121657" cy="1023512"/>
          </a:xfrm>
          <a:prstGeom prst="rect">
            <a:avLst/>
          </a:prstGeom>
        </p:spPr>
      </p:pic>
      <p:pic>
        <p:nvPicPr>
          <p:cNvPr id="1158" name="図 2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764" y="2653664"/>
            <a:ext cx="1181432" cy="1110546"/>
          </a:xfrm>
          <a:prstGeom prst="rect">
            <a:avLst/>
          </a:prstGeom>
        </p:spPr>
      </p:pic>
      <p:sp>
        <p:nvSpPr>
          <p:cNvPr id="2" name="右中かっこ 1">
            <a:extLst>
              <a:ext uri="{FF2B5EF4-FFF2-40B4-BE49-F238E27FC236}">
                <a16:creationId xmlns:a16="http://schemas.microsoft.com/office/drawing/2014/main" id="{B8CF58E5-8B5C-4D8D-96B0-BA58B4BC17F0}"/>
              </a:ext>
            </a:extLst>
          </p:cNvPr>
          <p:cNvSpPr/>
          <p:nvPr/>
        </p:nvSpPr>
        <p:spPr>
          <a:xfrm>
            <a:off x="3993756" y="1247956"/>
            <a:ext cx="363929" cy="151592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8FFCE16F-5650-4E47-B895-CF7DA683224F}"/>
              </a:ext>
            </a:extLst>
          </p:cNvPr>
          <p:cNvSpPr/>
          <p:nvPr/>
        </p:nvSpPr>
        <p:spPr>
          <a:xfrm>
            <a:off x="4023605" y="3435846"/>
            <a:ext cx="363929" cy="7859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7CC6BB-9201-41A9-B74C-13E18E2EC888}"/>
              </a:ext>
            </a:extLst>
          </p:cNvPr>
          <p:cNvSpPr txBox="1"/>
          <p:nvPr/>
        </p:nvSpPr>
        <p:spPr>
          <a:xfrm>
            <a:off x="4578476" y="1744309"/>
            <a:ext cx="118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第２位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BBB756-16C6-4659-942E-16B2B16379FE}"/>
              </a:ext>
            </a:extLst>
          </p:cNvPr>
          <p:cNvSpPr txBox="1"/>
          <p:nvPr/>
        </p:nvSpPr>
        <p:spPr>
          <a:xfrm>
            <a:off x="4582110" y="3435846"/>
            <a:ext cx="118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第３位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FF91FE-6C22-4A5B-8947-0556DC4A2798}"/>
              </a:ext>
            </a:extLst>
          </p:cNvPr>
          <p:cNvSpPr txBox="1"/>
          <p:nvPr/>
        </p:nvSpPr>
        <p:spPr>
          <a:xfrm>
            <a:off x="2540689" y="4829510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四角形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年間もやし購入金額（２０２２）</a:t>
            </a:r>
          </a:p>
        </p:txBody>
      </p:sp>
      <p:sp>
        <p:nvSpPr>
          <p:cNvPr id="1161" name="テキスト 152"/>
          <p:cNvSpPr txBox="1"/>
          <p:nvPr/>
        </p:nvSpPr>
        <p:spPr>
          <a:xfrm>
            <a:off x="457098" y="1274292"/>
            <a:ext cx="8140456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sz="3200"/>
          </a:p>
        </p:txBody>
      </p:sp>
      <p:sp>
        <p:nvSpPr>
          <p:cNvPr id="1162" name="テキスト 173"/>
          <p:cNvSpPr txBox="1"/>
          <p:nvPr/>
        </p:nvSpPr>
        <p:spPr>
          <a:xfrm>
            <a:off x="675470" y="1491750"/>
            <a:ext cx="59833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　　　　　全国平均　　</a:t>
            </a:r>
            <a:r>
              <a:rPr lang="ja-JP" altLang="en-US" sz="2800" dirty="0">
                <a:latin typeface="BIZ UDPゴシック"/>
                <a:ea typeface="BIZ UDPゴシック"/>
              </a:rPr>
              <a:t> </a:t>
            </a:r>
            <a:r>
              <a:rPr lang="ja-JP" altLang="en-US" sz="3600" dirty="0">
                <a:latin typeface="BIZ UDPゴシック"/>
                <a:ea typeface="BIZ UDPゴシック"/>
              </a:rPr>
              <a:t>９８１円</a:t>
            </a:r>
            <a:endParaRPr lang="en-US" altLang="ja-JP" sz="3600" dirty="0">
              <a:latin typeface="BIZ UDPゴシック"/>
              <a:ea typeface="BIZ UDPゴシック"/>
            </a:endParaRPr>
          </a:p>
          <a:p>
            <a:pPr algn="l">
              <a:defRPr lang="ja-JP" altLang="en-US"/>
            </a:pPr>
            <a:endParaRPr sz="2400" dirty="0"/>
          </a:p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</a:t>
            </a:r>
            <a:r>
              <a:rPr lang="ja-JP" altLang="en-US" sz="4000" dirty="0">
                <a:latin typeface="BIZ UDPゴシック"/>
                <a:ea typeface="BIZ UDPゴシック"/>
              </a:rPr>
              <a:t>１</a:t>
            </a:r>
            <a:r>
              <a:rPr lang="ja-JP" altLang="en-US" sz="3600" dirty="0">
                <a:latin typeface="BIZ UDPゴシック"/>
                <a:ea typeface="BIZ UDPゴシック"/>
              </a:rPr>
              <a:t>位　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</a:t>
            </a:r>
            <a:r>
              <a:rPr lang="ja-JP" altLang="en-US" sz="3600" dirty="0">
                <a:latin typeface="BIZ UDPゴシック"/>
                <a:ea typeface="BIZ UDPゴシック"/>
              </a:rPr>
              <a:t>　　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１，５４6円</a:t>
            </a:r>
            <a:endParaRPr sz="2400" dirty="0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第２位　鳥取県　　１，４３２円</a:t>
            </a:r>
          </a:p>
        </p:txBody>
      </p:sp>
      <p:sp>
        <p:nvSpPr>
          <p:cNvPr id="1163" name="テキスト 17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64" name="テキスト 32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65" name="テキスト 255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66" name="テキスト 27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67" name="図 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212" y="1858175"/>
            <a:ext cx="2554024" cy="255402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BABE79-7231-41F3-995B-FDE9D1DCD367}"/>
              </a:ext>
            </a:extLst>
          </p:cNvPr>
          <p:cNvSpPr txBox="1"/>
          <p:nvPr/>
        </p:nvSpPr>
        <p:spPr>
          <a:xfrm>
            <a:off x="2589520" y="4712576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四角形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/>
                <a:ea typeface="BIZ UDPゴシック"/>
              </a:rPr>
              <a:t>年間ごぼう購入数量（２０２２）</a:t>
            </a:r>
          </a:p>
        </p:txBody>
      </p:sp>
      <p:sp>
        <p:nvSpPr>
          <p:cNvPr id="1170" name="テキスト 152"/>
          <p:cNvSpPr txBox="1"/>
          <p:nvPr/>
        </p:nvSpPr>
        <p:spPr>
          <a:xfrm>
            <a:off x="457098" y="1274292"/>
            <a:ext cx="8140456" cy="58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sz="3200"/>
          </a:p>
        </p:txBody>
      </p:sp>
      <p:sp>
        <p:nvSpPr>
          <p:cNvPr id="1171" name="テキスト 173"/>
          <p:cNvSpPr txBox="1"/>
          <p:nvPr/>
        </p:nvSpPr>
        <p:spPr>
          <a:xfrm>
            <a:off x="647564" y="1203598"/>
            <a:ext cx="59833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　　　　　全国平均　１，３９１ｇ</a:t>
            </a:r>
            <a:endParaRPr sz="2400" dirty="0"/>
          </a:p>
          <a:p>
            <a:pPr algn="l"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</a:t>
            </a:r>
            <a:r>
              <a:rPr lang="ja-JP" altLang="en-US" sz="4000" dirty="0">
                <a:latin typeface="BIZ UDPゴシック"/>
                <a:ea typeface="BIZ UDPゴシック"/>
              </a:rPr>
              <a:t>１</a:t>
            </a:r>
            <a:r>
              <a:rPr lang="ja-JP" altLang="en-US" sz="3600" dirty="0">
                <a:latin typeface="BIZ UDPゴシック"/>
                <a:ea typeface="BIZ UDPゴシック"/>
              </a:rPr>
              <a:t>位　岩手県　　 ２，０９３ｇ</a:t>
            </a:r>
            <a:endParaRPr lang="en-US" altLang="ja-JP" sz="3600" dirty="0">
              <a:latin typeface="BIZ UDPゴシック"/>
              <a:ea typeface="BIZ UDPゴシック"/>
            </a:endParaRPr>
          </a:p>
          <a:p>
            <a:pPr algn="l">
              <a:defRPr lang="ja-JP" altLang="en-US"/>
            </a:pPr>
            <a:r>
              <a:rPr lang="ja-JP" altLang="en-US" sz="2400" dirty="0"/>
              <a:t>･･･</a:t>
            </a:r>
            <a:endParaRPr sz="2400" dirty="0"/>
          </a:p>
          <a:p>
            <a:pPr>
              <a:defRPr lang="ja-JP" altLang="en-US"/>
            </a:pPr>
            <a:r>
              <a:rPr lang="ja-JP" altLang="en-US" sz="3600" dirty="0">
                <a:latin typeface="BIZ UDPゴシック"/>
                <a:ea typeface="BIZ UDPゴシック"/>
              </a:rPr>
              <a:t>第３位　</a:t>
            </a:r>
            <a:r>
              <a:rPr lang="ja-JP" altLang="en-US" sz="3600" dirty="0">
                <a:solidFill>
                  <a:srgbClr val="FF0000"/>
                </a:solidFill>
                <a:latin typeface="BIZ UDPゴシック"/>
                <a:ea typeface="BIZ UDPゴシック"/>
              </a:rPr>
              <a:t>青森県　　 ２，０１１ｇ</a:t>
            </a:r>
          </a:p>
        </p:txBody>
      </p:sp>
      <p:sp>
        <p:nvSpPr>
          <p:cNvPr id="1172" name="テキスト 174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73" name="テキスト 32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74" name="テキスト 255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75" name="テキスト 272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76" name="テキスト 286"/>
          <p:cNvSpPr txBox="1"/>
          <p:nvPr/>
        </p:nvSpPr>
        <p:spPr>
          <a:xfrm>
            <a:off x="4524375" y="2387531"/>
            <a:ext cx="9525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77" name="図 2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54" y="1867821"/>
            <a:ext cx="2662000" cy="2877837"/>
          </a:xfrm>
          <a:prstGeom prst="rect">
            <a:avLst/>
          </a:prstGeom>
        </p:spPr>
      </p:pic>
      <p:sp>
        <p:nvSpPr>
          <p:cNvPr id="1178" name="図形 308"/>
          <p:cNvSpPr/>
          <p:nvPr/>
        </p:nvSpPr>
        <p:spPr>
          <a:xfrm>
            <a:off x="1475441" y="3585882"/>
            <a:ext cx="3960559" cy="1009616"/>
          </a:xfrm>
          <a:prstGeom prst="wedgeEllipseCallout">
            <a:avLst>
              <a:gd name="adj1" fmla="val 61942"/>
              <a:gd name="adj2" fmla="val -15492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800" dirty="0">
                <a:solidFill>
                  <a:schemeClr val="tx1"/>
                </a:solidFill>
              </a:rPr>
              <a:t>収穫量は１位！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4ED2C2-27AF-47B9-88DB-7C347FA9C5D9}"/>
              </a:ext>
            </a:extLst>
          </p:cNvPr>
          <p:cNvSpPr txBox="1"/>
          <p:nvPr/>
        </p:nvSpPr>
        <p:spPr>
          <a:xfrm>
            <a:off x="2591780" y="4785079"/>
            <a:ext cx="644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引用：青森県企画政策部統計分析課「ピカイチデータ（数字で読む青森県２０２３）」より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1678</Words>
  <Application>Microsoft Office PowerPoint</Application>
  <PresentationFormat>画面に合わせる (16:9)</PresentationFormat>
  <Paragraphs>304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BIZ UDPゴシック</vt:lpstr>
      <vt:lpstr>ＭＳ Ｐゴシック</vt:lpstr>
      <vt:lpstr>游ゴシック</vt:lpstr>
      <vt:lpstr>游ゴシック Light</vt:lpstr>
      <vt:lpstr>Arial</vt:lpstr>
      <vt:lpstr>標準</vt:lpstr>
      <vt:lpstr>地理</vt:lpstr>
      <vt:lpstr>年間雪日数（２０１９）</vt:lpstr>
      <vt:lpstr>年間降雪量（２０２０）</vt:lpstr>
      <vt:lpstr>年間生鮮魚介購入数量（２０２２）</vt:lpstr>
      <vt:lpstr>年間ほたて貝購入数量（２０２２）</vt:lpstr>
      <vt:lpstr>年間イカ購入数量（２０２２）</vt:lpstr>
      <vt:lpstr>その他の魚介関連　年間購入数順位（２０２２）</vt:lpstr>
      <vt:lpstr>年間もやし購入金額（２０２２）</vt:lpstr>
      <vt:lpstr>年間ごぼう購入数量（２０２２）</vt:lpstr>
      <vt:lpstr>年間りんご購入数量（２０２２）</vt:lpstr>
      <vt:lpstr>年間やきとり購入金額（２０２２）</vt:lpstr>
      <vt:lpstr>年間果実・野菜ジュース購入金額（２０２２）</vt:lpstr>
      <vt:lpstr>年間炭酸飲料購入金額（２０２２）</vt:lpstr>
      <vt:lpstr>年間ウイスキー購入金額（２０２２）</vt:lpstr>
      <vt:lpstr>年間カップ麺購入数量（２０２２）</vt:lpstr>
      <vt:lpstr>年間ソーセージ購入数量（２０２２）</vt:lpstr>
      <vt:lpstr>１日の生活時間（２０２１）</vt:lpstr>
      <vt:lpstr>青森県民の食生活</vt:lpstr>
      <vt:lpstr>がん死亡率（２０２２）</vt:lpstr>
      <vt:lpstr>喫煙率（２０１９）</vt:lpstr>
      <vt:lpstr>１日の睡眠時間（２０２１）</vt:lpstr>
      <vt:lpstr>小学校５年生肥満傾向児童出現率</vt:lpstr>
      <vt:lpstr>中学校２年生肥満傾向児童出現率</vt:lpstr>
      <vt:lpstr>１年間に「ウォーキング・軽い体操」をした人の割合（２０２１）</vt:lpstr>
      <vt:lpstr>２０～６４歳平均歩数（２０１６）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地理</dc:title>
  <dc:creator>spot301</dc:creator>
  <cp:lastModifiedBy>spot301@KYOUIKU.JP</cp:lastModifiedBy>
  <cp:revision>38</cp:revision>
  <cp:lastPrinted>2025-02-12T06:06:53Z</cp:lastPrinted>
  <dcterms:modified xsi:type="dcterms:W3CDTF">2025-03-10T05:44:23Z</dcterms:modified>
</cp:coreProperties>
</file>