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9436" r:id="rId2"/>
    <p:sldId id="2140248225" r:id="rId3"/>
    <p:sldId id="2140248221" r:id="rId4"/>
    <p:sldId id="1189" r:id="rId5"/>
    <p:sldId id="1190" r:id="rId6"/>
    <p:sldId id="1224" r:id="rId7"/>
    <p:sldId id="274" r:id="rId8"/>
    <p:sldId id="2140248220" r:id="rId9"/>
    <p:sldId id="2140248222" r:id="rId10"/>
    <p:sldId id="2140248226" r:id="rId11"/>
    <p:sldId id="2140248227" r:id="rId12"/>
  </p:sldIdLst>
  <p:sldSz cx="6858000" cy="51435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DA51E69-D8E5-4FE0-8BDE-FBB9F202B7BC}">
          <p14:sldIdLst>
            <p14:sldId id="9436"/>
            <p14:sldId id="2140248225"/>
            <p14:sldId id="2140248221"/>
            <p14:sldId id="1189"/>
            <p14:sldId id="1190"/>
            <p14:sldId id="1224"/>
            <p14:sldId id="274"/>
            <p14:sldId id="2140248220"/>
            <p14:sldId id="2140248222"/>
            <p14:sldId id="2140248226"/>
            <p14:sldId id="21402482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2ED"/>
    <a:srgbClr val="1A3FFA"/>
    <a:srgbClr val="FEE6FC"/>
    <a:srgbClr val="FEDAFB"/>
    <a:srgbClr val="FDCBF9"/>
    <a:srgbClr val="0619A6"/>
    <a:srgbClr val="FF1B15"/>
    <a:srgbClr val="FCFCD2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AFCF7-B044-488F-A026-153F6E49AA3E}" v="563" dt="2025-10-13T11:09:07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67030" autoAdjust="0"/>
  </p:normalViewPr>
  <p:slideViewPr>
    <p:cSldViewPr snapToGrid="0">
      <p:cViewPr varScale="1">
        <p:scale>
          <a:sx n="98" d="100"/>
          <a:sy n="98" d="100"/>
        </p:scale>
        <p:origin x="2754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2718" y="-19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ーF Sugar" userId="7677853030693362" providerId="LiveId" clId="{BDA10B53-0D2C-4E8E-8611-49E67300B515}"/>
    <pc:docChg chg="undo custSel modSld">
      <pc:chgData name="ーF Sugar" userId="7677853030693362" providerId="LiveId" clId="{BDA10B53-0D2C-4E8E-8611-49E67300B515}" dt="2025-10-13T11:09:07.329" v="3527"/>
      <pc:docMkLst>
        <pc:docMk/>
      </pc:docMkLst>
      <pc:sldChg chg="modNotes">
        <pc:chgData name="ーF Sugar" userId="7677853030693362" providerId="LiveId" clId="{BDA10B53-0D2C-4E8E-8611-49E67300B515}" dt="2025-10-13T10:28:03.942" v="2004"/>
        <pc:sldMkLst>
          <pc:docMk/>
          <pc:sldMk cId="2449787473" sldId="274"/>
        </pc:sldMkLst>
      </pc:sldChg>
      <pc:sldChg chg="modNotes">
        <pc:chgData name="ーF Sugar" userId="7677853030693362" providerId="LiveId" clId="{BDA10B53-0D2C-4E8E-8611-49E67300B515}" dt="2025-10-13T09:48:52.723" v="953" actId="20577"/>
        <pc:sldMkLst>
          <pc:docMk/>
          <pc:sldMk cId="530334443" sldId="1189"/>
        </pc:sldMkLst>
      </pc:sldChg>
      <pc:sldChg chg="modNotes">
        <pc:chgData name="ーF Sugar" userId="7677853030693362" providerId="LiveId" clId="{BDA10B53-0D2C-4E8E-8611-49E67300B515}" dt="2025-10-13T09:55:33.091" v="1808" actId="20577"/>
        <pc:sldMkLst>
          <pc:docMk/>
          <pc:sldMk cId="17367015" sldId="1190"/>
        </pc:sldMkLst>
      </pc:sldChg>
      <pc:sldChg chg="modNotes">
        <pc:chgData name="ーF Sugar" userId="7677853030693362" providerId="LiveId" clId="{BDA10B53-0D2C-4E8E-8611-49E67300B515}" dt="2025-10-13T09:56:28.631" v="1814" actId="6549"/>
        <pc:sldMkLst>
          <pc:docMk/>
          <pc:sldMk cId="2578122955" sldId="1224"/>
        </pc:sldMkLst>
      </pc:sldChg>
      <pc:sldChg chg="modNotes">
        <pc:chgData name="ーF Sugar" userId="7677853030693362" providerId="LiveId" clId="{BDA10B53-0D2C-4E8E-8611-49E67300B515}" dt="2025-10-13T10:37:19.375" v="2713" actId="20577"/>
        <pc:sldMkLst>
          <pc:docMk/>
          <pc:sldMk cId="1714371926" sldId="2140248220"/>
        </pc:sldMkLst>
      </pc:sldChg>
      <pc:sldChg chg="modNotes">
        <pc:chgData name="ーF Sugar" userId="7677853030693362" providerId="LiveId" clId="{BDA10B53-0D2C-4E8E-8611-49E67300B515}" dt="2025-10-13T09:47:10.769" v="807" actId="20577"/>
        <pc:sldMkLst>
          <pc:docMk/>
          <pc:sldMk cId="1292328297" sldId="2140248221"/>
        </pc:sldMkLst>
      </pc:sldChg>
      <pc:sldChg chg="modNotes">
        <pc:chgData name="ーF Sugar" userId="7677853030693362" providerId="LiveId" clId="{BDA10B53-0D2C-4E8E-8611-49E67300B515}" dt="2025-10-13T10:41:42.712" v="3089" actId="20577"/>
        <pc:sldMkLst>
          <pc:docMk/>
          <pc:sldMk cId="4246338588" sldId="2140248222"/>
        </pc:sldMkLst>
      </pc:sldChg>
      <pc:sldChg chg="modNotes">
        <pc:chgData name="ーF Sugar" userId="7677853030693362" providerId="LiveId" clId="{BDA10B53-0D2C-4E8E-8611-49E67300B515}" dt="2025-10-13T09:25:27.289" v="0" actId="6549"/>
        <pc:sldMkLst>
          <pc:docMk/>
          <pc:sldMk cId="228301231" sldId="2140248225"/>
        </pc:sldMkLst>
      </pc:sldChg>
      <pc:sldChg chg="delSp modSp mod delAnim">
        <pc:chgData name="ーF Sugar" userId="7677853030693362" providerId="LiveId" clId="{BDA10B53-0D2C-4E8E-8611-49E67300B515}" dt="2025-10-13T10:45:35.466" v="3189" actId="1076"/>
        <pc:sldMkLst>
          <pc:docMk/>
          <pc:sldMk cId="341331315" sldId="2140248226"/>
        </pc:sldMkLst>
        <pc:spChg chg="mod">
          <ac:chgData name="ーF Sugar" userId="7677853030693362" providerId="LiveId" clId="{BDA10B53-0D2C-4E8E-8611-49E67300B515}" dt="2025-10-13T10:45:35.466" v="3189" actId="1076"/>
          <ac:spMkLst>
            <pc:docMk/>
            <pc:sldMk cId="341331315" sldId="2140248226"/>
            <ac:spMk id="6" creationId="{8CC07C00-714F-8BDD-1BA5-1B012DD251FE}"/>
          </ac:spMkLst>
        </pc:spChg>
        <pc:grpChg chg="del">
          <ac:chgData name="ーF Sugar" userId="7677853030693362" providerId="LiveId" clId="{BDA10B53-0D2C-4E8E-8611-49E67300B515}" dt="2025-10-13T10:45:14.547" v="3186" actId="478"/>
          <ac:grpSpMkLst>
            <pc:docMk/>
            <pc:sldMk cId="341331315" sldId="2140248226"/>
            <ac:grpSpMk id="5" creationId="{BBFA4990-E4B9-82DA-22C3-C962939887AB}"/>
          </ac:grpSpMkLst>
        </pc:grpChg>
        <pc:grpChg chg="del">
          <ac:chgData name="ーF Sugar" userId="7677853030693362" providerId="LiveId" clId="{BDA10B53-0D2C-4E8E-8611-49E67300B515}" dt="2025-10-13T10:45:18.834" v="3187" actId="478"/>
          <ac:grpSpMkLst>
            <pc:docMk/>
            <pc:sldMk cId="341331315" sldId="2140248226"/>
            <ac:grpSpMk id="7" creationId="{B6602902-DB2E-67FC-FB45-BBB160E78902}"/>
          </ac:grpSpMkLst>
        </pc:grpChg>
      </pc:sldChg>
      <pc:sldChg chg="addSp delSp modSp mod modAnim">
        <pc:chgData name="ーF Sugar" userId="7677853030693362" providerId="LiveId" clId="{BDA10B53-0D2C-4E8E-8611-49E67300B515}" dt="2025-10-13T11:09:07.329" v="3527"/>
        <pc:sldMkLst>
          <pc:docMk/>
          <pc:sldMk cId="2283279497" sldId="2140248227"/>
        </pc:sldMkLst>
        <pc:spChg chg="add mod">
          <ac:chgData name="ーF Sugar" userId="7677853030693362" providerId="LiveId" clId="{BDA10B53-0D2C-4E8E-8611-49E67300B515}" dt="2025-10-13T11:00:41.265" v="3496" actId="1076"/>
          <ac:spMkLst>
            <pc:docMk/>
            <pc:sldMk cId="2283279497" sldId="2140248227"/>
            <ac:spMk id="3" creationId="{A78E1B4D-9821-8F37-AADE-D1D8EA2CC953}"/>
          </ac:spMkLst>
        </pc:spChg>
        <pc:spChg chg="add del mod ord">
          <ac:chgData name="ーF Sugar" userId="7677853030693362" providerId="LiveId" clId="{BDA10B53-0D2C-4E8E-8611-49E67300B515}" dt="2025-10-13T10:54:46.408" v="3476" actId="478"/>
          <ac:spMkLst>
            <pc:docMk/>
            <pc:sldMk cId="2283279497" sldId="2140248227"/>
            <ac:spMk id="4" creationId="{48476686-31CC-FB14-1F74-F138E1A5F848}"/>
          </ac:spMkLst>
        </pc:spChg>
        <pc:spChg chg="add del mod">
          <ac:chgData name="ーF Sugar" userId="7677853030693362" providerId="LiveId" clId="{BDA10B53-0D2C-4E8E-8611-49E67300B515}" dt="2025-10-13T11:07:01.234" v="3512"/>
          <ac:spMkLst>
            <pc:docMk/>
            <pc:sldMk cId="2283279497" sldId="2140248227"/>
            <ac:spMk id="4" creationId="{991033D5-A828-4BB3-FD7A-34A8FB4F635B}"/>
          </ac:spMkLst>
        </pc:spChg>
        <pc:spChg chg="add mod ord">
          <ac:chgData name="ーF Sugar" userId="7677853030693362" providerId="LiveId" clId="{BDA10B53-0D2C-4E8E-8611-49E67300B515}" dt="2025-10-13T11:08:23.218" v="3522" actId="164"/>
          <ac:spMkLst>
            <pc:docMk/>
            <pc:sldMk cId="2283279497" sldId="2140248227"/>
            <ac:spMk id="5" creationId="{E77E026E-B4E2-65C7-6B78-3CE4317A2CAA}"/>
          </ac:spMkLst>
        </pc:spChg>
        <pc:spChg chg="del mod ord">
          <ac:chgData name="ーF Sugar" userId="7677853030693362" providerId="LiveId" clId="{BDA10B53-0D2C-4E8E-8611-49E67300B515}" dt="2025-10-13T11:07:01.234" v="3510" actId="478"/>
          <ac:spMkLst>
            <pc:docMk/>
            <pc:sldMk cId="2283279497" sldId="2140248227"/>
            <ac:spMk id="6" creationId="{8465591D-1A82-64AC-E58E-CA12FBEDA20E}"/>
          </ac:spMkLst>
        </pc:spChg>
        <pc:spChg chg="add mod">
          <ac:chgData name="ーF Sugar" userId="7677853030693362" providerId="LiveId" clId="{BDA10B53-0D2C-4E8E-8611-49E67300B515}" dt="2025-10-13T11:08:23.218" v="3522" actId="164"/>
          <ac:spMkLst>
            <pc:docMk/>
            <pc:sldMk cId="2283279497" sldId="2140248227"/>
            <ac:spMk id="7" creationId="{62193494-BC5D-43AC-EBA0-1C8CC90CD054}"/>
          </ac:spMkLst>
        </pc:spChg>
        <pc:spChg chg="add del mod">
          <ac:chgData name="ーF Sugar" userId="7677853030693362" providerId="LiveId" clId="{BDA10B53-0D2C-4E8E-8611-49E67300B515}" dt="2025-10-13T11:07:10.889" v="3513" actId="478"/>
          <ac:spMkLst>
            <pc:docMk/>
            <pc:sldMk cId="2283279497" sldId="2140248227"/>
            <ac:spMk id="9" creationId="{B4BF630F-6A60-028E-1EA2-C6312F79C520}"/>
          </ac:spMkLst>
        </pc:spChg>
        <pc:grpChg chg="add mod">
          <ac:chgData name="ーF Sugar" userId="7677853030693362" providerId="LiveId" clId="{BDA10B53-0D2C-4E8E-8611-49E67300B515}" dt="2025-10-13T11:08:28.108" v="3523" actId="1076"/>
          <ac:grpSpMkLst>
            <pc:docMk/>
            <pc:sldMk cId="2283279497" sldId="2140248227"/>
            <ac:grpSpMk id="10" creationId="{060BCA20-D366-6922-932C-C26DC2DF2012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28582619467912E-2"/>
          <c:y val="5.6518276674898033E-2"/>
          <c:w val="0.93037274078919019"/>
          <c:h val="0.84960389383522361"/>
        </c:manualLayout>
      </c:layout>
      <c:lineChart>
        <c:grouping val="standard"/>
        <c:varyColors val="0"/>
        <c:ser>
          <c:idx val="0"/>
          <c:order val="0"/>
          <c:tx>
            <c:strRef>
              <c:f>'平均寿命推移データ追加（グラフ）'!$A$3</c:f>
              <c:strCache>
                <c:ptCount val="1"/>
                <c:pt idx="0">
                  <c:v>青森県（男）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 w="25400"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5.0048262979263299E-2"/>
                  <c:y val="4.194926001856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08-40A0-A5C5-DCA71CB9BB01}"/>
                </c:ext>
              </c:extLst>
            </c:dLbl>
            <c:dLbl>
              <c:idx val="1"/>
              <c:layout>
                <c:manualLayout>
                  <c:x val="-4.4256078777465305E-2"/>
                  <c:y val="4.793513569057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08-40A0-A5C5-DCA71CB9BB01}"/>
                </c:ext>
              </c:extLst>
            </c:dLbl>
            <c:dLbl>
              <c:idx val="2"/>
              <c:layout>
                <c:manualLayout>
                  <c:x val="-5.1613656770236098E-2"/>
                  <c:y val="6.367803004689894E-2"/>
                </c:manualLayout>
              </c:layout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601781147560611E-2"/>
                      <c:h val="6.5451322092493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08-40A0-A5C5-DCA71CB9BB01}"/>
                </c:ext>
              </c:extLst>
            </c:dLbl>
            <c:dLbl>
              <c:idx val="3"/>
              <c:layout>
                <c:manualLayout>
                  <c:x val="-4.6613373976282006E-2"/>
                  <c:y val="4.5717007333819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08-40A0-A5C5-DCA71CB9BB01}"/>
                </c:ext>
              </c:extLst>
            </c:dLbl>
            <c:dLbl>
              <c:idx val="4"/>
              <c:layout>
                <c:manualLayout>
                  <c:x val="-5.4921876015923646E-2"/>
                  <c:y val="4.971950066127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08-40A0-A5C5-DCA71CB9BB01}"/>
                </c:ext>
              </c:extLst>
            </c:dLbl>
            <c:dLbl>
              <c:idx val="5"/>
              <c:layout>
                <c:manualLayout>
                  <c:x val="-5.2013093438412643E-2"/>
                  <c:y val="5.3178682463646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08-40A0-A5C5-DCA71CB9BB01}"/>
                </c:ext>
              </c:extLst>
            </c:dLbl>
            <c:dLbl>
              <c:idx val="6"/>
              <c:layout>
                <c:manualLayout>
                  <c:x val="-5.7429576863475142E-2"/>
                  <c:y val="5.0544212122992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08-40A0-A5C5-DCA71CB9BB01}"/>
                </c:ext>
              </c:extLst>
            </c:dLbl>
            <c:dLbl>
              <c:idx val="7"/>
              <c:layout>
                <c:manualLayout>
                  <c:x val="-6.0019374127627728E-2"/>
                  <c:y val="5.5320038539684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08-40A0-A5C5-DCA71CB9BB01}"/>
                </c:ext>
              </c:extLst>
            </c:dLbl>
            <c:dLbl>
              <c:idx val="8"/>
              <c:layout>
                <c:manualLayout>
                  <c:x val="-5.9485590747169831E-2"/>
                  <c:y val="5.0815572607532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08-40A0-A5C5-DCA71CB9BB01}"/>
                </c:ext>
              </c:extLst>
            </c:dLbl>
            <c:dLbl>
              <c:idx val="9"/>
              <c:layout>
                <c:manualLayout>
                  <c:x val="-6.2398603483551494E-2"/>
                  <c:y val="4.9107094083544189E-2"/>
                </c:manualLayout>
              </c:layout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469849072631664E-2"/>
                      <c:h val="5.4944740198172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B08-40A0-A5C5-DCA71CB9BB01}"/>
                </c:ext>
              </c:extLst>
            </c:dLbl>
            <c:dLbl>
              <c:idx val="10"/>
              <c:layout>
                <c:manualLayout>
                  <c:x val="-6.8211468462050534E-2"/>
                  <c:y val="4.8874710295369536E-2"/>
                </c:manualLayout>
              </c:layout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08-40A0-A5C5-DCA71CB9BB01}"/>
                </c:ext>
              </c:extLst>
            </c:dLbl>
            <c:dLbl>
              <c:idx val="11"/>
              <c:layout>
                <c:manualLayout>
                  <c:x val="0"/>
                  <c:y val="5.458184353277689E-2"/>
                </c:manualLayout>
              </c:layout>
              <c:tx>
                <c:rich>
                  <a:bodyPr/>
                  <a:lstStyle/>
                  <a:p>
                    <a:fld id="{E580A85A-223A-46D5-8724-09F47C66466C}" type="VALUE">
                      <a:rPr lang="en-US" altLang="ja-JP" sz="1400" b="1"/>
                      <a:pPr/>
                      <a:t>[値]</a:t>
                    </a:fld>
                    <a:endParaRPr lang="ja-JP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BE9-467C-AF07-D2E3B97ACD5C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'平均寿命推移データ追加（グラフ）'!$B$2:$M$2</c:f>
              <c:strCache>
                <c:ptCount val="12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  <c:pt idx="11">
                  <c:v>令和2年</c:v>
                </c:pt>
              </c:strCache>
            </c:strRef>
          </c:cat>
          <c:val>
            <c:numRef>
              <c:f>'平均寿命推移データ追加（グラフ）'!$B$3:$M$3</c:f>
              <c:numCache>
                <c:formatCode>0.00_ </c:formatCode>
                <c:ptCount val="12"/>
                <c:pt idx="0">
                  <c:v>65.319999999999993</c:v>
                </c:pt>
                <c:pt idx="1">
                  <c:v>67.819999999999993</c:v>
                </c:pt>
                <c:pt idx="2">
                  <c:v>69.69</c:v>
                </c:pt>
                <c:pt idx="3">
                  <c:v>71.41</c:v>
                </c:pt>
                <c:pt idx="4">
                  <c:v>73.05</c:v>
                </c:pt>
                <c:pt idx="5">
                  <c:v>74.180000000000007</c:v>
                </c:pt>
                <c:pt idx="6">
                  <c:v>74.709999999999994</c:v>
                </c:pt>
                <c:pt idx="7">
                  <c:v>75.67</c:v>
                </c:pt>
                <c:pt idx="8">
                  <c:v>76.27</c:v>
                </c:pt>
                <c:pt idx="9">
                  <c:v>77.28</c:v>
                </c:pt>
                <c:pt idx="10">
                  <c:v>78.67</c:v>
                </c:pt>
                <c:pt idx="11">
                  <c:v>79.27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B08-40A0-A5C5-DCA71CB9BB01}"/>
            </c:ext>
          </c:extLst>
        </c:ser>
        <c:ser>
          <c:idx val="1"/>
          <c:order val="1"/>
          <c:tx>
            <c:strRef>
              <c:f>'平均寿命推移データ追加（グラフ）'!$A$4</c:f>
              <c:strCache>
                <c:ptCount val="1"/>
                <c:pt idx="0">
                  <c:v>青森県（女）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2726362459752771E-2"/>
                  <c:y val="-7.7440494838688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08-40A0-A5C5-DCA71CB9BB01}"/>
                </c:ext>
              </c:extLst>
            </c:dLbl>
            <c:dLbl>
              <c:idx val="1"/>
              <c:layout>
                <c:manualLayout>
                  <c:x val="-5.7665839070029361E-2"/>
                  <c:y val="-5.9991631821401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08-40A0-A5C5-DCA71CB9BB01}"/>
                </c:ext>
              </c:extLst>
            </c:dLbl>
            <c:dLbl>
              <c:idx val="2"/>
              <c:layout>
                <c:manualLayout>
                  <c:x val="-5.8584410235167063E-2"/>
                  <c:y val="-6.5859986848317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5461111601153E-2"/>
                      <c:h val="7.12139675944203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1B08-40A0-A5C5-DCA71CB9BB01}"/>
                </c:ext>
              </c:extLst>
            </c:dLbl>
            <c:dLbl>
              <c:idx val="3"/>
              <c:layout>
                <c:manualLayout>
                  <c:x val="-5.5887762291392459E-2"/>
                  <c:y val="-7.833754941108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08-40A0-A5C5-DCA71CB9BB01}"/>
                </c:ext>
              </c:extLst>
            </c:dLbl>
            <c:dLbl>
              <c:idx val="4"/>
              <c:layout>
                <c:manualLayout>
                  <c:x val="-5.5698501850067819E-2"/>
                  <c:y val="-8.446515852442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08-40A0-A5C5-DCA71CB9BB01}"/>
                </c:ext>
              </c:extLst>
            </c:dLbl>
            <c:dLbl>
              <c:idx val="5"/>
              <c:layout>
                <c:manualLayout>
                  <c:x val="-5.2781258954815481E-2"/>
                  <c:y val="-6.8431267696379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08-40A0-A5C5-DCA71CB9BB01}"/>
                </c:ext>
              </c:extLst>
            </c:dLbl>
            <c:dLbl>
              <c:idx val="6"/>
              <c:layout>
                <c:manualLayout>
                  <c:x val="-5.6522756139644824E-2"/>
                  <c:y val="-7.019201042685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B08-40A0-A5C5-DCA71CB9BB01}"/>
                </c:ext>
              </c:extLst>
            </c:dLbl>
            <c:dLbl>
              <c:idx val="7"/>
              <c:layout>
                <c:manualLayout>
                  <c:x val="-5.6004953359364999E-2"/>
                  <c:y val="-8.2856483965370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B08-40A0-A5C5-DCA71CB9BB01}"/>
                </c:ext>
              </c:extLst>
            </c:dLbl>
            <c:dLbl>
              <c:idx val="8"/>
              <c:layout>
                <c:manualLayout>
                  <c:x val="-5.6311248196111274E-2"/>
                  <c:y val="-8.046857075702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B08-40A0-A5C5-DCA71CB9BB01}"/>
                </c:ext>
              </c:extLst>
            </c:dLbl>
            <c:dLbl>
              <c:idx val="9"/>
              <c:layout>
                <c:manualLayout>
                  <c:x val="-5.8101545433708005E-2"/>
                  <c:y val="-7.655820416643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B08-40A0-A5C5-DCA71CB9BB01}"/>
                </c:ext>
              </c:extLst>
            </c:dLbl>
            <c:dLbl>
              <c:idx val="10"/>
              <c:layout>
                <c:manualLayout>
                  <c:x val="-6.1089290976804787E-2"/>
                  <c:y val="-7.1973717895530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B08-40A0-A5C5-DCA71CB9BB01}"/>
                </c:ext>
              </c:extLst>
            </c:dLbl>
            <c:dLbl>
              <c:idx val="11"/>
              <c:layout>
                <c:manualLayout>
                  <c:x val="-1.440608290134661E-16"/>
                  <c:y val="-7.7006731452628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defRPr>
                  </a:pPr>
                  <a:endParaRPr lang="ja-JP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E9-467C-AF07-D2E3B97AC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'平均寿命推移データ追加（グラフ）'!$B$2:$M$2</c:f>
              <c:strCache>
                <c:ptCount val="12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  <c:pt idx="11">
                  <c:v>令和2年</c:v>
                </c:pt>
              </c:strCache>
            </c:strRef>
          </c:cat>
          <c:val>
            <c:numRef>
              <c:f>'平均寿命推移データ追加（グラフ）'!$B$4:$M$4</c:f>
              <c:numCache>
                <c:formatCode>0.00_ </c:formatCode>
                <c:ptCount val="12"/>
                <c:pt idx="0">
                  <c:v>71.77</c:v>
                </c:pt>
                <c:pt idx="1">
                  <c:v>74.680000000000007</c:v>
                </c:pt>
                <c:pt idx="2">
                  <c:v>76.5</c:v>
                </c:pt>
                <c:pt idx="3">
                  <c:v>78.39</c:v>
                </c:pt>
                <c:pt idx="4">
                  <c:v>79.900000000000006</c:v>
                </c:pt>
                <c:pt idx="5">
                  <c:v>81.489999999999995</c:v>
                </c:pt>
                <c:pt idx="6">
                  <c:v>82.51</c:v>
                </c:pt>
                <c:pt idx="7">
                  <c:v>83.69</c:v>
                </c:pt>
                <c:pt idx="8">
                  <c:v>84.8</c:v>
                </c:pt>
                <c:pt idx="9">
                  <c:v>85.34</c:v>
                </c:pt>
                <c:pt idx="10">
                  <c:v>85.93</c:v>
                </c:pt>
                <c:pt idx="11">
                  <c:v>86.33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B08-40A0-A5C5-DCA71CB9BB01}"/>
            </c:ext>
          </c:extLst>
        </c:ser>
        <c:ser>
          <c:idx val="2"/>
          <c:order val="2"/>
          <c:tx>
            <c:strRef>
              <c:f>'平均寿命推移データ追加（グラフ）'!$A$5</c:f>
              <c:strCache>
                <c:ptCount val="1"/>
                <c:pt idx="0">
                  <c:v>全　 国（男）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pPr>
              <a:solidFill>
                <a:srgbClr val="0000FF"/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'平均寿命推移データ追加（グラフ）'!$B$2:$M$2</c:f>
              <c:strCache>
                <c:ptCount val="12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  <c:pt idx="11">
                  <c:v>令和2年</c:v>
                </c:pt>
              </c:strCache>
            </c:strRef>
          </c:cat>
          <c:val>
            <c:numRef>
              <c:f>'平均寿命推移データ追加（グラフ）'!$B$5:$M$5</c:f>
              <c:numCache>
                <c:formatCode>0.00_ </c:formatCode>
                <c:ptCount val="12"/>
                <c:pt idx="0">
                  <c:v>67.739999999999995</c:v>
                </c:pt>
                <c:pt idx="1">
                  <c:v>69.84</c:v>
                </c:pt>
                <c:pt idx="2">
                  <c:v>71.790000000000006</c:v>
                </c:pt>
                <c:pt idx="3">
                  <c:v>73.569999999999993</c:v>
                </c:pt>
                <c:pt idx="4">
                  <c:v>74.95</c:v>
                </c:pt>
                <c:pt idx="5">
                  <c:v>76.040000000000006</c:v>
                </c:pt>
                <c:pt idx="6">
                  <c:v>76.7</c:v>
                </c:pt>
                <c:pt idx="7">
                  <c:v>77.709999999999994</c:v>
                </c:pt>
                <c:pt idx="8">
                  <c:v>78.790000000000006</c:v>
                </c:pt>
                <c:pt idx="9">
                  <c:v>79.59</c:v>
                </c:pt>
                <c:pt idx="10">
                  <c:v>80.77</c:v>
                </c:pt>
                <c:pt idx="11">
                  <c:v>81.489999999999995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B08-40A0-A5C5-DCA71CB9BB01}"/>
            </c:ext>
          </c:extLst>
        </c:ser>
        <c:ser>
          <c:idx val="3"/>
          <c:order val="3"/>
          <c:tx>
            <c:strRef>
              <c:f>'平均寿命推移データ追加（グラフ）'!$A$6</c:f>
              <c:strCache>
                <c:ptCount val="1"/>
                <c:pt idx="0">
                  <c:v>全　 国（女）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FF0000">
                  <a:alpha val="88000"/>
                </a:srgbClr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'平均寿命推移データ追加（グラフ）'!$B$2:$M$2</c:f>
              <c:strCache>
                <c:ptCount val="12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  <c:pt idx="11">
                  <c:v>令和2年</c:v>
                </c:pt>
              </c:strCache>
            </c:strRef>
          </c:cat>
          <c:val>
            <c:numRef>
              <c:f>'平均寿命推移データ追加（グラフ）'!$B$6:$M$6</c:f>
              <c:numCache>
                <c:formatCode>0.00_ </c:formatCode>
                <c:ptCount val="12"/>
                <c:pt idx="0">
                  <c:v>72.92</c:v>
                </c:pt>
                <c:pt idx="1">
                  <c:v>75.23</c:v>
                </c:pt>
                <c:pt idx="2">
                  <c:v>77.010000000000005</c:v>
                </c:pt>
                <c:pt idx="3">
                  <c:v>79</c:v>
                </c:pt>
                <c:pt idx="4">
                  <c:v>80.75</c:v>
                </c:pt>
                <c:pt idx="5">
                  <c:v>82.07</c:v>
                </c:pt>
                <c:pt idx="6">
                  <c:v>83.22</c:v>
                </c:pt>
                <c:pt idx="7">
                  <c:v>84.62</c:v>
                </c:pt>
                <c:pt idx="8">
                  <c:v>85.75</c:v>
                </c:pt>
                <c:pt idx="9">
                  <c:v>86.35</c:v>
                </c:pt>
                <c:pt idx="10">
                  <c:v>87.01</c:v>
                </c:pt>
                <c:pt idx="11">
                  <c:v>87.6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B08-40A0-A5C5-DCA71CB9B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81152"/>
        <c:axId val="142682720"/>
      </c:lineChart>
      <c:catAx>
        <c:axId val="14268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 baseline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pPr>
            <a:endParaRPr lang="ja-JP"/>
          </a:p>
        </c:txPr>
        <c:crossAx val="142682720"/>
        <c:crosses val="autoZero"/>
        <c:auto val="1"/>
        <c:lblAlgn val="ctr"/>
        <c:lblOffset val="100"/>
        <c:noMultiLvlLbl val="0"/>
      </c:catAx>
      <c:valAx>
        <c:axId val="142682720"/>
        <c:scaling>
          <c:orientation val="minMax"/>
          <c:max val="90"/>
          <c:min val="60"/>
        </c:scaling>
        <c:delete val="0"/>
        <c:axPos val="l"/>
        <c:majorGridlines/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pPr>
            <a:endParaRPr lang="ja-JP"/>
          </a:p>
        </c:txPr>
        <c:crossAx val="14268115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876927444471717"/>
          <c:y val="0.62795739374642534"/>
          <c:w val="0.39992354435461297"/>
          <c:h val="0.15943297553980992"/>
        </c:manualLayout>
      </c:layout>
      <c:overlay val="0"/>
      <c:txPr>
        <a:bodyPr/>
        <a:lstStyle/>
        <a:p>
          <a:pPr>
            <a:defRPr sz="1400">
              <a:latin typeface="Meiryo UI" panose="020B0604030504040204" pitchFamily="50" charset="-128"/>
              <a:ea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98120482013479E-2"/>
          <c:y val="2.216590644693139E-2"/>
          <c:w val="0.91979999609979013"/>
          <c:h val="0.908525653878621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17-4F06-8C83-D09257D863A5}"/>
              </c:ext>
            </c:extLst>
          </c:dPt>
          <c:dPt>
            <c:idx val="25"/>
            <c:marker>
              <c:symbol val="circle"/>
              <c:size val="9"/>
              <c:spPr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8CF-4021-880C-B332C499FEC4}"/>
              </c:ext>
            </c:extLst>
          </c:dPt>
          <c:dPt>
            <c:idx val="33"/>
            <c:marker>
              <c:symbol val="circle"/>
              <c:size val="9"/>
              <c:spPr>
                <a:solidFill>
                  <a:srgbClr val="FF33CC"/>
                </a:solidFill>
                <a:ln w="9525">
                  <a:solidFill>
                    <a:srgbClr val="FF33C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CF-4021-880C-B332C499FEC4}"/>
              </c:ext>
            </c:extLst>
          </c:dPt>
          <c:xVal>
            <c:numRef>
              <c:f>Sheet1!$C$2:$C$49</c:f>
              <c:numCache>
                <c:formatCode>General</c:formatCode>
                <c:ptCount val="48"/>
                <c:pt idx="0">
                  <c:v>81.489999999999995</c:v>
                </c:pt>
                <c:pt idx="1">
                  <c:v>80.92</c:v>
                </c:pt>
                <c:pt idx="2">
                  <c:v>79.27</c:v>
                </c:pt>
                <c:pt idx="3">
                  <c:v>80.64</c:v>
                </c:pt>
                <c:pt idx="4">
                  <c:v>81.7</c:v>
                </c:pt>
                <c:pt idx="5">
                  <c:v>80.48</c:v>
                </c:pt>
                <c:pt idx="6">
                  <c:v>81.39</c:v>
                </c:pt>
                <c:pt idx="7">
                  <c:v>80.599999999999994</c:v>
                </c:pt>
                <c:pt idx="8">
                  <c:v>80.89</c:v>
                </c:pt>
                <c:pt idx="9">
                  <c:v>81</c:v>
                </c:pt>
                <c:pt idx="10">
                  <c:v>81.13</c:v>
                </c:pt>
                <c:pt idx="11">
                  <c:v>81.44</c:v>
                </c:pt>
                <c:pt idx="12">
                  <c:v>81.45</c:v>
                </c:pt>
                <c:pt idx="13">
                  <c:v>81.77</c:v>
                </c:pt>
                <c:pt idx="14">
                  <c:v>82.04</c:v>
                </c:pt>
                <c:pt idx="15">
                  <c:v>81.290000000000006</c:v>
                </c:pt>
                <c:pt idx="16">
                  <c:v>81.739999999999995</c:v>
                </c:pt>
                <c:pt idx="17">
                  <c:v>82</c:v>
                </c:pt>
                <c:pt idx="18">
                  <c:v>81.98</c:v>
                </c:pt>
                <c:pt idx="19">
                  <c:v>81.709999999999994</c:v>
                </c:pt>
                <c:pt idx="20">
                  <c:v>82.68</c:v>
                </c:pt>
                <c:pt idx="21">
                  <c:v>81.900000000000006</c:v>
                </c:pt>
                <c:pt idx="22">
                  <c:v>81.59</c:v>
                </c:pt>
                <c:pt idx="23">
                  <c:v>81.77</c:v>
                </c:pt>
                <c:pt idx="24">
                  <c:v>81.680000000000007</c:v>
                </c:pt>
                <c:pt idx="25">
                  <c:v>82.73</c:v>
                </c:pt>
                <c:pt idx="26">
                  <c:v>82.24</c:v>
                </c:pt>
                <c:pt idx="27">
                  <c:v>80.81</c:v>
                </c:pt>
                <c:pt idx="28">
                  <c:v>81.72</c:v>
                </c:pt>
                <c:pt idx="29">
                  <c:v>82.4</c:v>
                </c:pt>
                <c:pt idx="30">
                  <c:v>81.03</c:v>
                </c:pt>
                <c:pt idx="31">
                  <c:v>81.34</c:v>
                </c:pt>
                <c:pt idx="32">
                  <c:v>81.63</c:v>
                </c:pt>
                <c:pt idx="33">
                  <c:v>81.900000000000006</c:v>
                </c:pt>
                <c:pt idx="34">
                  <c:v>81.95</c:v>
                </c:pt>
                <c:pt idx="35">
                  <c:v>81.12</c:v>
                </c:pt>
                <c:pt idx="36">
                  <c:v>81.27</c:v>
                </c:pt>
                <c:pt idx="37">
                  <c:v>81.56</c:v>
                </c:pt>
                <c:pt idx="38">
                  <c:v>81.13</c:v>
                </c:pt>
                <c:pt idx="39">
                  <c:v>80.790000000000006</c:v>
                </c:pt>
                <c:pt idx="40">
                  <c:v>81.38</c:v>
                </c:pt>
                <c:pt idx="41">
                  <c:v>81.41</c:v>
                </c:pt>
                <c:pt idx="42">
                  <c:v>81.010000000000005</c:v>
                </c:pt>
                <c:pt idx="43">
                  <c:v>81.91</c:v>
                </c:pt>
                <c:pt idx="44">
                  <c:v>81.88</c:v>
                </c:pt>
                <c:pt idx="45">
                  <c:v>81.150000000000006</c:v>
                </c:pt>
                <c:pt idx="46">
                  <c:v>80.95</c:v>
                </c:pt>
                <c:pt idx="47">
                  <c:v>80.73</c:v>
                </c:pt>
              </c:numCache>
            </c:numRef>
          </c:xVal>
          <c:yVal>
            <c:numRef>
              <c:f>Sheet1!$D$2:$D$49</c:f>
              <c:numCache>
                <c:formatCode>General</c:formatCode>
                <c:ptCount val="48"/>
                <c:pt idx="0">
                  <c:v>87.6</c:v>
                </c:pt>
                <c:pt idx="1">
                  <c:v>87.08</c:v>
                </c:pt>
                <c:pt idx="2">
                  <c:v>86.33</c:v>
                </c:pt>
                <c:pt idx="3">
                  <c:v>87.05</c:v>
                </c:pt>
                <c:pt idx="4">
                  <c:v>87.51</c:v>
                </c:pt>
                <c:pt idx="5">
                  <c:v>87.1</c:v>
                </c:pt>
                <c:pt idx="6">
                  <c:v>87.38</c:v>
                </c:pt>
                <c:pt idx="7">
                  <c:v>86.81</c:v>
                </c:pt>
                <c:pt idx="8">
                  <c:v>86.94</c:v>
                </c:pt>
                <c:pt idx="9">
                  <c:v>86.89</c:v>
                </c:pt>
                <c:pt idx="10">
                  <c:v>87.18</c:v>
                </c:pt>
                <c:pt idx="11">
                  <c:v>87.31</c:v>
                </c:pt>
                <c:pt idx="12">
                  <c:v>87.5</c:v>
                </c:pt>
                <c:pt idx="13">
                  <c:v>87.86</c:v>
                </c:pt>
                <c:pt idx="14">
                  <c:v>87.89</c:v>
                </c:pt>
                <c:pt idx="15">
                  <c:v>87.57</c:v>
                </c:pt>
                <c:pt idx="16">
                  <c:v>87.97</c:v>
                </c:pt>
                <c:pt idx="17">
                  <c:v>88.11</c:v>
                </c:pt>
                <c:pt idx="18">
                  <c:v>87.84</c:v>
                </c:pt>
                <c:pt idx="19">
                  <c:v>87.94</c:v>
                </c:pt>
                <c:pt idx="20">
                  <c:v>88.23</c:v>
                </c:pt>
                <c:pt idx="21">
                  <c:v>87.51</c:v>
                </c:pt>
                <c:pt idx="22">
                  <c:v>87.48</c:v>
                </c:pt>
                <c:pt idx="23">
                  <c:v>87.52</c:v>
                </c:pt>
                <c:pt idx="24">
                  <c:v>87.59</c:v>
                </c:pt>
                <c:pt idx="25">
                  <c:v>88.26</c:v>
                </c:pt>
                <c:pt idx="26">
                  <c:v>88.25</c:v>
                </c:pt>
                <c:pt idx="27">
                  <c:v>87.37</c:v>
                </c:pt>
                <c:pt idx="28">
                  <c:v>87.9</c:v>
                </c:pt>
                <c:pt idx="29">
                  <c:v>87.95</c:v>
                </c:pt>
                <c:pt idx="30">
                  <c:v>87.36</c:v>
                </c:pt>
                <c:pt idx="31">
                  <c:v>87.91</c:v>
                </c:pt>
                <c:pt idx="32">
                  <c:v>88.21</c:v>
                </c:pt>
                <c:pt idx="33">
                  <c:v>88.29</c:v>
                </c:pt>
                <c:pt idx="34">
                  <c:v>88.16</c:v>
                </c:pt>
                <c:pt idx="35">
                  <c:v>87.43</c:v>
                </c:pt>
                <c:pt idx="36">
                  <c:v>87.42</c:v>
                </c:pt>
                <c:pt idx="37">
                  <c:v>87.64</c:v>
                </c:pt>
                <c:pt idx="38">
                  <c:v>87.34</c:v>
                </c:pt>
                <c:pt idx="39">
                  <c:v>87.84</c:v>
                </c:pt>
                <c:pt idx="40">
                  <c:v>87.7</c:v>
                </c:pt>
                <c:pt idx="41">
                  <c:v>87.78</c:v>
                </c:pt>
                <c:pt idx="42">
                  <c:v>87.41</c:v>
                </c:pt>
                <c:pt idx="43">
                  <c:v>88.22</c:v>
                </c:pt>
                <c:pt idx="44">
                  <c:v>87.99</c:v>
                </c:pt>
                <c:pt idx="45">
                  <c:v>87.6</c:v>
                </c:pt>
                <c:pt idx="46">
                  <c:v>87.53</c:v>
                </c:pt>
                <c:pt idx="47">
                  <c:v>87.88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17-4F06-8C83-D09257D86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541560"/>
        <c:axId val="191541944"/>
      </c:scatterChart>
      <c:valAx>
        <c:axId val="191541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91541944"/>
        <c:crosses val="autoZero"/>
        <c:crossBetween val="midCat"/>
      </c:valAx>
      <c:valAx>
        <c:axId val="191541944"/>
        <c:scaling>
          <c:orientation val="minMax"/>
          <c:min val="86.0000000000000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915415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7808398950128"/>
          <c:y val="7.36253280839895E-2"/>
          <c:w val="0.54895516185476811"/>
          <c:h val="0.832538496010996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3-45AD-B620-C2743A2FBC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3-45AD-B620-C2743A2FBC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3-45AD-B620-C2743A2FBC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73-45AD-B620-C2743A2FBC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73-45AD-B620-C2743A2FBCFF}"/>
              </c:ext>
            </c:extLst>
          </c:dPt>
          <c:dLbls>
            <c:delete val="1"/>
          </c:dLbls>
          <c:cat>
            <c:strRef>
              <c:f>Sheet1!$E$2:$E$6</c:f>
              <c:strCache>
                <c:ptCount val="5"/>
                <c:pt idx="0">
                  <c:v>悪性新生物</c:v>
                </c:pt>
                <c:pt idx="1">
                  <c:v>心疾患</c:v>
                </c:pt>
                <c:pt idx="2">
                  <c:v>脳血管疾患</c:v>
                </c:pt>
                <c:pt idx="3">
                  <c:v>糖尿病</c:v>
                </c:pt>
                <c:pt idx="4">
                  <c:v>その他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24.262059035277179</c:v>
                </c:pt>
                <c:pt idx="1">
                  <c:v>14.283657307415407</c:v>
                </c:pt>
                <c:pt idx="2">
                  <c:v>7.1418286537077034</c:v>
                </c:pt>
                <c:pt idx="3">
                  <c:v>1.1663066954643628</c:v>
                </c:pt>
                <c:pt idx="4">
                  <c:v>53.146148308135345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73-45AD-B620-C2743A2FBCF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0.42691</cdr:x>
      <cdr:y>0.17182</cdr:y>
    </cdr:from>
    <cdr:to>
      <cdr:x>0.83357</cdr:x>
      <cdr:y>0.3389</cdr:y>
    </cdr:to>
    <cdr:sp macro="" textlink="">
      <cdr:nvSpPr>
        <cdr:cNvPr id="2" name="吹き出し: 四角形 1">
          <a:extLst xmlns:a="http://schemas.openxmlformats.org/drawingml/2006/main">
            <a:ext uri="{FF2B5EF4-FFF2-40B4-BE49-F238E27FC236}">
              <a16:creationId xmlns:a16="http://schemas.microsoft.com/office/drawing/2014/main" id="{194687AA-166D-47F1-99D2-57FED5E875B7}"/>
            </a:ext>
          </a:extLst>
        </cdr:cNvPr>
        <cdr:cNvSpPr/>
      </cdr:nvSpPr>
      <cdr:spPr>
        <a:xfrm xmlns:a="http://schemas.openxmlformats.org/drawingml/2006/main">
          <a:off x="1600826" y="698125"/>
          <a:ext cx="1524872" cy="678863"/>
        </a:xfrm>
        <a:prstGeom xmlns:a="http://schemas.openxmlformats.org/drawingml/2006/main" prst="wedgeRectCallout">
          <a:avLst>
            <a:gd name="adj1" fmla="val -4420"/>
            <a:gd name="adj2" fmla="val 65144"/>
          </a:avLst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悪性新生物（がん）</a:t>
          </a:r>
          <a:endParaRPr lang="en-US" alt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 xmlns:a="http://schemas.openxmlformats.org/drawingml/2006/main">
          <a:pPr algn="ctr"/>
          <a:r>
            <a: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24.3%</a:t>
          </a:r>
          <a:endParaRPr 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  <cdr:relSizeAnchor xmlns:cdr="http://schemas.openxmlformats.org/drawingml/2006/chartDrawing">
    <cdr:from>
      <cdr:x>0.66065</cdr:x>
      <cdr:y>0.51728</cdr:y>
    </cdr:from>
    <cdr:to>
      <cdr:x>0.83357</cdr:x>
      <cdr:y>0.65946</cdr:y>
    </cdr:to>
    <cdr:sp macro="" textlink="">
      <cdr:nvSpPr>
        <cdr:cNvPr id="5" name="吹き出し: 四角形 4">
          <a:extLst xmlns:a="http://schemas.openxmlformats.org/drawingml/2006/main">
            <a:ext uri="{FF2B5EF4-FFF2-40B4-BE49-F238E27FC236}">
              <a16:creationId xmlns:a16="http://schemas.microsoft.com/office/drawing/2014/main" id="{6FBC204F-1975-4BA5-B54D-21D536D842DE}"/>
            </a:ext>
          </a:extLst>
        </cdr:cNvPr>
        <cdr:cNvSpPr/>
      </cdr:nvSpPr>
      <cdr:spPr>
        <a:xfrm xmlns:a="http://schemas.openxmlformats.org/drawingml/2006/main">
          <a:off x="2477286" y="2101750"/>
          <a:ext cx="648411" cy="577692"/>
        </a:xfrm>
        <a:prstGeom xmlns:a="http://schemas.openxmlformats.org/drawingml/2006/main" prst="wedgeRectCallout">
          <a:avLst>
            <a:gd name="adj1" fmla="val -90046"/>
            <a:gd name="adj2" fmla="val -41682"/>
          </a:avLst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心臓病</a:t>
          </a:r>
          <a:endParaRPr lang="en-US" alt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 xmlns:a="http://schemas.openxmlformats.org/drawingml/2006/main">
          <a:pPr algn="ctr"/>
          <a:r>
            <a: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14.3%</a:t>
          </a:r>
          <a:endParaRPr 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  <cdr:relSizeAnchor xmlns:cdr="http://schemas.openxmlformats.org/drawingml/2006/chartDrawing">
    <cdr:from>
      <cdr:x>0.55113</cdr:x>
      <cdr:y>0.73935</cdr:y>
    </cdr:from>
    <cdr:to>
      <cdr:x>0.74905</cdr:x>
      <cdr:y>0.87521</cdr:y>
    </cdr:to>
    <cdr:sp macro="" textlink="">
      <cdr:nvSpPr>
        <cdr:cNvPr id="6" name="吹き出し: 四角形 5">
          <a:extLst xmlns:a="http://schemas.openxmlformats.org/drawingml/2006/main">
            <a:ext uri="{FF2B5EF4-FFF2-40B4-BE49-F238E27FC236}">
              <a16:creationId xmlns:a16="http://schemas.microsoft.com/office/drawing/2014/main" id="{0916C7B8-D96A-4321-8112-DC532DE12440}"/>
            </a:ext>
          </a:extLst>
        </cdr:cNvPr>
        <cdr:cNvSpPr/>
      </cdr:nvSpPr>
      <cdr:spPr>
        <a:xfrm xmlns:a="http://schemas.openxmlformats.org/drawingml/2006/main">
          <a:off x="2066620" y="3004076"/>
          <a:ext cx="742156" cy="552014"/>
        </a:xfrm>
        <a:prstGeom xmlns:a="http://schemas.openxmlformats.org/drawingml/2006/main" prst="wedgeRectCallout">
          <a:avLst>
            <a:gd name="adj1" fmla="val -45289"/>
            <a:gd name="adj2" fmla="val -91446"/>
          </a:avLst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脳卒中</a:t>
          </a:r>
          <a:r>
            <a: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7.1%</a:t>
          </a:r>
          <a:endParaRPr 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  <cdr:relSizeAnchor xmlns:cdr="http://schemas.openxmlformats.org/drawingml/2006/chartDrawing">
    <cdr:from>
      <cdr:x>0.32378</cdr:x>
      <cdr:y>0.76289</cdr:y>
    </cdr:from>
    <cdr:to>
      <cdr:x>0.46961</cdr:x>
      <cdr:y>0.90507</cdr:y>
    </cdr:to>
    <cdr:sp macro="" textlink="">
      <cdr:nvSpPr>
        <cdr:cNvPr id="7" name="吹き出し: 四角形 6">
          <a:extLst xmlns:a="http://schemas.openxmlformats.org/drawingml/2006/main">
            <a:ext uri="{FF2B5EF4-FFF2-40B4-BE49-F238E27FC236}">
              <a16:creationId xmlns:a16="http://schemas.microsoft.com/office/drawing/2014/main" id="{70A61DCB-24DC-4E08-B8F7-221E509B24CA}"/>
            </a:ext>
          </a:extLst>
        </cdr:cNvPr>
        <cdr:cNvSpPr/>
      </cdr:nvSpPr>
      <cdr:spPr>
        <a:xfrm xmlns:a="http://schemas.openxmlformats.org/drawingml/2006/main">
          <a:off x="1214087" y="3099702"/>
          <a:ext cx="546830" cy="577693"/>
        </a:xfrm>
        <a:prstGeom xmlns:a="http://schemas.openxmlformats.org/drawingml/2006/main" prst="wedgeRectCallout">
          <a:avLst>
            <a:gd name="adj1" fmla="val 71370"/>
            <a:gd name="adj2" fmla="val -67838"/>
          </a:avLst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糖尿病</a:t>
          </a:r>
          <a:endParaRPr lang="en-US" alt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 xmlns:a="http://schemas.openxmlformats.org/drawingml/2006/main">
          <a:pPr algn="ctr"/>
          <a:r>
            <a: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1.2%</a:t>
          </a:r>
          <a:endParaRPr 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  <cdr:relSizeAnchor xmlns:cdr="http://schemas.openxmlformats.org/drawingml/2006/chartDrawing">
    <cdr:from>
      <cdr:x>0.13646</cdr:x>
      <cdr:y>0.33017</cdr:y>
    </cdr:from>
    <cdr:to>
      <cdr:x>0.28229</cdr:x>
      <cdr:y>0.47235</cdr:y>
    </cdr:to>
    <cdr:sp macro="" textlink="">
      <cdr:nvSpPr>
        <cdr:cNvPr id="8" name="吹き出し: 四角形 7">
          <a:extLst xmlns:a="http://schemas.openxmlformats.org/drawingml/2006/main">
            <a:ext uri="{FF2B5EF4-FFF2-40B4-BE49-F238E27FC236}">
              <a16:creationId xmlns:a16="http://schemas.microsoft.com/office/drawing/2014/main" id="{A0B174E4-F187-41D5-A322-C25E2C9E804A}"/>
            </a:ext>
          </a:extLst>
        </cdr:cNvPr>
        <cdr:cNvSpPr/>
      </cdr:nvSpPr>
      <cdr:spPr>
        <a:xfrm xmlns:a="http://schemas.openxmlformats.org/drawingml/2006/main">
          <a:off x="623888" y="995364"/>
          <a:ext cx="666750" cy="428625"/>
        </a:xfrm>
        <a:prstGeom xmlns:a="http://schemas.openxmlformats.org/drawingml/2006/main" prst="wedgeRectCallout">
          <a:avLst>
            <a:gd name="adj1" fmla="val 65060"/>
            <a:gd name="adj2" fmla="val -8285"/>
          </a:avLst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その他</a:t>
          </a:r>
          <a:r>
            <a: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53.1%</a:t>
          </a:r>
          <a:endParaRPr lang="ja-JP" sz="14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33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36945"/>
            <a:ext cx="3403598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lang="ja-JP" altLang="en-US"/>
              <a:t>プログラム②</a:t>
            </a:r>
            <a:r>
              <a:rPr lang="en-US" altLang="ja-JP"/>
              <a:t>【</a:t>
            </a:r>
            <a:r>
              <a:rPr lang="ja-JP" altLang="en-US"/>
              <a:t>授業で活用するスライド資料</a:t>
            </a:r>
            <a:r>
              <a:rPr lang="en-US" altLang="ja-JP"/>
              <a:t>】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2278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37108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B153B-4F1D-17E3-A716-52639A51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2F6F5A-3E95-8046-0186-ED274F9F0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84C678-20EF-337A-591A-A7AB0DE3B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5593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2BE5-3A98-84B0-E0D8-A5D022C5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89039F-C938-D66B-7EB7-6D5ADC7FB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FE216F-5E4C-F8FC-6CD2-07CE2890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33105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3BFD-84C0-AB55-D4DB-34B468DA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4FCC278-4AB9-AA5B-98FD-018940245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6DB2D5E-EC51-C988-BFE3-20DA510CA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/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latin typeface="+mn-lt"/>
                <a:ea typeface="ＭＳ ゴシック" panose="020B0609070205080204" pitchFamily="49" charset="-128"/>
              </a:rPr>
              <a:t>　</a:t>
            </a:r>
            <a:endParaRPr lang="en-US" altLang="ja-JP" dirty="0">
              <a:latin typeface="+mn-lt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11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236538"/>
            <a:ext cx="4470400" cy="3354387"/>
          </a:xfrm>
          <a:prstGeom prst="rect">
            <a:avLst/>
          </a:prstGeom>
          <a:ln/>
        </p:spPr>
      </p:sp>
      <p:sp>
        <p:nvSpPr>
          <p:cNvPr id="10243" name="ノート プレースホルダ 2"/>
          <p:cNvSpPr txBox="1">
            <a:spLocks noGrp="1"/>
          </p:cNvSpPr>
          <p:nvPr>
            <p:ph type="body" idx="1"/>
          </p:nvPr>
        </p:nvSpPr>
        <p:spPr bwMode="auto">
          <a:xfrm>
            <a:off x="765781" y="3883084"/>
            <a:ext cx="5445760" cy="39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 numCol="1">
            <a:prstTxWarp prst="textNoShape">
              <a:avLst/>
            </a:prstTxWarp>
          </a:bodyPr>
          <a:lstStyle/>
          <a:p>
            <a:r>
              <a:rPr lang="ja-JP" altLang="en-US" dirty="0">
                <a:latin typeface="Arial" charset="0"/>
                <a:ea typeface="ＭＳ Ｐ明朝" pitchFamily="18" charset="-128"/>
              </a:rPr>
              <a:t>　都道府県の平均寿命ランキングです。青森県は、男性、女性ともに最下位です。また、市区町村別平均寿命ランキングを見ても、青森県の市町村がワースト</a:t>
            </a:r>
            <a:r>
              <a:rPr lang="en-US" altLang="ja-JP" dirty="0">
                <a:latin typeface="Arial" charset="0"/>
                <a:ea typeface="ＭＳ Ｐ明朝" pitchFamily="18" charset="-128"/>
              </a:rPr>
              <a:t>10</a:t>
            </a:r>
            <a:r>
              <a:rPr lang="ja-JP" altLang="en-US" dirty="0">
                <a:latin typeface="Arial" charset="0"/>
                <a:ea typeface="ＭＳ Ｐ明朝" pitchFamily="18" charset="-128"/>
              </a:rPr>
              <a:t>位にランクインしているのがわかると思います。</a:t>
            </a:r>
            <a:endParaRPr lang="en-US" altLang="ja-JP" dirty="0">
              <a:latin typeface="Arial" charset="0"/>
              <a:ea typeface="ＭＳ Ｐ明朝" pitchFamily="18" charset="-128"/>
            </a:endParaRPr>
          </a:p>
          <a:p>
            <a:r>
              <a:rPr lang="ja-JP" altLang="en-US" dirty="0">
                <a:latin typeface="Arial" charset="0"/>
                <a:ea typeface="ＭＳ Ｐ明朝" pitchFamily="18" charset="-128"/>
              </a:rPr>
              <a:t>　では、一体、青森県の平均寿命は、いつから最下位だったのでしょう。次のスライドを見てみましょう。</a:t>
            </a:r>
            <a:endParaRPr altLang="en-US" dirty="0">
              <a:latin typeface="Arial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7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>
            <a:normAutofit/>
          </a:bodyPr>
          <a:lstStyle/>
          <a:p>
            <a:pPr defTabSz="914318">
              <a:defRPr/>
            </a:pPr>
            <a:r>
              <a:rPr lang="ja-JP" altLang="en-US" dirty="0"/>
              <a:t>青い線が青森県の男性の平均寿命の推移です。昭和５０年から、連続４５年にわたって最下位です。</a:t>
            </a:r>
            <a:endParaRPr lang="en-US" altLang="ja-JP" dirty="0"/>
          </a:p>
          <a:p>
            <a:pPr defTabSz="914318">
              <a:defRPr/>
            </a:pPr>
            <a:r>
              <a:rPr lang="ja-JP" altLang="en-US" dirty="0"/>
              <a:t>赤い線が女性です。女性も、平成７年から、２５年にわたって最下位です。</a:t>
            </a:r>
            <a:endParaRPr lang="en-US" altLang="ja-JP" dirty="0"/>
          </a:p>
          <a:p>
            <a:pPr defTabSz="914318">
              <a:defRPr/>
            </a:pPr>
            <a:r>
              <a:rPr lang="ja-JP" altLang="en-US" dirty="0"/>
              <a:t>昭和４０年を見ると、男性が６５．３２歳、女性が７１．７７歳ですから、平均寿命そのものは延びてきています。しかし、全国最下位という状況は変わっていないのです。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152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22378"/>
            <a:ext cx="5445760" cy="46563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/>
          <a:lstStyle/>
          <a:p>
            <a:pPr eaLnBrk="1" hangingPunct="1">
              <a:spcBef>
                <a:spcPct val="50000"/>
              </a:spcBef>
            </a:pPr>
            <a:r>
              <a:rPr lang="ja-JP" altLang="en-US" dirty="0">
                <a:latin typeface="+mn-lt"/>
                <a:ea typeface="ＭＳ ゴシック" panose="020B0609070205080204" pitchFamily="49" charset="-128"/>
              </a:rPr>
              <a:t>これは都道府県別の平均寿命を点で表したものです。青森県がどこにあるか</a:t>
            </a:r>
            <a:r>
              <a:rPr lang="ja-JP" altLang="en-US" dirty="0">
                <a:ea typeface="ＭＳ ゴシック" panose="020B0609070205080204" pitchFamily="49" charset="-128"/>
              </a:rPr>
              <a:t>わかりますか？</a:t>
            </a:r>
            <a:r>
              <a:rPr lang="ja-JP" altLang="en-US" dirty="0">
                <a:latin typeface="+mn-lt"/>
                <a:ea typeface="ＭＳ ゴシック" panose="020B0609070205080204" pitchFamily="49" charset="-128"/>
              </a:rPr>
              <a:t>全国の平均寿命とだいぶ離れています。また、全国下から２番目の県と比べても、青森県</a:t>
            </a:r>
            <a:r>
              <a:rPr lang="ja-JP" altLang="en-US" dirty="0">
                <a:ea typeface="ＭＳ ゴシック" panose="020B0609070205080204" pitchFamily="49" charset="-128"/>
              </a:rPr>
              <a:t>は</a:t>
            </a:r>
            <a:r>
              <a:rPr lang="ja-JP" altLang="en-US" dirty="0">
                <a:latin typeface="+mn-lt"/>
                <a:ea typeface="ＭＳ ゴシック" panose="020B0609070205080204" pitchFamily="49" charset="-128"/>
              </a:rPr>
              <a:t>だいぶ離れており、いかに青森県の平均寿命が低いかがよくわかります。</a:t>
            </a:r>
            <a:endParaRPr lang="en-US" altLang="ja-JP" dirty="0">
              <a:latin typeface="+mn-lt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dirty="0">
                <a:ea typeface="ＭＳ ゴシック" panose="020B0609070205080204" pitchFamily="49" charset="-128"/>
              </a:rPr>
              <a:t>青森県ははぜ平均寿命が短いのでしょうか？寿命を縮める病気には、どんな病気があるか知っていますか？</a:t>
            </a:r>
            <a:endParaRPr lang="en-US" altLang="ja-JP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51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3925" y="752475"/>
            <a:ext cx="4960938" cy="3722688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pPr defTabSz="905713">
              <a:defRPr/>
            </a:pPr>
            <a:r>
              <a:rPr lang="ja-JP" altLang="en-US" sz="1400" dirty="0">
                <a:solidFill>
                  <a:schemeClr val="accent2"/>
                </a:solidFill>
              </a:rPr>
              <a:t>　</a:t>
            </a:r>
            <a:r>
              <a:rPr lang="ja-JP" altLang="en-US" dirty="0"/>
              <a:t>これは主な死因別にみた死亡数・死亡率・全国順位です。死亡数、死亡率、全国順位を見ても、悪性新生物（がん）、心臓病、脳卒中で亡くなっている方が多く、生活習慣病が、青森県の主な死因となっています。それは全体の半数を近くを占めています。生活習慣病は、生活習慣が原因となっているので、予防することが可能です。一人一人の健康に関する意識を高めることで、青森県は変わることができるはずです。生活習慣病は、</a:t>
            </a:r>
            <a:r>
              <a:rPr lang="ja-JP" altLang="en-US" dirty="0">
                <a:highlight>
                  <a:srgbClr val="FFFF00"/>
                </a:highlight>
              </a:rPr>
              <a:t>生活習慣が原因</a:t>
            </a:r>
            <a:r>
              <a:rPr lang="ja-JP" altLang="en-US" dirty="0"/>
              <a:t>となっているので、予防することが可能です。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0217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r>
              <a:rPr kumimoji="1" lang="ja-JP" altLang="en-US" dirty="0"/>
              <a:t>　生活習慣病である、悪性新生物（がん）、心臓病、脳卒中は、その名前の通り生活習慣の積み重ねです。小さい頃からの健康的と言えない生活習慣が、ちょっとずつ積み重なって、生活習慣病になるリスクを高めています。運動、食生活、休養・睡眠、スクリーンタイム、歯磨きのほか、禁煙や適度な飲酒なども含めて、心と体のバランスをとりながら、自分の健康を自分で管理して生活していくことが重要です。</a:t>
            </a:r>
            <a:endParaRPr kumimoji="1" lang="en-US" altLang="ja-JP" dirty="0"/>
          </a:p>
          <a:p>
            <a:r>
              <a:rPr kumimoji="1" lang="ja-JP" altLang="en-US" dirty="0"/>
              <a:t>では、今のみなさんの生活習慣をチェックしてみましょう。</a:t>
            </a:r>
            <a:r>
              <a:rPr lang="ja-JP" altLang="en-US" dirty="0"/>
              <a:t>ワークシート３を記入してください。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648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pPr defTabSz="914318">
              <a:defRPr/>
            </a:pPr>
            <a:r>
              <a:rPr kumimoji="1" lang="ja-JP" altLang="en-US" dirty="0"/>
              <a:t>これは、青森県、長野県の年代別男性の死亡率を比較したスライドです。青森県は、長野県に比べ、</a:t>
            </a:r>
            <a:r>
              <a:rPr kumimoji="1" lang="en-US" altLang="ja-JP" dirty="0"/>
              <a:t>40</a:t>
            </a:r>
            <a:r>
              <a:rPr kumimoji="1" lang="ja-JP" altLang="en-US" dirty="0"/>
              <a:t>代、</a:t>
            </a:r>
            <a:r>
              <a:rPr kumimoji="1" lang="en-US" altLang="ja-JP" dirty="0"/>
              <a:t>50</a:t>
            </a:r>
            <a:r>
              <a:rPr kumimoji="1" lang="ja-JP" altLang="en-US" dirty="0"/>
              <a:t>代をはじめどの年代でも死亡率が高いという結果になっています。</a:t>
            </a:r>
            <a:endParaRPr kumimoji="1" lang="en-US" altLang="ja-JP" dirty="0"/>
          </a:p>
          <a:p>
            <a:pPr defTabSz="914318">
              <a:defRPr/>
            </a:pPr>
            <a:r>
              <a:rPr lang="ja-JP" altLang="en-US" dirty="0"/>
              <a:t>４０代、５０代、のことなので、皆さんは３０年以上先のことですね。</a:t>
            </a:r>
            <a:r>
              <a:rPr kumimoji="1" lang="ja-JP" altLang="en-US" dirty="0"/>
              <a:t>“だから大丈夫！”　というわけではありません。実は、この生活習慣病は、長い年月をかけて発症すっるということがわかってきました。</a:t>
            </a:r>
            <a:r>
              <a:rPr lang="ja-JP" altLang="en-US" dirty="0"/>
              <a:t>そして、怖いことに</a:t>
            </a:r>
            <a:r>
              <a:rPr kumimoji="1" lang="ja-JP" altLang="en-US" dirty="0"/>
              <a:t>生活習慣病は、痛みなどの自覚症状がないまま症状が進行し、</a:t>
            </a:r>
            <a:r>
              <a:rPr kumimoji="1" lang="en-US" altLang="ja-JP" dirty="0"/>
              <a:t>40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60</a:t>
            </a:r>
            <a:r>
              <a:rPr kumimoji="1" lang="ja-JP" altLang="en-US" dirty="0"/>
              <a:t>歳くらいの働き盛りで命に関わる病気を引き起こします。健康的といえない生活習慣（夜更かし、朝食抜き、早食い、清涼飲料水の飲み過ぎ、運動をしないなど）を続けていると、誰でも生活習慣病にかかる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08555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lIns="90571" tIns="45286" rIns="90571" bIns="45286"/>
          <a:lstStyle/>
          <a:p>
            <a:r>
              <a:rPr kumimoji="1" lang="ja-JP" altLang="en-US" dirty="0"/>
              <a:t>　データは古いですが、青森県と長野県の健康関連指標を比較すると、喫煙や食塩、運動等を含め、様々な生活習慣に差があるのがわかります。</a:t>
            </a:r>
            <a:endParaRPr kumimoji="1" lang="en-US" altLang="ja-JP" dirty="0"/>
          </a:p>
          <a:p>
            <a:r>
              <a:rPr kumimoji="1" lang="ja-JP" altLang="en-US" dirty="0"/>
              <a:t>　さて、ワークシート１の</a:t>
            </a:r>
            <a:r>
              <a:rPr lang="ja-JP" altLang="en-US" dirty="0"/>
              <a:t>「なりたい８０歳」を、もう一度思い出しましょう。みなさん、明るい未来を望んでいますよね。その未来の実現のために、今できることは何でしょうか？グループで話し合ってみましょう。</a:t>
            </a:r>
            <a:r>
              <a:rPr kumimoji="1" lang="ja-JP" altLang="en-US" dirty="0"/>
              <a:t>ワークシート４を記入しましょう。</a:t>
            </a:r>
            <a:endParaRPr kumimoji="1"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657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rgbClr val="4CA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 userDrawn="1"/>
        </p:nvSpPr>
        <p:spPr>
          <a:xfrm>
            <a:off x="0" y="2585799"/>
            <a:ext cx="6858000" cy="255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○○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877789" y="4299942"/>
            <a:ext cx="1857037" cy="789760"/>
          </a:xfrm>
        </p:spPr>
        <p:txBody>
          <a:bodyPr/>
          <a:lstStyle>
            <a:lvl1pPr algn="l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2019.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</a:p>
          <a:p>
            <a:pPr>
              <a:defRPr/>
            </a:pP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文部科学省教育課程課</a:t>
            </a:r>
          </a:p>
          <a:p>
            <a:pPr>
              <a:defRPr/>
            </a:pP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○○　○○</a:t>
            </a: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9958"/>
            <a:ext cx="1782198" cy="66492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620" y="87474"/>
            <a:ext cx="2449169" cy="238011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4"/>
          <a:srcRect l="7476" t="36000" r="65832" b="40200"/>
          <a:stretch/>
        </p:blipFill>
        <p:spPr>
          <a:xfrm>
            <a:off x="494285" y="843134"/>
            <a:ext cx="1780724" cy="893150"/>
          </a:xfrm>
          <a:prstGeom prst="rect">
            <a:avLst/>
          </a:prstGeom>
        </p:spPr>
      </p:pic>
      <p:sp>
        <p:nvSpPr>
          <p:cNvPr id="20" name="正方形/長方形 19"/>
          <p:cNvSpPr/>
          <p:nvPr userDrawn="1"/>
        </p:nvSpPr>
        <p:spPr>
          <a:xfrm>
            <a:off x="529500" y="612529"/>
            <a:ext cx="1742785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50" b="1" i="0" u="none" strike="noStrike" kern="9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新しい学習指導要領</a:t>
            </a:r>
            <a:endParaRPr kumimoji="0" lang="en-US" altLang="ja-JP" sz="1350" b="1" i="0" u="none" strike="noStrike" kern="9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8640" y="2888477"/>
            <a:ext cx="6172200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669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8587-4BEB-487B-9767-6838945B319E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32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42A4-F216-4059-A2A2-60A296682A96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09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6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9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6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b"/>
          <a:lstStyle>
            <a:lvl1pPr algn="l">
              <a:defRPr sz="3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/>
              <a:t>マスター中タイトルの書式設定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47C-BF3D-4032-9737-FCA66325A953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541735" y="4322813"/>
            <a:ext cx="6316265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7252" y="3722731"/>
            <a:ext cx="1105831" cy="8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7B8-912C-4D96-A3AB-D57C4A9CD345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4299942"/>
            <a:ext cx="6291318" cy="1080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2399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ACE2"/>
              </a:clrFrom>
              <a:clrTo>
                <a:srgbClr val="4CAC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0005" y="3057805"/>
            <a:ext cx="589990" cy="52367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4CACE2"/>
              </a:clrFrom>
              <a:clrTo>
                <a:srgbClr val="4CAC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836" y="1221600"/>
            <a:ext cx="566328" cy="497886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>
          <a:xfrm>
            <a:off x="121822" y="3690985"/>
            <a:ext cx="6047675" cy="5954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1A71A2"/>
                </a:solidFill>
              </a:defRPr>
            </a:lvl1pPr>
          </a:lstStyle>
          <a:p>
            <a:r>
              <a:rPr kumimoji="1" lang="ja-JP" altLang="en-US"/>
              <a:t>マスター小タイトルの書式設定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852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4634" y="0"/>
            <a:ext cx="6037566" cy="5835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>
                <a:solidFill>
                  <a:srgbClr val="1A71A2"/>
                </a:solidFill>
              </a:defRPr>
            </a:lvl1pPr>
          </a:lstStyle>
          <a:p>
            <a:r>
              <a:rPr kumimoji="1" lang="ja-JP" altLang="en-US"/>
              <a:t>マスタータイトルの書式設定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2B69-9331-4428-8563-6C6B6DC77B55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257800" y="4863778"/>
            <a:ext cx="1600200" cy="273844"/>
          </a:xfrm>
        </p:spPr>
        <p:txBody>
          <a:bodyPr/>
          <a:lstStyle>
            <a:lvl1pP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973FA57C-AB59-4833-AF31-95C44D5249F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0" y="583574"/>
            <a:ext cx="6858000" cy="0"/>
          </a:xfrm>
          <a:prstGeom prst="line">
            <a:avLst/>
          </a:prstGeom>
          <a:ln w="57150">
            <a:solidFill>
              <a:srgbClr val="239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ACE2"/>
              </a:clrFrom>
              <a:clrTo>
                <a:srgbClr val="4CAC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120" y="291787"/>
            <a:ext cx="571333" cy="5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0386-993A-4838-86A7-92783758E3AF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134634" y="0"/>
            <a:ext cx="6037566" cy="5835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>
                <a:solidFill>
                  <a:srgbClr val="1A71A2"/>
                </a:solidFill>
              </a:defRPr>
            </a:lvl1pPr>
          </a:lstStyle>
          <a:p>
            <a:r>
              <a:rPr kumimoji="1" lang="ja-JP" altLang="en-US"/>
              <a:t>マスタータイトルの書式設定</a:t>
            </a: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583574"/>
            <a:ext cx="6858000" cy="0"/>
          </a:xfrm>
          <a:prstGeom prst="line">
            <a:avLst/>
          </a:prstGeom>
          <a:ln w="57150">
            <a:solidFill>
              <a:srgbClr val="239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ACE2"/>
              </a:clrFrom>
              <a:clrTo>
                <a:srgbClr val="4CAC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120" y="291787"/>
            <a:ext cx="571333" cy="5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634" y="0"/>
            <a:ext cx="6172200" cy="583574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1A71A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95E-C5A0-4AB4-8ABC-DEA28DB268DE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0" y="583574"/>
            <a:ext cx="6858000" cy="0"/>
          </a:xfrm>
          <a:prstGeom prst="line">
            <a:avLst/>
          </a:prstGeom>
          <a:ln w="57150">
            <a:solidFill>
              <a:srgbClr val="239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ACE2"/>
              </a:clrFrom>
              <a:clrTo>
                <a:srgbClr val="4CAC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120" y="291787"/>
            <a:ext cx="571333" cy="5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074" y="843558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AAAF-18F8-49BC-8452-50133FA11155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 userDrawn="1"/>
        </p:nvSpPr>
        <p:spPr>
          <a:xfrm>
            <a:off x="134634" y="0"/>
            <a:ext cx="6172200" cy="583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rgbClr val="1A71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700"/>
              <a:t>マスター タイトルの書式設定</a:t>
            </a: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583574"/>
            <a:ext cx="6858000" cy="0"/>
          </a:xfrm>
          <a:prstGeom prst="line">
            <a:avLst/>
          </a:prstGeom>
          <a:ln w="57150">
            <a:solidFill>
              <a:srgbClr val="239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CACE2"/>
              </a:clrFrom>
              <a:clrTo>
                <a:srgbClr val="4CAC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120" y="291787"/>
            <a:ext cx="571333" cy="5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FFB3-2331-4041-9EB6-C6CA81F00087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27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C0DE-1D6A-40FA-822A-B5C578AB62BB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6292-0ACE-42E1-9058-CE0AAAB670E8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290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4152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84F0AB-6C1B-463D-92C4-C8C2E56A3AF0}"/>
              </a:ext>
            </a:extLst>
          </p:cNvPr>
          <p:cNvSpPr txBox="1"/>
          <p:nvPr/>
        </p:nvSpPr>
        <p:spPr>
          <a:xfrm>
            <a:off x="6539023" y="136133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DF0E2A-2AAF-A464-3D87-00471E95A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" y="732012"/>
            <a:ext cx="5738915" cy="395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18E22AD7-DB33-453A-BD15-DE5F24F7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596545"/>
            <a:ext cx="6172200" cy="857250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70C0"/>
                </a:solidFill>
              </a:rPr>
              <a:t>未来について考えよう</a:t>
            </a:r>
          </a:p>
        </p:txBody>
      </p:sp>
    </p:spTree>
    <p:extLst>
      <p:ext uri="{BB962C8B-B14F-4D97-AF65-F5344CB8AC3E}">
        <p14:creationId xmlns:p14="http://schemas.microsoft.com/office/powerpoint/2010/main" val="55238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39D45A-2A31-A0FF-17C5-5A584E17F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CC07C00-714F-8BDD-1BA5-1B012DD2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7040"/>
            <a:ext cx="6172200" cy="92315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今日の授業の感想を書きましょう。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1DB86C-E5C4-D8D2-67B3-C045363806F1}"/>
              </a:ext>
            </a:extLst>
          </p:cNvPr>
          <p:cNvSpPr txBox="1"/>
          <p:nvPr/>
        </p:nvSpPr>
        <p:spPr>
          <a:xfrm>
            <a:off x="6186312" y="136133"/>
            <a:ext cx="53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458A2A-0735-2A2B-3883-D91E9E08E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20" y="3033329"/>
            <a:ext cx="2359985" cy="1624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3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CF0382-8A32-513C-78B5-FDFDCC0F3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01C95-5907-63CA-8E8B-EAE0FFCA9540}"/>
              </a:ext>
            </a:extLst>
          </p:cNvPr>
          <p:cNvSpPr txBox="1"/>
          <p:nvPr/>
        </p:nvSpPr>
        <p:spPr>
          <a:xfrm>
            <a:off x="6186312" y="136133"/>
            <a:ext cx="53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タイトル 5">
            <a:extLst>
              <a:ext uri="{FF2B5EF4-FFF2-40B4-BE49-F238E27FC236}">
                <a16:creationId xmlns:a16="http://schemas.microsoft.com/office/drawing/2014/main" id="{A78E1B4D-9821-8F37-AADE-D1D8EA2CC953}"/>
              </a:ext>
            </a:extLst>
          </p:cNvPr>
          <p:cNvSpPr txBox="1">
            <a:spLocks/>
          </p:cNvSpPr>
          <p:nvPr/>
        </p:nvSpPr>
        <p:spPr>
          <a:xfrm>
            <a:off x="765444" y="290021"/>
            <a:ext cx="5327112" cy="27827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ja-JP" altLang="en-US" sz="3000" dirty="0">
                <a:solidFill>
                  <a:srgbClr val="0070C0"/>
                </a:solidFill>
              </a:rPr>
              <a:t>明るい未来を生きるために、</a:t>
            </a:r>
            <a:endParaRPr lang="en-US" altLang="ja-JP" sz="3000" dirty="0">
              <a:solidFill>
                <a:srgbClr val="0070C0"/>
              </a:solidFill>
            </a:endParaRPr>
          </a:p>
          <a:p>
            <a:pPr>
              <a:lnSpc>
                <a:spcPts val="4000"/>
              </a:lnSpc>
            </a:pPr>
            <a:r>
              <a:rPr lang="ja-JP" altLang="en-US" sz="3000" dirty="0">
                <a:solidFill>
                  <a:srgbClr val="0070C0"/>
                </a:solidFill>
              </a:rPr>
              <a:t>何よりも大切なの「健康」です。</a:t>
            </a:r>
            <a:endParaRPr lang="en-US" altLang="ja-JP" sz="3000" dirty="0">
              <a:solidFill>
                <a:srgbClr val="0070C0"/>
              </a:solidFill>
            </a:endParaRPr>
          </a:p>
          <a:p>
            <a:pPr>
              <a:lnSpc>
                <a:spcPts val="4000"/>
              </a:lnSpc>
            </a:pPr>
            <a:r>
              <a:rPr lang="en-US" altLang="ja-JP" sz="3000" dirty="0">
                <a:solidFill>
                  <a:srgbClr val="0070C0"/>
                </a:solidFill>
              </a:rPr>
              <a:t>10</a:t>
            </a:r>
            <a:r>
              <a:rPr lang="ja-JP" altLang="en-US" sz="3000" dirty="0">
                <a:solidFill>
                  <a:srgbClr val="0070C0"/>
                </a:solidFill>
              </a:rPr>
              <a:t>代の今の過ごし方が</a:t>
            </a:r>
            <a:endParaRPr lang="en-US" altLang="ja-JP" sz="3000" dirty="0">
              <a:solidFill>
                <a:srgbClr val="0070C0"/>
              </a:solidFill>
            </a:endParaRPr>
          </a:p>
          <a:p>
            <a:pPr>
              <a:lnSpc>
                <a:spcPts val="4000"/>
              </a:lnSpc>
            </a:pPr>
            <a:r>
              <a:rPr lang="ja-JP" altLang="en-US" sz="3000" dirty="0">
                <a:solidFill>
                  <a:srgbClr val="0070C0"/>
                </a:solidFill>
              </a:rPr>
              <a:t>未来の自分をつくるので、</a:t>
            </a:r>
            <a:endParaRPr lang="en-US" altLang="ja-JP" sz="3000" dirty="0">
              <a:solidFill>
                <a:srgbClr val="0070C0"/>
              </a:solidFill>
            </a:endParaRPr>
          </a:p>
          <a:p>
            <a:pPr>
              <a:lnSpc>
                <a:spcPts val="4000"/>
              </a:lnSpc>
            </a:pPr>
            <a:r>
              <a:rPr lang="ja-JP" altLang="en-US" sz="3000" dirty="0">
                <a:solidFill>
                  <a:srgbClr val="0070C0"/>
                </a:solidFill>
              </a:rPr>
              <a:t>毎日を大切に過ごしましょう。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60BCA20-D366-6922-932C-C26DC2DF2012}"/>
              </a:ext>
            </a:extLst>
          </p:cNvPr>
          <p:cNvGrpSpPr/>
          <p:nvPr/>
        </p:nvGrpSpPr>
        <p:grpSpPr>
          <a:xfrm>
            <a:off x="658637" y="3072787"/>
            <a:ext cx="5327112" cy="1660700"/>
            <a:chOff x="459671" y="3062277"/>
            <a:chExt cx="5327112" cy="1660700"/>
          </a:xfrm>
        </p:grpSpPr>
        <p:sp>
          <p:nvSpPr>
            <p:cNvPr id="5" name="星: 12 pt 4">
              <a:extLst>
                <a:ext uri="{FF2B5EF4-FFF2-40B4-BE49-F238E27FC236}">
                  <a16:creationId xmlns:a16="http://schemas.microsoft.com/office/drawing/2014/main" id="{E77E026E-B4E2-65C7-6B78-3CE4317A2CAA}"/>
                </a:ext>
              </a:extLst>
            </p:cNvPr>
            <p:cNvSpPr/>
            <p:nvPr/>
          </p:nvSpPr>
          <p:spPr>
            <a:xfrm>
              <a:off x="459671" y="3062277"/>
              <a:ext cx="5327112" cy="1660700"/>
            </a:xfrm>
            <a:prstGeom prst="star12">
              <a:avLst>
                <a:gd name="adj" fmla="val 40627"/>
              </a:avLst>
            </a:prstGeom>
            <a:solidFill>
              <a:srgbClr val="FFFF00"/>
            </a:solidFill>
            <a:ln>
              <a:solidFill>
                <a:srgbClr val="F862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2193494-BC5D-43AC-EBA0-1C8CC90CD054}"/>
                </a:ext>
              </a:extLst>
            </p:cNvPr>
            <p:cNvSpPr txBox="1"/>
            <p:nvPr/>
          </p:nvSpPr>
          <p:spPr>
            <a:xfrm>
              <a:off x="1308805" y="3368094"/>
              <a:ext cx="3842458" cy="1049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3200" dirty="0">
                  <a:solidFill>
                    <a:srgbClr val="00B0F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今できることを、</a:t>
              </a:r>
              <a:endParaRPr lang="en-US" altLang="ja-JP" sz="3200" dirty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/>
              <a:r>
                <a:rPr lang="ja-JP" altLang="en-US" sz="3200" dirty="0">
                  <a:solidFill>
                    <a:srgbClr val="00B0F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実行しよう！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2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8A043E-F6E9-5D76-CE29-F5C669A3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3E1D755-B36D-8EEE-04D1-4CA392D38168}"/>
              </a:ext>
            </a:extLst>
          </p:cNvPr>
          <p:cNvSpPr/>
          <p:nvPr/>
        </p:nvSpPr>
        <p:spPr>
          <a:xfrm>
            <a:off x="0" y="1"/>
            <a:ext cx="6858000" cy="392415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94DDBCD8-1D1E-246A-9F5F-4332AC38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" y="422628"/>
            <a:ext cx="5491498" cy="355853"/>
          </a:xfrm>
        </p:spPr>
        <p:txBody>
          <a:bodyPr>
            <a:noAutofit/>
          </a:bodyPr>
          <a:lstStyle/>
          <a:p>
            <a:r>
              <a:rPr lang="ja-JP" altLang="en-US" sz="2100" b="1" dirty="0">
                <a:solidFill>
                  <a:srgbClr val="00206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　</a:t>
            </a:r>
            <a:r>
              <a:rPr lang="ja-JP" altLang="en-US" sz="21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青森県</a:t>
            </a:r>
            <a:r>
              <a:rPr lang="ja-JP" altLang="en-US" sz="2100" b="1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の平均寿命（令和２年調査）</a:t>
            </a:r>
          </a:p>
        </p:txBody>
      </p:sp>
      <p:sp>
        <p:nvSpPr>
          <p:cNvPr id="34" name="テキスト ボックス 2">
            <a:extLst>
              <a:ext uri="{FF2B5EF4-FFF2-40B4-BE49-F238E27FC236}">
                <a16:creationId xmlns:a16="http://schemas.microsoft.com/office/drawing/2014/main" id="{75B53ABE-1C40-A6BD-5E11-96A189662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357" y="1527848"/>
            <a:ext cx="1070132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619A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男性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FD5477-13D1-7412-6861-AD23A02D9446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FEAB89-9F3E-15DB-7E73-5381CD9900A6}"/>
              </a:ext>
            </a:extLst>
          </p:cNvPr>
          <p:cNvSpPr txBox="1"/>
          <p:nvPr/>
        </p:nvSpPr>
        <p:spPr>
          <a:xfrm>
            <a:off x="2700866" y="1069054"/>
            <a:ext cx="145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全国平均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A5295B-96E5-1A8D-806F-31D354AC5E25}"/>
              </a:ext>
            </a:extLst>
          </p:cNvPr>
          <p:cNvSpPr txBox="1"/>
          <p:nvPr/>
        </p:nvSpPr>
        <p:spPr>
          <a:xfrm>
            <a:off x="1038445" y="2041738"/>
            <a:ext cx="181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81.5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4EF287-729A-1FC0-DC18-329C5BBBEA58}"/>
              </a:ext>
            </a:extLst>
          </p:cNvPr>
          <p:cNvSpPr txBox="1"/>
          <p:nvPr/>
        </p:nvSpPr>
        <p:spPr>
          <a:xfrm>
            <a:off x="553023" y="3542735"/>
            <a:ext cx="25907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79.3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117F6A50-37EC-35AD-C08F-1603541AA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10" y="1478187"/>
            <a:ext cx="1070132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619A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3EF5F54-D639-FD71-89E9-62D3EAE4F893}"/>
              </a:ext>
            </a:extLst>
          </p:cNvPr>
          <p:cNvSpPr txBox="1"/>
          <p:nvPr/>
        </p:nvSpPr>
        <p:spPr>
          <a:xfrm>
            <a:off x="3837070" y="3530271"/>
            <a:ext cx="23450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86.3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A68CFA-3328-4D93-0124-5BF65003F7B1}"/>
              </a:ext>
            </a:extLst>
          </p:cNvPr>
          <p:cNvSpPr txBox="1"/>
          <p:nvPr/>
        </p:nvSpPr>
        <p:spPr>
          <a:xfrm>
            <a:off x="4157133" y="2041737"/>
            <a:ext cx="181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87.6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</a:t>
            </a:r>
          </a:p>
        </p:txBody>
      </p:sp>
      <p:sp>
        <p:nvSpPr>
          <p:cNvPr id="64512" name="テキスト ボックス 64511">
            <a:extLst>
              <a:ext uri="{FF2B5EF4-FFF2-40B4-BE49-F238E27FC236}">
                <a16:creationId xmlns:a16="http://schemas.microsoft.com/office/drawing/2014/main" id="{44FC6A5F-8FAF-659B-6A3B-8AF769D95CED}"/>
              </a:ext>
            </a:extLst>
          </p:cNvPr>
          <p:cNvSpPr txBox="1"/>
          <p:nvPr/>
        </p:nvSpPr>
        <p:spPr>
          <a:xfrm>
            <a:off x="2523833" y="2778033"/>
            <a:ext cx="1810332" cy="584775"/>
          </a:xfrm>
          <a:prstGeom prst="rect">
            <a:avLst/>
          </a:prstGeom>
          <a:noFill/>
          <a:ln w="952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青森県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318493D4-6E28-5451-D12F-B6899820A075}"/>
              </a:ext>
            </a:extLst>
          </p:cNvPr>
          <p:cNvSpPr/>
          <p:nvPr/>
        </p:nvSpPr>
        <p:spPr>
          <a:xfrm>
            <a:off x="1614310" y="2571750"/>
            <a:ext cx="474133" cy="83099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1A3F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841427-D2E1-1EE7-AC41-07786DDD0AD4}"/>
              </a:ext>
            </a:extLst>
          </p:cNvPr>
          <p:cNvSpPr txBox="1"/>
          <p:nvPr/>
        </p:nvSpPr>
        <p:spPr>
          <a:xfrm>
            <a:off x="419680" y="2987248"/>
            <a:ext cx="13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－</a:t>
            </a:r>
            <a:r>
              <a:rPr kumimoji="1" lang="en-US" altLang="ja-JP" sz="2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2.2</a:t>
            </a:r>
            <a:r>
              <a:rPr kumimoji="1" lang="ja-JP" altLang="en-US" sz="2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歳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B011CECC-F20A-FBCA-5ECC-C32A104EE301}"/>
              </a:ext>
            </a:extLst>
          </p:cNvPr>
          <p:cNvSpPr/>
          <p:nvPr/>
        </p:nvSpPr>
        <p:spPr>
          <a:xfrm>
            <a:off x="4825232" y="2584796"/>
            <a:ext cx="474133" cy="830997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1A3F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26FAD9-925C-91D1-3AE9-7F0C19D0DBF4}"/>
              </a:ext>
            </a:extLst>
          </p:cNvPr>
          <p:cNvSpPr txBox="1"/>
          <p:nvPr/>
        </p:nvSpPr>
        <p:spPr>
          <a:xfrm>
            <a:off x="5278709" y="3000294"/>
            <a:ext cx="13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－</a:t>
            </a:r>
            <a:r>
              <a:rPr lang="en-US" altLang="ja-JP" sz="2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1.3</a:t>
            </a:r>
            <a:r>
              <a:rPr kumimoji="1" lang="ja-JP" altLang="en-US" sz="2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歳</a:t>
            </a:r>
          </a:p>
        </p:txBody>
      </p:sp>
    </p:spTree>
    <p:extLst>
      <p:ext uri="{BB962C8B-B14F-4D97-AF65-F5344CB8AC3E}">
        <p14:creationId xmlns:p14="http://schemas.microsoft.com/office/powerpoint/2010/main" val="2283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08285" y="23594"/>
            <a:ext cx="3744317" cy="3429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89586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779173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168759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558345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1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都道府県の平均寿命ランキング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433777" y="379519"/>
          <a:ext cx="3020118" cy="4675975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31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7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80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68583" marR="68583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男性</a:t>
                      </a:r>
                    </a:p>
                  </a:txBody>
                  <a:tcPr marL="68583" marR="68583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女性</a:t>
                      </a:r>
                    </a:p>
                  </a:txBody>
                  <a:tcPr marL="68583" marR="68583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昭和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昭和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69.84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en-US" altLang="ja-JP" sz="10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82.73</a:t>
                      </a:r>
                      <a:endParaRPr kumimoji="1" lang="ja-JP" altLang="en-US" sz="1000" b="1" baseline="0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74.70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岡山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88.29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69.18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0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82.68</a:t>
                      </a:r>
                      <a:endParaRPr kumimoji="1" lang="ja-JP" altLang="en-US" sz="10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神奈川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74.08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0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88.26</a:t>
                      </a:r>
                      <a:endParaRPr kumimoji="1" lang="ja-JP" altLang="en-US" sz="10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神奈川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69.05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奈良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82.40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静岡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74.07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kumimoji="1" lang="en-US" altLang="ja-JP" sz="10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88.25</a:t>
                      </a:r>
                      <a:endParaRPr kumimoji="1" lang="ja-JP" altLang="en-US" sz="10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愛知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69.00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82.24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岡山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74.03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88.23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r>
                        <a:rPr kumimoji="1" lang="ja-JP" altLang="en-US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0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0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0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0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65.87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80.64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71.77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茨城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86.94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65.39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福島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80.60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71.58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栃木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86.89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65.32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80.48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71.24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福島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86.81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r>
                        <a:rPr kumimoji="1" lang="en-US" altLang="ja-JP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79.27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86.33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3" marR="68583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B42053A-3CD3-A690-4654-BF500689527A}"/>
              </a:ext>
            </a:extLst>
          </p:cNvPr>
          <p:cNvGraphicFramePr>
            <a:graphicFrameLocks noGrp="1"/>
          </p:cNvGraphicFramePr>
          <p:nvPr/>
        </p:nvGraphicFramePr>
        <p:xfrm>
          <a:off x="3852602" y="634403"/>
          <a:ext cx="2671947" cy="3414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541">
                  <a:extLst>
                    <a:ext uri="{9D8B030D-6E8A-4147-A177-3AD203B41FA5}">
                      <a16:colId xmlns:a16="http://schemas.microsoft.com/office/drawing/2014/main" val="2603581193"/>
                    </a:ext>
                  </a:extLst>
                </a:gridCol>
                <a:gridCol w="980723">
                  <a:extLst>
                    <a:ext uri="{9D8B030D-6E8A-4147-A177-3AD203B41FA5}">
                      <a16:colId xmlns:a16="http://schemas.microsoft.com/office/drawing/2014/main" val="1897451577"/>
                    </a:ext>
                  </a:extLst>
                </a:gridCol>
                <a:gridCol w="661163">
                  <a:extLst>
                    <a:ext uri="{9D8B030D-6E8A-4147-A177-3AD203B41FA5}">
                      <a16:colId xmlns:a16="http://schemas.microsoft.com/office/drawing/2014/main" val="1524474576"/>
                    </a:ext>
                  </a:extLst>
                </a:gridCol>
                <a:gridCol w="509520">
                  <a:extLst>
                    <a:ext uri="{9D8B030D-6E8A-4147-A177-3AD203B41FA5}">
                      <a16:colId xmlns:a16="http://schemas.microsoft.com/office/drawing/2014/main" val="3582573818"/>
                    </a:ext>
                  </a:extLst>
                </a:gridCol>
              </a:tblGrid>
              <a:tr h="687405"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5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市区町村別平均寿命ランキング</a:t>
                      </a:r>
                      <a:endParaRPr lang="en-US" altLang="ja-JP" sz="1500" b="1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ja-JP" altLang="en-US" sz="15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（令和</a:t>
                      </a:r>
                      <a:r>
                        <a:rPr lang="en-US" altLang="ja-JP" sz="15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15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年、短い方からの順位）</a:t>
                      </a:r>
                      <a:endParaRPr lang="ja-JP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756514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</a:t>
                      </a: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女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pPr algn="dist" fontAlgn="b">
                        <a:lnSpc>
                          <a:spcPct val="150000"/>
                        </a:lnSpc>
                      </a:pP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997495205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西成区　</a:t>
                      </a: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73.2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西成区 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84.9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1577205723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浪速区　</a:t>
                      </a: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77.9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今別町 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85.5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3815362798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生野区  </a:t>
                      </a: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78.0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田舎館村 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85.5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4074260159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東通村  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78.1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大鰐町 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85.6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1823521665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六ヶ所村 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78.3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むつ市 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85.6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629453934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大間町  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78.4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三原村 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85.6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895189794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むつ市   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78.4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別海町 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85.8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3999482171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三戸町  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78.5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風間浦村 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85.8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1848106783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風間浦村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78.6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大蔵村 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85.8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771807508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平内町  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78.6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七戸町 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85.9</a:t>
                      </a:r>
                    </a:p>
                  </a:txBody>
                  <a:tcPr marL="1605" marR="1605" marT="160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140" marR="2140" marT="2140" marB="0" anchor="b"/>
                </a:tc>
                <a:extLst>
                  <a:ext uri="{0D108BD9-81ED-4DB2-BD59-A6C34878D82A}">
                    <a16:rowId xmlns:a16="http://schemas.microsoft.com/office/drawing/2014/main" val="769382733"/>
                  </a:ext>
                </a:extLst>
              </a:tr>
              <a:tr h="194963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extLst>
                  <a:ext uri="{0D108BD9-81ED-4DB2-BD59-A6C34878D82A}">
                    <a16:rowId xmlns:a16="http://schemas.microsoft.com/office/drawing/2014/main" val="1494906299"/>
                  </a:ext>
                </a:extLst>
              </a:tr>
              <a:tr h="277830"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ja-JP" alt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ja-JP" alt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05" marR="1605" marT="1605" marB="0" anchor="b"/>
                </a:tc>
                <a:extLst>
                  <a:ext uri="{0D108BD9-81ED-4DB2-BD59-A6C34878D82A}">
                    <a16:rowId xmlns:a16="http://schemas.microsoft.com/office/drawing/2014/main" val="354725150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82DF16-FA7D-414B-8610-38AB8B66A5C3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129232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DC03E7D-8899-444F-B32F-548B314FC2C8}"/>
              </a:ext>
            </a:extLst>
          </p:cNvPr>
          <p:cNvSpPr/>
          <p:nvPr/>
        </p:nvSpPr>
        <p:spPr>
          <a:xfrm>
            <a:off x="0" y="4751085"/>
            <a:ext cx="6858000" cy="392415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aphicFrame>
        <p:nvGraphicFramePr>
          <p:cNvPr id="37" name="グラフ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989241"/>
              </p:ext>
            </p:extLst>
          </p:nvPr>
        </p:nvGraphicFramePr>
        <p:xfrm>
          <a:off x="160187" y="1367853"/>
          <a:ext cx="6464787" cy="338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9036" y="1171921"/>
            <a:ext cx="472511" cy="254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32" dirty="0">
                <a:solidFill>
                  <a:srgbClr val="000000"/>
                </a:solidFill>
                <a:latin typeface="ＭＳ Ｐゴシック"/>
              </a:rPr>
              <a:t>(</a:t>
            </a:r>
            <a:r>
              <a:rPr lang="ja-JP" altLang="en-US" sz="1132" dirty="0">
                <a:solidFill>
                  <a:srgbClr val="000000"/>
                </a:solidFill>
                <a:latin typeface="ＭＳ Ｐゴシック"/>
              </a:rPr>
              <a:t>歳</a:t>
            </a:r>
            <a:r>
              <a:rPr lang="en-US" altLang="ja-JP" sz="1132" dirty="0">
                <a:solidFill>
                  <a:srgbClr val="000000"/>
                </a:solidFill>
                <a:latin typeface="ＭＳ Ｐゴシック"/>
              </a:rPr>
              <a:t>)</a:t>
            </a:r>
            <a:endParaRPr lang="ja-JP" altLang="en-US" sz="1132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145762" y="3409703"/>
            <a:ext cx="496470" cy="1923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533271" y="2814256"/>
            <a:ext cx="561213" cy="2707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141673" y="3715368"/>
            <a:ext cx="496470" cy="1923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45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49043" y="3887919"/>
            <a:ext cx="496470" cy="25438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46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683467" y="3616385"/>
            <a:ext cx="592322" cy="2557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20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655688" y="3268847"/>
            <a:ext cx="533158" cy="26895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145949" y="3174229"/>
            <a:ext cx="533158" cy="26895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075739" y="3098958"/>
            <a:ext cx="533157" cy="2769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067258" y="2948292"/>
            <a:ext cx="547926" cy="2542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090527" y="1297022"/>
            <a:ext cx="498063" cy="20011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594802" y="1367853"/>
            <a:ext cx="533158" cy="16098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601013" y="1540167"/>
            <a:ext cx="515972" cy="1923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20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049075" y="1584230"/>
            <a:ext cx="533158" cy="208912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45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954032" y="1817879"/>
            <a:ext cx="592322" cy="25579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44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438459" y="2025618"/>
            <a:ext cx="601967" cy="25579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35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067562" y="2270546"/>
            <a:ext cx="496469" cy="255794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32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51547" y="2281412"/>
            <a:ext cx="478366" cy="335748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44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72839" y="4750922"/>
            <a:ext cx="4270169" cy="217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注）青森県（女）のＨ７は阪神・淡路大震災の影響を除いた順位</a:t>
            </a:r>
            <a:endParaRPr lang="en-US" altLang="ja-JP" sz="105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021158" y="2779662"/>
            <a:ext cx="533156" cy="2542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573065" y="1235808"/>
            <a:ext cx="533157" cy="228208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094485" y="1068814"/>
            <a:ext cx="530489" cy="22820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851109" y="3342417"/>
            <a:ext cx="0" cy="83128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タイトル 1"/>
          <p:cNvSpPr txBox="1">
            <a:spLocks/>
          </p:cNvSpPr>
          <p:nvPr/>
        </p:nvSpPr>
        <p:spPr>
          <a:xfrm>
            <a:off x="-95458" y="399868"/>
            <a:ext cx="4271768" cy="4178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ja-JP" altLang="en-US" sz="2100" b="1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青森県の平均寿命の推移</a:t>
            </a:r>
          </a:p>
        </p:txBody>
      </p:sp>
      <p:sp>
        <p:nvSpPr>
          <p:cNvPr id="46" name="テキスト ボックス 1"/>
          <p:cNvSpPr txBox="1"/>
          <p:nvPr/>
        </p:nvSpPr>
        <p:spPr>
          <a:xfrm>
            <a:off x="710411" y="777008"/>
            <a:ext cx="4677328" cy="502141"/>
          </a:xfrm>
          <a:prstGeom prst="rect">
            <a:avLst/>
          </a:prstGeom>
          <a:solidFill>
            <a:srgbClr val="66FFFF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男性は昭和</a:t>
            </a:r>
            <a:r>
              <a:rPr lang="en-US" altLang="ja-JP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lang="ja-JP" altLang="en-US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年から９回連続（</a:t>
            </a:r>
            <a:r>
              <a:rPr lang="en-US" altLang="ja-JP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49</a:t>
            </a:r>
            <a:r>
              <a:rPr lang="ja-JP" altLang="en-US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年前から･･･）</a:t>
            </a:r>
            <a:endParaRPr lang="en-US" altLang="ja-JP" sz="135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女性は平成</a:t>
            </a:r>
            <a:r>
              <a:rPr lang="en-US" altLang="ja-JP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年から５回連続（</a:t>
            </a:r>
            <a:r>
              <a:rPr lang="en-US" altLang="ja-JP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</a:t>
            </a:r>
            <a:r>
              <a:rPr lang="ja-JP" altLang="en-US" sz="13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年前から･･･）全国最下位！</a:t>
            </a:r>
          </a:p>
        </p:txBody>
      </p:sp>
      <p:sp>
        <p:nvSpPr>
          <p:cNvPr id="36" name="円/楕円 20">
            <a:extLst>
              <a:ext uri="{FF2B5EF4-FFF2-40B4-BE49-F238E27FC236}">
                <a16:creationId xmlns:a16="http://schemas.microsoft.com/office/drawing/2014/main" id="{D8321577-00E9-496F-82CC-255C7D704EF5}"/>
              </a:ext>
            </a:extLst>
          </p:cNvPr>
          <p:cNvSpPr/>
          <p:nvPr/>
        </p:nvSpPr>
        <p:spPr>
          <a:xfrm>
            <a:off x="2565134" y="1600285"/>
            <a:ext cx="483941" cy="25579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46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40" name="円/楕円 13">
            <a:extLst>
              <a:ext uri="{FF2B5EF4-FFF2-40B4-BE49-F238E27FC236}">
                <a16:creationId xmlns:a16="http://schemas.microsoft.com/office/drawing/2014/main" id="{B62D7E2A-E9CA-46A2-9BA5-8BF3C6D52415}"/>
              </a:ext>
            </a:extLst>
          </p:cNvPr>
          <p:cNvSpPr/>
          <p:nvPr/>
        </p:nvSpPr>
        <p:spPr>
          <a:xfrm>
            <a:off x="3621481" y="3178588"/>
            <a:ext cx="515971" cy="23111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E81DBF0-DE9D-4CF5-A620-1BEF7DF05CFF}"/>
              </a:ext>
            </a:extLst>
          </p:cNvPr>
          <p:cNvSpPr/>
          <p:nvPr/>
        </p:nvSpPr>
        <p:spPr>
          <a:xfrm>
            <a:off x="1299166" y="4106129"/>
            <a:ext cx="654865" cy="662720"/>
          </a:xfrm>
          <a:prstGeom prst="ellipse">
            <a:avLst/>
          </a:prstGeom>
          <a:noFill/>
          <a:ln w="25400">
            <a:solidFill>
              <a:srgbClr val="40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B765594-8831-48B4-B315-B55F4C544EF5}"/>
              </a:ext>
            </a:extLst>
          </p:cNvPr>
          <p:cNvSpPr/>
          <p:nvPr/>
        </p:nvSpPr>
        <p:spPr>
          <a:xfrm>
            <a:off x="3348973" y="4121693"/>
            <a:ext cx="654866" cy="516346"/>
          </a:xfrm>
          <a:prstGeom prst="ellipse">
            <a:avLst/>
          </a:prstGeom>
          <a:noFill/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45" name="直線コネクタ 44"/>
          <p:cNvCxnSpPr>
            <a:cxnSpLocks/>
          </p:cNvCxnSpPr>
          <p:nvPr/>
        </p:nvCxnSpPr>
        <p:spPr>
          <a:xfrm>
            <a:off x="3806751" y="2188386"/>
            <a:ext cx="17186" cy="1918950"/>
          </a:xfrm>
          <a:prstGeom prst="line">
            <a:avLst/>
          </a:prstGeom>
          <a:ln w="28575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9099CED-BDA6-4236-85B5-6C8E3061CCBE}"/>
              </a:ext>
            </a:extLst>
          </p:cNvPr>
          <p:cNvSpPr/>
          <p:nvPr/>
        </p:nvSpPr>
        <p:spPr>
          <a:xfrm>
            <a:off x="0" y="0"/>
            <a:ext cx="6858000" cy="392415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1" name="円/楕円 15">
            <a:extLst>
              <a:ext uri="{FF2B5EF4-FFF2-40B4-BE49-F238E27FC236}">
                <a16:creationId xmlns:a16="http://schemas.microsoft.com/office/drawing/2014/main" id="{CB60209D-4470-4E90-8B42-94BF97613AA8}"/>
              </a:ext>
            </a:extLst>
          </p:cNvPr>
          <p:cNvSpPr/>
          <p:nvPr/>
        </p:nvSpPr>
        <p:spPr>
          <a:xfrm>
            <a:off x="4564641" y="3016103"/>
            <a:ext cx="515971" cy="2713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rgbClr val="FFFFFF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rgbClr val="FFFFFF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52" name="円/楕円 18">
            <a:extLst>
              <a:ext uri="{FF2B5EF4-FFF2-40B4-BE49-F238E27FC236}">
                <a16:creationId xmlns:a16="http://schemas.microsoft.com/office/drawing/2014/main" id="{661F7C3F-B18C-451F-9425-FEF2977F9C1C}"/>
              </a:ext>
            </a:extLst>
          </p:cNvPr>
          <p:cNvSpPr/>
          <p:nvPr/>
        </p:nvSpPr>
        <p:spPr>
          <a:xfrm>
            <a:off x="4099076" y="1400969"/>
            <a:ext cx="533158" cy="1923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ＦＡ 隷書Ｍ" panose="03000609000000000000" pitchFamily="65" charset="-128"/>
                <a:ea typeface="ＦＡ 隷書Ｍ" panose="03000609000000000000" pitchFamily="65" charset="-128"/>
              </a:rPr>
              <a:t>47</a:t>
            </a:r>
            <a:endParaRPr lang="ja-JP" altLang="en-US" sz="1050" b="1" dirty="0">
              <a:solidFill>
                <a:schemeClr val="bg1"/>
              </a:solidFill>
              <a:latin typeface="ＦＡ 隷書Ｍ" panose="03000609000000000000" pitchFamily="65" charset="-128"/>
              <a:ea typeface="ＦＡ 隷書Ｍ" panose="03000609000000000000" pitchFamily="65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F7F848F-BBB3-48AC-8843-39CE63D0E0CA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E43BAB-A9D2-47C8-A4BF-C7E4DE3C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753" y="4910664"/>
            <a:ext cx="32286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資料：都道府県別生命表の概況（厚生労働省）</a:t>
            </a:r>
            <a:endParaRPr lang="en-US" altLang="ja-JP" sz="105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5303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8" grpId="0" animBg="1"/>
      <p:bldP spid="39" grpId="0" animBg="1"/>
      <p:bldP spid="41" grpId="0" animBg="1"/>
      <p:bldP spid="36" grpId="0" animBg="1"/>
      <p:bldP spid="40" grpId="0" animBg="1"/>
      <p:bldP spid="14" grpId="0" animBg="1"/>
      <p:bldP spid="47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26B95F7-DFEB-4162-8C3F-C536CC20D501}"/>
              </a:ext>
            </a:extLst>
          </p:cNvPr>
          <p:cNvSpPr/>
          <p:nvPr/>
        </p:nvSpPr>
        <p:spPr bwMode="auto">
          <a:xfrm>
            <a:off x="5850379" y="1398037"/>
            <a:ext cx="991790" cy="4847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6" tIns="0" rIns="0" bIns="0" upright="1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kumimoji="0" lang="ja-JP" altLang="en-US" sz="1050" b="1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滋賀県</a:t>
            </a:r>
            <a:endParaRPr kumimoji="0" lang="en-US" altLang="ja-JP" sz="1050" b="1" kern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685800">
              <a:defRPr/>
            </a:pPr>
            <a:r>
              <a:rPr kumimoji="0" lang="ja-JP" altLang="en-US" sz="1050" kern="0" dirty="0">
                <a:solidFill>
                  <a:srgbClr val="00CC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1050" b="1" u="sng" kern="0" dirty="0">
                <a:solidFill>
                  <a:srgbClr val="00CC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男性</a:t>
            </a:r>
            <a:r>
              <a:rPr kumimoji="0" lang="en-US" altLang="ja-JP" sz="1050" b="1" u="sng" kern="0" dirty="0">
                <a:solidFill>
                  <a:srgbClr val="00CC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82.73</a:t>
            </a:r>
            <a:r>
              <a:rPr kumimoji="0" lang="ja-JP" altLang="en-US" sz="1050" b="1" u="sng" kern="0" dirty="0">
                <a:solidFill>
                  <a:srgbClr val="00CC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  <a:endParaRPr kumimoji="0" lang="en-US" altLang="ja-JP" sz="1050" b="1" u="sng" kern="0" dirty="0">
              <a:solidFill>
                <a:srgbClr val="00CC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685800">
              <a:defRPr/>
            </a:pPr>
            <a:r>
              <a:rPr kumimoji="0" lang="ja-JP" altLang="en-US" sz="1050" kern="0" dirty="0">
                <a:solidFill>
                  <a:srgbClr val="00CC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1050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女性</a:t>
            </a:r>
            <a:r>
              <a:rPr kumimoji="0" lang="en-US" altLang="ja-JP" sz="1050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88.26</a:t>
            </a:r>
            <a:r>
              <a:rPr kumimoji="0" lang="ja-JP" altLang="en-US" sz="1050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20675" y="1217554"/>
            <a:ext cx="590560" cy="266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（歳）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040466" y="4509539"/>
            <a:ext cx="640538" cy="25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（歳）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4881" y="2230700"/>
            <a:ext cx="415498" cy="6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　性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B39C31C-231A-40C7-9078-A1B60FBCCCD5}"/>
              </a:ext>
            </a:extLst>
          </p:cNvPr>
          <p:cNvGrpSpPr/>
          <p:nvPr/>
        </p:nvGrpSpPr>
        <p:grpSpPr>
          <a:xfrm>
            <a:off x="515955" y="1457537"/>
            <a:ext cx="5631542" cy="3306220"/>
            <a:chOff x="663679" y="1655993"/>
            <a:chExt cx="7508723" cy="4408293"/>
          </a:xfrm>
        </p:grpSpPr>
        <p:graphicFrame>
          <p:nvGraphicFramePr>
            <p:cNvPr id="14" name="グラフ 13"/>
            <p:cNvGraphicFramePr>
              <a:graphicFrameLocks/>
            </p:cNvGraphicFramePr>
            <p:nvPr/>
          </p:nvGraphicFramePr>
          <p:xfrm>
            <a:off x="663679" y="1655993"/>
            <a:ext cx="7508723" cy="4408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直線コネクタ 3"/>
            <p:cNvCxnSpPr/>
            <p:nvPr/>
          </p:nvCxnSpPr>
          <p:spPr>
            <a:xfrm>
              <a:off x="5439655" y="2096104"/>
              <a:ext cx="17211" cy="3656934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1442857" y="3203226"/>
              <a:ext cx="629484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>
              <a:cxnSpLocks/>
            </p:cNvCxnSpPr>
            <p:nvPr/>
          </p:nvCxnSpPr>
          <p:spPr>
            <a:xfrm flipH="1" flipV="1">
              <a:off x="5520097" y="3260426"/>
              <a:ext cx="486953" cy="3966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 bwMode="auto">
            <a:xfrm>
              <a:off x="6007050" y="3573262"/>
              <a:ext cx="1811397" cy="78567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2931" tIns="0" rIns="0" bIns="0" numCol="1" spcCol="0" rtlCol="0" fromWordArt="0" anchor="t" anchorCtr="0" forceAA="0" upright="1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全国平均</a:t>
              </a:r>
              <a:endPara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l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男性 </a:t>
              </a:r>
              <a:r>
                <a:rPr lang="en-US" altLang="ja-JP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81.49</a:t>
              </a:r>
              <a:r>
                <a:rPr lang="ja-JP" altLang="en-US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歳</a:t>
              </a:r>
              <a:endParaRPr lang="en-US" altLang="ja-JP" sz="1200" b="1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l"/>
              <a:r>
                <a:rPr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2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女性 </a:t>
              </a:r>
              <a:r>
                <a:rPr lang="en-US" altLang="ja-JP" sz="12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87.60</a:t>
              </a:r>
              <a:r>
                <a:rPr lang="ja-JP" altLang="en-US" sz="12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歳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4C52D29D-26DB-4AF9-8B94-09466263DBBB}"/>
                </a:ext>
              </a:extLst>
            </p:cNvPr>
            <p:cNvSpPr/>
            <p:nvPr/>
          </p:nvSpPr>
          <p:spPr bwMode="auto">
            <a:xfrm>
              <a:off x="2191303" y="4947262"/>
              <a:ext cx="1545004" cy="707011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698" tIns="0" rIns="0" bIns="0" numCol="1" spcCol="0" rtlCol="0" fromWordArt="0" anchor="t" anchorCtr="0" forceAA="0" upright="1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青森県</a:t>
              </a:r>
              <a:endParaRPr lang="en-US" altLang="ja-JP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男性 </a:t>
              </a:r>
              <a:r>
                <a:rPr lang="en-US" altLang="ja-JP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79.27</a:t>
              </a:r>
              <a:r>
                <a:rPr lang="ja-JP" altLang="en-US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歳</a:t>
              </a:r>
              <a:endParaRPr lang="en-US" altLang="ja-JP" sz="1200" b="1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2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女性 </a:t>
              </a:r>
              <a:r>
                <a:rPr lang="en-US" altLang="ja-JP" sz="12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86.33</a:t>
              </a:r>
              <a:r>
                <a:rPr lang="ja-JP" altLang="en-US" sz="12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歳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4C7CD660-1455-4E0D-B643-A02F1231F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5910" y="5297590"/>
              <a:ext cx="4377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AE7912F3-76CC-477E-99D5-55C627ACC3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2258" y="1849271"/>
              <a:ext cx="226189" cy="2468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888282F-59EE-414B-BB3B-ACAAAA51355A}"/>
              </a:ext>
            </a:extLst>
          </p:cNvPr>
          <p:cNvSpPr/>
          <p:nvPr/>
        </p:nvSpPr>
        <p:spPr>
          <a:xfrm>
            <a:off x="0" y="1"/>
            <a:ext cx="6858000" cy="392415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872341" y="4758889"/>
            <a:ext cx="11686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srgbClr val="0000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男　性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64F9A3C-EF4E-4EBB-A616-8FBCF9FCBF13}"/>
              </a:ext>
            </a:extLst>
          </p:cNvPr>
          <p:cNvSpPr/>
          <p:nvPr/>
        </p:nvSpPr>
        <p:spPr bwMode="auto">
          <a:xfrm>
            <a:off x="3330807" y="1361083"/>
            <a:ext cx="991790" cy="4847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3716" tIns="0" rIns="0" bIns="0" upright="1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kumimoji="0" lang="ja-JP" altLang="en-US" sz="1050" b="1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岡山県</a:t>
            </a:r>
            <a:endParaRPr kumimoji="0" lang="en-US" altLang="ja-JP" sz="1050" b="1" kern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685800">
              <a:defRPr/>
            </a:pPr>
            <a:r>
              <a:rPr kumimoji="0" lang="ja-JP" altLang="en-US" sz="1050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男性</a:t>
            </a:r>
            <a:r>
              <a:rPr kumimoji="0" lang="en-US" altLang="ja-JP" sz="1050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81.90</a:t>
            </a:r>
            <a:r>
              <a:rPr kumimoji="0" lang="ja-JP" altLang="en-US" sz="1050" u="sng" kern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  <a:endParaRPr kumimoji="0" lang="en-US" altLang="ja-JP" sz="1050" u="sng" kern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685800">
              <a:defRPr/>
            </a:pPr>
            <a:r>
              <a:rPr kumimoji="0" lang="ja-JP" altLang="en-US" sz="1050" kern="0" dirty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1050" b="1" u="sng" kern="0" dirty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女性</a:t>
            </a:r>
            <a:r>
              <a:rPr kumimoji="0" lang="en-US" altLang="ja-JP" sz="1050" b="1" u="sng" kern="0" dirty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88.29</a:t>
            </a:r>
            <a:r>
              <a:rPr kumimoji="0" lang="ja-JP" altLang="en-US" sz="1050" b="1" u="sng" kern="0" dirty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51E2630-1762-4ED5-AD90-0DB0B897BB82}"/>
              </a:ext>
            </a:extLst>
          </p:cNvPr>
          <p:cNvCxnSpPr/>
          <p:nvPr/>
        </p:nvCxnSpPr>
        <p:spPr>
          <a:xfrm>
            <a:off x="4326914" y="1641950"/>
            <a:ext cx="211563" cy="77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6A61F02D-5482-4B53-A698-E9B95894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" y="422628"/>
            <a:ext cx="5491498" cy="355853"/>
          </a:xfrm>
        </p:spPr>
        <p:txBody>
          <a:bodyPr>
            <a:noAutofit/>
          </a:bodyPr>
          <a:lstStyle/>
          <a:p>
            <a:r>
              <a:rPr lang="ja-JP" altLang="en-US" sz="2100" b="1" dirty="0">
                <a:solidFill>
                  <a:srgbClr val="00206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　</a:t>
            </a:r>
            <a:r>
              <a:rPr lang="ja-JP" altLang="en-US" sz="21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100" b="1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都道府県別の平均寿命</a:t>
            </a:r>
          </a:p>
        </p:txBody>
      </p:sp>
      <p:sp>
        <p:nvSpPr>
          <p:cNvPr id="34" name="テキスト ボックス 2">
            <a:extLst>
              <a:ext uri="{FF2B5EF4-FFF2-40B4-BE49-F238E27FC236}">
                <a16:creationId xmlns:a16="http://schemas.microsoft.com/office/drawing/2014/main" id="{1D7EDAE8-4729-4C83-8F58-1023556D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38" y="748162"/>
            <a:ext cx="5488287" cy="55399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平均寿命を都道府県別に男性、女性でプロットしてみると、</a:t>
            </a:r>
            <a:endParaRPr lang="en-US" altLang="ja-JP" sz="15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ja-JP" altLang="en-US" sz="15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青森県は、他の都道府県からかけ離れたところに位置している。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8DF4A30-5E44-4FC5-B915-C2FA8AC403B8}"/>
              </a:ext>
            </a:extLst>
          </p:cNvPr>
          <p:cNvSpPr/>
          <p:nvPr/>
        </p:nvSpPr>
        <p:spPr>
          <a:xfrm>
            <a:off x="4283590" y="2833834"/>
            <a:ext cx="1783943" cy="782927"/>
          </a:xfrm>
          <a:prstGeom prst="rect">
            <a:avLst/>
          </a:prstGeom>
          <a:noFill/>
          <a:ln w="76200">
            <a:solidFill>
              <a:srgbClr val="FF1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322EBF30-4EC0-45C8-A60F-F11F8FF13C64}"/>
              </a:ext>
            </a:extLst>
          </p:cNvPr>
          <p:cNvSpPr/>
          <p:nvPr/>
        </p:nvSpPr>
        <p:spPr>
          <a:xfrm>
            <a:off x="1149038" y="2714417"/>
            <a:ext cx="1311977" cy="795416"/>
          </a:xfrm>
          <a:prstGeom prst="wedgeRectCallout">
            <a:avLst>
              <a:gd name="adj1" fmla="val 75607"/>
              <a:gd name="adj2" fmla="val 84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全国下から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２番目の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都道府県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417673-F200-4B08-820B-C134459B7801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044867D-92D2-6CFC-05EF-F6BC89C7DCCA}"/>
              </a:ext>
            </a:extLst>
          </p:cNvPr>
          <p:cNvSpPr/>
          <p:nvPr/>
        </p:nvSpPr>
        <p:spPr>
          <a:xfrm>
            <a:off x="1142496" y="3925989"/>
            <a:ext cx="428979" cy="406003"/>
          </a:xfrm>
          <a:prstGeom prst="ellipse">
            <a:avLst/>
          </a:prstGeom>
          <a:noFill/>
          <a:ln w="44450">
            <a:solidFill>
              <a:srgbClr val="F862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4044E1-7871-4A04-8545-DDE82378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229" y="4854455"/>
            <a:ext cx="32286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資料：都道府県別生命表の概況（厚生労働省）</a:t>
            </a:r>
            <a:endParaRPr lang="en-US" altLang="ja-JP" sz="105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173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repeatCount="1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849F649-2ACA-976B-3017-700FD82C3727}"/>
              </a:ext>
            </a:extLst>
          </p:cNvPr>
          <p:cNvSpPr/>
          <p:nvPr/>
        </p:nvSpPr>
        <p:spPr>
          <a:xfrm>
            <a:off x="4362254" y="4042148"/>
            <a:ext cx="2424731" cy="6506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4053329" y="4106508"/>
            <a:ext cx="2863641" cy="5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16" indent="-162916" algn="ctr"/>
            <a:r>
              <a:rPr lang="ja-JP" altLang="en-US" sz="1539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全体の過半数は</a:t>
            </a:r>
            <a:endParaRPr lang="en-US" altLang="ja-JP" sz="1539" b="1" u="sng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明朝" panose="02020609040205080304" pitchFamily="17" charset="-128"/>
            </a:endParaRPr>
          </a:p>
          <a:p>
            <a:pPr marL="162916" indent="-162916" algn="ctr"/>
            <a:r>
              <a:rPr lang="ja-JP" altLang="ja-JP" sz="1539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生活習慣病</a:t>
            </a:r>
            <a:r>
              <a:rPr lang="ja-JP" altLang="ja-JP" sz="1539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明朝" panose="02020609040205080304" pitchFamily="17" charset="-128"/>
              </a:rPr>
              <a:t>による死亡</a:t>
            </a:r>
            <a:endParaRPr lang="ja-JP" altLang="ja-JP" sz="1539" b="1" u="sng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4"/>
          <p:cNvSpPr txBox="1">
            <a:spLocks noChangeArrowheads="1"/>
          </p:cNvSpPr>
          <p:nvPr/>
        </p:nvSpPr>
        <p:spPr bwMode="auto">
          <a:xfrm>
            <a:off x="129589" y="710496"/>
            <a:ext cx="8725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/>
            <a:r>
              <a:rPr lang="ja-JP" altLang="en-US" sz="1200" i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1200" i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200" i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84058"/>
              </p:ext>
            </p:extLst>
          </p:nvPr>
        </p:nvGraphicFramePr>
        <p:xfrm>
          <a:off x="151022" y="942538"/>
          <a:ext cx="3911298" cy="371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順位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死因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死亡数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死亡率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全国順位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悪性新生物（がん）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5,055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429.5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心臓病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2,976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252.8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老衰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2,405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204.3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13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214657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脳卒中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1,488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126.4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肺炎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1,295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110.0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不慮の事故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719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61.1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腎不全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480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40.8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血管性及び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詳細不明の認知症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454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38.6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誤嚥性肺炎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444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37.1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27000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1689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自殺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17.8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448172"/>
                  </a:ext>
                </a:extLst>
              </a:tr>
              <a:tr h="3071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糖尿病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243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20.6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694109"/>
                  </a:ext>
                </a:extLst>
              </a:tr>
              <a:tr h="27666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総数</a:t>
                      </a: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6204" marR="86204" marT="43102" marB="43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20,835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1770.2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1268" marR="71268" marT="35634" marB="35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7E353582-4476-4617-9EDC-6CA1FF00D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342743"/>
              </p:ext>
            </p:extLst>
          </p:nvPr>
        </p:nvGraphicFramePr>
        <p:xfrm>
          <a:off x="3661288" y="0"/>
          <a:ext cx="3749777" cy="406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タイトル 1">
            <a:extLst>
              <a:ext uri="{FF2B5EF4-FFF2-40B4-BE49-F238E27FC236}">
                <a16:creationId xmlns:a16="http://schemas.microsoft.com/office/drawing/2014/main" id="{5AD9EA2F-5C09-4800-8400-F568ECF895A9}"/>
              </a:ext>
            </a:extLst>
          </p:cNvPr>
          <p:cNvSpPr txBox="1">
            <a:spLocks/>
          </p:cNvSpPr>
          <p:nvPr/>
        </p:nvSpPr>
        <p:spPr>
          <a:xfrm>
            <a:off x="315566" y="181980"/>
            <a:ext cx="6226868" cy="364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主な死因別にみた死亡数・死亡率・順位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38FE1FD-E488-49FF-B693-F04DAF7900D5}"/>
              </a:ext>
            </a:extLst>
          </p:cNvPr>
          <p:cNvCxnSpPr>
            <a:cxnSpLocks/>
          </p:cNvCxnSpPr>
          <p:nvPr/>
        </p:nvCxnSpPr>
        <p:spPr bwMode="auto">
          <a:xfrm flipV="1">
            <a:off x="658431" y="553117"/>
            <a:ext cx="5616624" cy="19399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3DB1EA-0F86-4DF3-B995-ED3072B429AC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14">
            <a:extLst>
              <a:ext uri="{FF2B5EF4-FFF2-40B4-BE49-F238E27FC236}">
                <a16:creationId xmlns:a16="http://schemas.microsoft.com/office/drawing/2014/main" id="{C94777CA-0122-07B7-0B08-F1A657328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383" y="4854522"/>
            <a:ext cx="3073617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/>
            <a:r>
              <a:rPr lang="ja-JP" altLang="en-US" sz="1050" b="1" i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資料：</a:t>
            </a:r>
            <a:r>
              <a:rPr lang="zh-TW" altLang="en-US" sz="1050" b="1" i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1050" b="1" i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zh-TW" altLang="en-US" sz="1050" b="1" i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年人口動態統計</a:t>
            </a:r>
            <a:r>
              <a:rPr lang="ja-JP" altLang="en-US" sz="1050" b="1" i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の概況（厚生労働省）</a:t>
            </a:r>
          </a:p>
        </p:txBody>
      </p:sp>
    </p:spTree>
    <p:extLst>
      <p:ext uri="{BB962C8B-B14F-4D97-AF65-F5344CB8AC3E}">
        <p14:creationId xmlns:p14="http://schemas.microsoft.com/office/powerpoint/2010/main" val="257812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C87D59-D65C-4605-97CA-BA30ACF88DCF}"/>
              </a:ext>
            </a:extLst>
          </p:cNvPr>
          <p:cNvGrpSpPr/>
          <p:nvPr/>
        </p:nvGrpSpPr>
        <p:grpSpPr>
          <a:xfrm>
            <a:off x="613495" y="643049"/>
            <a:ext cx="9040212" cy="4240972"/>
            <a:chOff x="650749" y="2126286"/>
            <a:chExt cx="11023199" cy="496902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0D92FB8-2F6C-44CE-8C1B-14B763679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7" r="19548"/>
            <a:stretch/>
          </p:blipFill>
          <p:spPr>
            <a:xfrm>
              <a:off x="650749" y="4642447"/>
              <a:ext cx="1468881" cy="1333777"/>
            </a:xfrm>
            <a:prstGeom prst="rect">
              <a:avLst/>
            </a:prstGeom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8EF1DAD-F627-4F08-9D61-EC46EA70A034}"/>
                </a:ext>
              </a:extLst>
            </p:cNvPr>
            <p:cNvGrpSpPr/>
            <p:nvPr/>
          </p:nvGrpSpPr>
          <p:grpSpPr>
            <a:xfrm>
              <a:off x="1333656" y="2126286"/>
              <a:ext cx="10340292" cy="4969026"/>
              <a:chOff x="1333656" y="2126286"/>
              <a:chExt cx="10340292" cy="4969026"/>
            </a:xfrm>
          </p:grpSpPr>
          <p:sp>
            <p:nvSpPr>
              <p:cNvPr id="5" name="ドーナツ 43">
                <a:extLst>
                  <a:ext uri="{FF2B5EF4-FFF2-40B4-BE49-F238E27FC236}">
                    <a16:creationId xmlns:a16="http://schemas.microsoft.com/office/drawing/2014/main" id="{EB899600-59BC-429F-BC4C-C5AC75C4A314}"/>
                  </a:ext>
                </a:extLst>
              </p:cNvPr>
              <p:cNvSpPr/>
              <p:nvPr/>
            </p:nvSpPr>
            <p:spPr>
              <a:xfrm>
                <a:off x="1833873" y="2905135"/>
                <a:ext cx="5017888" cy="2930658"/>
              </a:xfrm>
              <a:prstGeom prst="donut">
                <a:avLst>
                  <a:gd name="adj" fmla="val 3397"/>
                </a:avLst>
              </a:prstGeom>
              <a:solidFill>
                <a:srgbClr val="FFFF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9BC8E128-04F4-4549-8D36-1EA92C943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552" y="5857113"/>
                <a:ext cx="1609943" cy="1238199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B44BB8B5-FE2D-4FE2-A14E-E8F15EF92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99" b="91476" l="9701" r="9473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1044" y="4479095"/>
                <a:ext cx="1912904" cy="1578152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A8601D05-EA5F-4A0A-81D9-0CD8C090A326}"/>
                  </a:ext>
                </a:extLst>
              </p:cNvPr>
              <p:cNvGrpSpPr/>
              <p:nvPr/>
            </p:nvGrpSpPr>
            <p:grpSpPr>
              <a:xfrm>
                <a:off x="2419826" y="5209353"/>
                <a:ext cx="1450532" cy="990697"/>
                <a:chOff x="3420804" y="2852119"/>
                <a:chExt cx="1450532" cy="990697"/>
              </a:xfrm>
            </p:grpSpPr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BF684646-9ED4-4BE5-9233-6D8B3970A194}"/>
                    </a:ext>
                  </a:extLst>
                </p:cNvPr>
                <p:cNvSpPr/>
                <p:nvPr/>
              </p:nvSpPr>
              <p:spPr>
                <a:xfrm>
                  <a:off x="3495953" y="2852119"/>
                  <a:ext cx="1375383" cy="9906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8DE71E1A-0C44-4C43-946C-57535A75B92B}"/>
                    </a:ext>
                  </a:extLst>
                </p:cNvPr>
                <p:cNvSpPr txBox="1"/>
                <p:nvPr/>
              </p:nvSpPr>
              <p:spPr>
                <a:xfrm>
                  <a:off x="3420804" y="2921176"/>
                  <a:ext cx="1420493" cy="82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000" b="1" dirty="0">
                      <a:solidFill>
                        <a:srgbClr val="FFC000"/>
                      </a:solidFill>
                    </a:rPr>
                    <a:t>休養</a:t>
                  </a:r>
                  <a:endParaRPr lang="en-US" altLang="ja-JP" sz="2000" b="1" dirty="0">
                    <a:solidFill>
                      <a:srgbClr val="FFC000"/>
                    </a:solidFill>
                  </a:endParaRPr>
                </a:p>
                <a:p>
                  <a:pPr algn="ctr"/>
                  <a:r>
                    <a:rPr lang="ja-JP" altLang="en-US" sz="2000" b="1" dirty="0">
                      <a:solidFill>
                        <a:srgbClr val="FFC000"/>
                      </a:solidFill>
                    </a:rPr>
                    <a:t>睡眠</a:t>
                  </a:r>
                  <a:endParaRPr lang="en-US" altLang="ja-JP" sz="1600" b="1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33DE71F-113E-4023-91D6-C1A5DB94DE93}"/>
                  </a:ext>
                </a:extLst>
              </p:cNvPr>
              <p:cNvGrpSpPr/>
              <p:nvPr/>
            </p:nvGrpSpPr>
            <p:grpSpPr>
              <a:xfrm>
                <a:off x="3589820" y="2410413"/>
                <a:ext cx="2004315" cy="1008758"/>
                <a:chOff x="3348948" y="2996842"/>
                <a:chExt cx="2004314" cy="1008758"/>
              </a:xfrm>
            </p:grpSpPr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3106C900-1950-472A-A2A6-41B21A3883CE}"/>
                    </a:ext>
                  </a:extLst>
                </p:cNvPr>
                <p:cNvSpPr/>
                <p:nvPr/>
              </p:nvSpPr>
              <p:spPr>
                <a:xfrm>
                  <a:off x="3348948" y="2996842"/>
                  <a:ext cx="1505950" cy="10087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B86CA1D1-5A27-491E-B26A-757DB6138CB9}"/>
                    </a:ext>
                  </a:extLst>
                </p:cNvPr>
                <p:cNvSpPr txBox="1"/>
                <p:nvPr/>
              </p:nvSpPr>
              <p:spPr>
                <a:xfrm>
                  <a:off x="3625070" y="3257445"/>
                  <a:ext cx="1728192" cy="540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400" b="1" dirty="0">
                      <a:solidFill>
                        <a:srgbClr val="FF0000"/>
                      </a:solidFill>
                    </a:rPr>
                    <a:t>運動</a:t>
                  </a:r>
                </a:p>
              </p:txBody>
            </p:sp>
          </p:grp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0E015EB3-0CE3-4BF4-9DC7-77DAE18CF601}"/>
                  </a:ext>
                </a:extLst>
              </p:cNvPr>
              <p:cNvGrpSpPr/>
              <p:nvPr/>
            </p:nvGrpSpPr>
            <p:grpSpPr>
              <a:xfrm>
                <a:off x="4962767" y="5161568"/>
                <a:ext cx="1907405" cy="936647"/>
                <a:chOff x="3331031" y="2900095"/>
                <a:chExt cx="1907405" cy="936647"/>
              </a:xfrm>
            </p:grpSpPr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B4205F94-91BF-4240-A4BD-ED9437AB8A8D}"/>
                    </a:ext>
                  </a:extLst>
                </p:cNvPr>
                <p:cNvSpPr/>
                <p:nvPr/>
              </p:nvSpPr>
              <p:spPr>
                <a:xfrm>
                  <a:off x="3331031" y="2900095"/>
                  <a:ext cx="1521713" cy="9366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7834C931-053B-4520-8CCE-5BAA9E342264}"/>
                    </a:ext>
                  </a:extLst>
                </p:cNvPr>
                <p:cNvSpPr txBox="1"/>
                <p:nvPr/>
              </p:nvSpPr>
              <p:spPr>
                <a:xfrm>
                  <a:off x="3510245" y="2972101"/>
                  <a:ext cx="1728191" cy="685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600" b="1" dirty="0">
                      <a:solidFill>
                        <a:srgbClr val="0070C0"/>
                      </a:solidFill>
                    </a:rPr>
                    <a:t>スクリーン</a:t>
                  </a:r>
                  <a:endParaRPr lang="en-US" altLang="ja-JP" sz="1600" b="1" dirty="0">
                    <a:solidFill>
                      <a:srgbClr val="0070C0"/>
                    </a:solidFill>
                  </a:endParaRPr>
                </a:p>
                <a:p>
                  <a:r>
                    <a:rPr lang="ja-JP" altLang="en-US" sz="1600" b="1" dirty="0">
                      <a:solidFill>
                        <a:srgbClr val="0070C0"/>
                      </a:solidFill>
                    </a:rPr>
                    <a:t>タイム</a:t>
                  </a:r>
                </a:p>
              </p:txBody>
            </p:sp>
          </p:grp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79155C0A-ADE8-485C-8105-16D315A1DB42}"/>
                  </a:ext>
                </a:extLst>
              </p:cNvPr>
              <p:cNvGrpSpPr/>
              <p:nvPr/>
            </p:nvGrpSpPr>
            <p:grpSpPr>
              <a:xfrm>
                <a:off x="1333656" y="3406329"/>
                <a:ext cx="1846283" cy="814823"/>
                <a:chOff x="3331031" y="2900095"/>
                <a:chExt cx="1846283" cy="814823"/>
              </a:xfrm>
            </p:grpSpPr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1B92875C-36F0-4A24-96A7-C98417515680}"/>
                    </a:ext>
                  </a:extLst>
                </p:cNvPr>
                <p:cNvSpPr/>
                <p:nvPr/>
              </p:nvSpPr>
              <p:spPr>
                <a:xfrm>
                  <a:off x="3331031" y="2900095"/>
                  <a:ext cx="1495162" cy="8148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58EF64F1-4B9F-4532-A491-06BFA476805C}"/>
                    </a:ext>
                  </a:extLst>
                </p:cNvPr>
                <p:cNvSpPr txBox="1"/>
                <p:nvPr/>
              </p:nvSpPr>
              <p:spPr>
                <a:xfrm>
                  <a:off x="3449122" y="3061473"/>
                  <a:ext cx="1728192" cy="540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400" b="1" dirty="0">
                      <a:solidFill>
                        <a:srgbClr val="92D050"/>
                      </a:solidFill>
                    </a:rPr>
                    <a:t>食生活</a:t>
                  </a:r>
                </a:p>
              </p:txBody>
            </p:sp>
          </p:grp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B031CAA9-7B56-44B4-8381-AEEB7D144FA6}"/>
                  </a:ext>
                </a:extLst>
              </p:cNvPr>
              <p:cNvGrpSpPr/>
              <p:nvPr/>
            </p:nvGrpSpPr>
            <p:grpSpPr>
              <a:xfrm>
                <a:off x="5978870" y="3419171"/>
                <a:ext cx="1436088" cy="1229980"/>
                <a:chOff x="3283253" y="2912937"/>
                <a:chExt cx="1436088" cy="1229980"/>
              </a:xfrm>
            </p:grpSpPr>
            <p:sp>
              <p:nvSpPr>
                <p:cNvPr id="15" name="楕円 14">
                  <a:extLst>
                    <a:ext uri="{FF2B5EF4-FFF2-40B4-BE49-F238E27FC236}">
                      <a16:creationId xmlns:a16="http://schemas.microsoft.com/office/drawing/2014/main" id="{4EE62B66-DCDD-492A-B985-69CD31C4CA66}"/>
                    </a:ext>
                  </a:extLst>
                </p:cNvPr>
                <p:cNvSpPr/>
                <p:nvPr/>
              </p:nvSpPr>
              <p:spPr>
                <a:xfrm>
                  <a:off x="3283253" y="2912937"/>
                  <a:ext cx="1436088" cy="1229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8A9ABE61-4C10-4E7D-9159-D5928FBC1D36}"/>
                    </a:ext>
                  </a:extLst>
                </p:cNvPr>
                <p:cNvSpPr txBox="1"/>
                <p:nvPr/>
              </p:nvSpPr>
              <p:spPr>
                <a:xfrm>
                  <a:off x="3456549" y="3307507"/>
                  <a:ext cx="1206912" cy="468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歯磨き</a:t>
                  </a:r>
                  <a:endParaRPr lang="ja-JP" alt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C50D0C4-631F-47A5-9800-AE6D5470126B}"/>
                  </a:ext>
                </a:extLst>
              </p:cNvPr>
              <p:cNvSpPr txBox="1"/>
              <p:nvPr/>
            </p:nvSpPr>
            <p:spPr>
              <a:xfrm>
                <a:off x="2882675" y="3995259"/>
                <a:ext cx="2934450" cy="87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038" b="1" dirty="0">
                    <a:solidFill>
                      <a:srgbClr val="FF0000"/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生 活 習 慣</a:t>
                </a:r>
                <a:endParaRPr lang="ja-JP" altLang="en-US" sz="3038" b="1" dirty="0"/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9864E3C5-749B-426C-ADE9-88385304E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18" b="97887" l="2888" r="94585">
                            <a14:foregroundMark x1="65921" y1="26380" x2="65921" y2="26380"/>
                            <a14:foregroundMark x1="65126" y1="31697" x2="65126" y2="31697"/>
                            <a14:foregroundMark x1="73069" y1="32447" x2="73069" y2="32447"/>
                            <a14:foregroundMark x1="71480" y1="36196" x2="71480" y2="361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8354" y="2126286"/>
                <a:ext cx="1110012" cy="1175826"/>
              </a:xfrm>
              <a:prstGeom prst="rect">
                <a:avLst/>
              </a:prstGeom>
            </p:spPr>
          </p:pic>
        </p:grpSp>
      </p:grp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295992E-A8F8-4FF0-8291-2755C1A4F9A2}"/>
              </a:ext>
            </a:extLst>
          </p:cNvPr>
          <p:cNvSpPr txBox="1">
            <a:spLocks/>
          </p:cNvSpPr>
          <p:nvPr/>
        </p:nvSpPr>
        <p:spPr>
          <a:xfrm>
            <a:off x="1086473" y="207798"/>
            <a:ext cx="4571301" cy="381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45713" tIns="22857" rIns="45713" bIns="2285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799" b="1" dirty="0">
                <a:solidFill>
                  <a:prstClr val="white"/>
                </a:solidFill>
              </a:rPr>
              <a:t>健やか力で健康あおもり</a:t>
            </a:r>
            <a:endParaRPr lang="ja-JP" altLang="en-US" sz="1484" b="1" dirty="0">
              <a:solidFill>
                <a:prstClr val="white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3A5380-45AE-481B-BD9E-4398760DA18A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4978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537041"/>
              </p:ext>
            </p:extLst>
          </p:nvPr>
        </p:nvGraphicFramePr>
        <p:xfrm>
          <a:off x="698740" y="871268"/>
          <a:ext cx="5460520" cy="313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536">
                <a:tc rowSpan="2">
                  <a:txBody>
                    <a:bodyPr/>
                    <a:lstStyle/>
                    <a:p>
                      <a:pPr indent="-399415" algn="ctr"/>
                      <a:r>
                        <a:rPr lang="ja-JP" altLang="en-US" sz="140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年代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5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青森県</a:t>
                      </a:r>
                      <a:endParaRPr lang="ja-JP" sz="12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500" b="1" kern="0" dirty="0">
                          <a:solidFill>
                            <a:srgbClr val="0000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長野県</a:t>
                      </a:r>
                      <a:endParaRPr lang="ja-JP" sz="1200" b="1" kern="100" dirty="0">
                        <a:solidFill>
                          <a:srgbClr val="0000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22">
                <a:tc vMerge="1">
                  <a:txBody>
                    <a:bodyPr/>
                    <a:lstStyle/>
                    <a:p>
                      <a:pPr indent="-399415" algn="just"/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Century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2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死亡率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2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死亡率</a:t>
                      </a:r>
                      <a:endParaRPr lang="ja-JP" sz="9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109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267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214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447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1.6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276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691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460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64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1113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731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1653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1.6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1053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2631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1906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4236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2894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84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7074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1.3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5623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15357</a:t>
                      </a:r>
                      <a:r>
                        <a:rPr lang="ja-JP" alt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13580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47149" marR="47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17DF56-61B9-506B-A1DB-614183CD869B}"/>
              </a:ext>
            </a:extLst>
          </p:cNvPr>
          <p:cNvSpPr txBox="1"/>
          <p:nvPr/>
        </p:nvSpPr>
        <p:spPr>
          <a:xfrm>
            <a:off x="228468" y="4174535"/>
            <a:ext cx="6629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①中年（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歳代）の死因の約</a:t>
            </a: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70%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は三大生活習慣病（がん、心臓病、脳卒中）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②生活習慣病は年月をかけて発症する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③したがって、中年の死亡を減らすには、若者がいる</a:t>
            </a:r>
            <a:r>
              <a:rPr lang="ja-JP" altLang="en-US" sz="13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lang="ja-JP" altLang="en-US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・職場での取り組みが必要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231EF49-EB36-488F-B3AA-827A9A31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70"/>
            <a:ext cx="6629532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青森県・長野県の年代別男性の死亡率ランキング</a:t>
            </a:r>
            <a:br>
              <a:rPr lang="ja-JP" altLang="en-US" sz="3600" dirty="0"/>
            </a:br>
            <a:r>
              <a:rPr lang="ja-JP" altLang="en-US" sz="1500" b="1" dirty="0"/>
              <a:t>（人口</a:t>
            </a:r>
            <a:r>
              <a:rPr lang="en-US" altLang="ja-JP" sz="1500" b="1" dirty="0">
                <a:latin typeface="+mn-ea"/>
                <a:ea typeface="+mn-ea"/>
              </a:rPr>
              <a:t>10</a:t>
            </a:r>
            <a:r>
              <a:rPr lang="ja-JP" altLang="en-US" sz="1500" b="1" dirty="0"/>
              <a:t>万人当たりの人数。</a:t>
            </a:r>
            <a:r>
              <a:rPr lang="ja-JP" altLang="en-US" sz="1500" b="1" dirty="0">
                <a:solidFill>
                  <a:srgbClr val="FF0000"/>
                </a:solidFill>
              </a:rPr>
              <a:t>赤字</a:t>
            </a:r>
            <a:r>
              <a:rPr lang="ja-JP" altLang="en-US" sz="1500" b="1" dirty="0"/>
              <a:t>は長野県の何倍かを示す）</a:t>
            </a:r>
            <a:br>
              <a:rPr lang="ja-JP" altLang="en-US" sz="1500" b="1" dirty="0"/>
            </a:br>
            <a:endParaRPr lang="ja-JP" altLang="en-US" sz="1800" b="1" dirty="0"/>
          </a:p>
        </p:txBody>
      </p:sp>
      <p:sp>
        <p:nvSpPr>
          <p:cNvPr id="2" name="左中かっこ 1">
            <a:extLst>
              <a:ext uri="{FF2B5EF4-FFF2-40B4-BE49-F238E27FC236}">
                <a16:creationId xmlns:a16="http://schemas.microsoft.com/office/drawing/2014/main" id="{0CAD1F87-66AE-473D-8834-1619063C367B}"/>
              </a:ext>
            </a:extLst>
          </p:cNvPr>
          <p:cNvSpPr/>
          <p:nvPr/>
        </p:nvSpPr>
        <p:spPr>
          <a:xfrm rot="10800000">
            <a:off x="3543234" y="1457864"/>
            <a:ext cx="267418" cy="1199072"/>
          </a:xfrm>
          <a:prstGeom prst="leftBrace">
            <a:avLst>
              <a:gd name="adj1" fmla="val 8333"/>
              <a:gd name="adj2" fmla="val 4856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D6EE97-4D27-4E76-9DE4-4102FD53E2E8}"/>
              </a:ext>
            </a:extLst>
          </p:cNvPr>
          <p:cNvSpPr txBox="1"/>
          <p:nvPr/>
        </p:nvSpPr>
        <p:spPr>
          <a:xfrm>
            <a:off x="3945402" y="1517530"/>
            <a:ext cx="103955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青森県は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この年代の死亡率が高い！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D2986E-E867-460F-B68B-2BB317A166F3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37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8617" y="54182"/>
            <a:ext cx="6453348" cy="529568"/>
          </a:xfrm>
        </p:spPr>
        <p:txBody>
          <a:bodyPr>
            <a:noAutofit/>
          </a:bodyPr>
          <a:lstStyle/>
          <a:p>
            <a:pPr algn="ctr"/>
            <a:r>
              <a:rPr lang="ja-JP" altLang="en-US" sz="2175" b="1" dirty="0">
                <a:latin typeface="Marlett" pitchFamily="2" charset="2"/>
              </a:rPr>
              <a:t>青森県・長野県の健康関連指標の比較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30974"/>
              </p:ext>
            </p:extLst>
          </p:nvPr>
        </p:nvGraphicFramePr>
        <p:xfrm>
          <a:off x="541540" y="519523"/>
          <a:ext cx="5611340" cy="4581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kumimoji="1" lang="ja-JP" altLang="en-US" sz="17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kumimoji="1" lang="ja-JP" altLang="en-US" sz="17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男性</a:t>
                      </a:r>
                      <a:endParaRPr kumimoji="1" 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女性</a:t>
                      </a:r>
                      <a:endParaRPr kumimoji="1" 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男性</a:t>
                      </a:r>
                      <a:endParaRPr kumimoji="1" 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女性</a:t>
                      </a:r>
                      <a:endParaRPr kumimoji="1" lang="ja-JP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00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喫煙率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多量飲酒者率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食塩摂取量（平成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  <a:r>
                        <a:rPr kumimoji="1" lang="ja-JP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42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40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野菜摂取量（</a:t>
                      </a:r>
                      <a:r>
                        <a:rPr kumimoji="1" lang="ja-JP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  <a:r>
                        <a:rPr kumimoji="1" lang="ja-JP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31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29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肥満者率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胃がん検診受診率（平成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健診受診率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歩数（</a:t>
                      </a:r>
                      <a:r>
                        <a:rPr kumimoji="1" lang="ja-JP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  <a:r>
                        <a:rPr kumimoji="1" lang="ja-JP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46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41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19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KozMinPro-Regular"/>
                        </a:rPr>
                        <a:t>11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スポーツ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す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る人の割合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保健師数（人口当り）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2437F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437F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医師数（人口当り）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569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県民所得（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人当り）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  <a:r>
                        <a:rPr kumimoji="1" 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KozMinPro-Regular"/>
                      </a:endParaRPr>
                    </a:p>
                  </a:txBody>
                  <a:tcPr marL="4432" marR="4432" marT="44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C9E53B-F490-4462-B107-2556C463970D}"/>
              </a:ext>
            </a:extLst>
          </p:cNvPr>
          <p:cNvSpPr txBox="1"/>
          <p:nvPr/>
        </p:nvSpPr>
        <p:spPr>
          <a:xfrm>
            <a:off x="5856318" y="257913"/>
            <a:ext cx="920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（全国順位）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219DB9-5EBE-45E5-89A7-F4FFBE766767}"/>
              </a:ext>
            </a:extLst>
          </p:cNvPr>
          <p:cNvSpPr/>
          <p:nvPr/>
        </p:nvSpPr>
        <p:spPr>
          <a:xfrm>
            <a:off x="4123426" y="1233576"/>
            <a:ext cx="422695" cy="6038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75781D-1FC3-4392-949B-6337BBD626D8}"/>
              </a:ext>
            </a:extLst>
          </p:cNvPr>
          <p:cNvSpPr/>
          <p:nvPr/>
        </p:nvSpPr>
        <p:spPr>
          <a:xfrm>
            <a:off x="4123426" y="3801373"/>
            <a:ext cx="966159" cy="3048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2F460121-00A7-4E89-97CD-F1020EFD5DBC}"/>
              </a:ext>
            </a:extLst>
          </p:cNvPr>
          <p:cNvSpPr/>
          <p:nvPr/>
        </p:nvSpPr>
        <p:spPr>
          <a:xfrm>
            <a:off x="2984740" y="1121434"/>
            <a:ext cx="931652" cy="603849"/>
          </a:xfrm>
          <a:prstGeom prst="wedgeEllipseCallout">
            <a:avLst>
              <a:gd name="adj1" fmla="val 75370"/>
              <a:gd name="adj2" fmla="val 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ワースト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8CFCD58A-B81E-4933-96FE-28016BC6DFBD}"/>
              </a:ext>
            </a:extLst>
          </p:cNvPr>
          <p:cNvSpPr/>
          <p:nvPr/>
        </p:nvSpPr>
        <p:spPr>
          <a:xfrm>
            <a:off x="3060131" y="3116293"/>
            <a:ext cx="931652" cy="603849"/>
          </a:xfrm>
          <a:prstGeom prst="wedgeEllipseCallout">
            <a:avLst>
              <a:gd name="adj1" fmla="val 67037"/>
              <a:gd name="adj2" fmla="val 8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ワースト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CE95E8-3021-45BF-BAF8-59860B463E06}"/>
              </a:ext>
            </a:extLst>
          </p:cNvPr>
          <p:cNvSpPr txBox="1"/>
          <p:nvPr/>
        </p:nvSpPr>
        <p:spPr>
          <a:xfrm>
            <a:off x="6539023" y="51747"/>
            <a:ext cx="3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3385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1793</Words>
  <Application>Microsoft Office PowerPoint</Application>
  <PresentationFormat>ユーザー設定</PresentationFormat>
  <Paragraphs>427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32" baseType="lpstr">
      <vt:lpstr>BIZ UDPゴシック</vt:lpstr>
      <vt:lpstr>BIZ UDゴシック</vt:lpstr>
      <vt:lpstr>ＤＦ特太ゴシック体</vt:lpstr>
      <vt:lpstr>ＦＡ Ｐ ゴシック</vt:lpstr>
      <vt:lpstr>ＦＡ 隷書Ｍ</vt:lpstr>
      <vt:lpstr>HGP創英角ｺﾞｼｯｸUB</vt:lpstr>
      <vt:lpstr>HGP創英角ﾎﾟｯﾌﾟ体</vt:lpstr>
      <vt:lpstr>HGS創英角ﾎﾟｯﾌﾟ体</vt:lpstr>
      <vt:lpstr>HG創英角ﾎﾟｯﾌﾟ体</vt:lpstr>
      <vt:lpstr>Meiryo UI</vt:lpstr>
      <vt:lpstr>ＭＳ Ｐゴシック</vt:lpstr>
      <vt:lpstr>ＭＳ ゴシック</vt:lpstr>
      <vt:lpstr>UD デジタル 教科書体 NK-B</vt:lpstr>
      <vt:lpstr>UD デジタル 教科書体 NK-R</vt:lpstr>
      <vt:lpstr>UD デジタル 教科書体 NP-B</vt:lpstr>
      <vt:lpstr>メイリオ</vt:lpstr>
      <vt:lpstr>游ゴシック</vt:lpstr>
      <vt:lpstr>Arial</vt:lpstr>
      <vt:lpstr>Calibri</vt:lpstr>
      <vt:lpstr>Marlett</vt:lpstr>
      <vt:lpstr>blank</vt:lpstr>
      <vt:lpstr>未来について考えよう</vt:lpstr>
      <vt:lpstr>　　青森県の平均寿命（令和２年調査）</vt:lpstr>
      <vt:lpstr>PowerPoint プレゼンテーション</vt:lpstr>
      <vt:lpstr>PowerPoint プレゼンテーション</vt:lpstr>
      <vt:lpstr>　　都道府県別の平均寿命</vt:lpstr>
      <vt:lpstr>PowerPoint プレゼンテーション</vt:lpstr>
      <vt:lpstr>PowerPoint プレゼンテーション</vt:lpstr>
      <vt:lpstr>青森県・長野県の年代別男性の死亡率ランキング （人口10万人当たりの人数。赤字は長野県の何倍かを示す） </vt:lpstr>
      <vt:lpstr>青森県・長野県の健康関連指標の比較</vt:lpstr>
      <vt:lpstr>今日の授業の感想を書きましょう。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山口　星</cp:lastModifiedBy>
  <cp:revision>5</cp:revision>
  <cp:lastPrinted>2026-03-02T05:08:07Z</cp:lastPrinted>
  <dcterms:modified xsi:type="dcterms:W3CDTF">2026-03-02T05:09:10Z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2022-12-13T03:52:11Z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d7eb37f4-8095-4835-9e8d-78b83d10490c</vt:lpwstr>
  </property>
  <property fmtid="{D5CDD505-2E9C-101B-9397-08002B2CF9AE}" pid="8" name="MSIP_Label_d899a617-f30e-4fb8-b81c-fb6d0b94ac5b_ContentBits">
    <vt:lpwstr>0</vt:lpwstr>
  </property>
</Properties>
</file>