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
  </p:notesMasterIdLst>
  <p:handoutMasterIdLst>
    <p:handoutMasterId r:id="rId5"/>
  </p:handoutMasterIdLst>
  <p:sldIdLst>
    <p:sldId id="264" r:id="rId2"/>
    <p:sldId id="265" r:id="rId3"/>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1" userDrawn="1">
          <p15:clr>
            <a:srgbClr val="A4A3A4"/>
          </p15:clr>
        </p15:guide>
        <p15:guide id="2" pos="312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201op" initials="2" lastIdx="1" clrIdx="0">
    <p:extLst>
      <p:ext uri="{19B8F6BF-5375-455C-9EA6-DF929625EA0E}">
        <p15:presenceInfo xmlns:p15="http://schemas.microsoft.com/office/powerpoint/2012/main" userId="201o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C000"/>
    <a:srgbClr val="FFE8B2"/>
    <a:srgbClr val="D9F3FF"/>
    <a:srgbClr val="D6F3FF"/>
    <a:srgbClr val="99FFCC"/>
    <a:srgbClr val="9FE6FF"/>
    <a:srgbClr val="66CCFF"/>
    <a:srgbClr val="66FA78"/>
    <a:srgbClr val="3CF46C"/>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27F97BB-C833-4FB7-BDE5-3F7075034690}" styleName="テーマ スタイル 2 - アクセント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107" d="100"/>
          <a:sy n="107" d="100"/>
        </p:scale>
        <p:origin x="1518" y="96"/>
      </p:cViewPr>
      <p:guideLst>
        <p:guide orient="horz" pos="2161"/>
        <p:guide pos="312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r>
              <a:rPr lang="ja-JP" altLang="en-US" sz="1200" dirty="0">
                <a:solidFill>
                  <a:schemeClr val="tx1"/>
                </a:solidFill>
                <a:latin typeface="ＭＳ ゴシック" panose="020B0609070205080204" pitchFamily="49" charset="-128"/>
                <a:ea typeface="ＭＳ ゴシック" panose="020B0609070205080204" pitchFamily="49" charset="-128"/>
              </a:rPr>
              <a:t>検挙人数・再犯者数・再犯者率推移</a:t>
            </a:r>
            <a:endParaRPr lang="en-US" altLang="ja-JP" sz="1200" dirty="0">
              <a:solidFill>
                <a:schemeClr val="tx1"/>
              </a:solidFill>
              <a:latin typeface="ＭＳ ゴシック" panose="020B0609070205080204" pitchFamily="49" charset="-128"/>
              <a:ea typeface="ＭＳ ゴシック" panose="020B0609070205080204" pitchFamily="49" charset="-128"/>
            </a:endParaRPr>
          </a:p>
          <a:p>
            <a:pPr>
              <a:defRPr>
                <a:solidFill>
                  <a:schemeClr val="tx1"/>
                </a:solidFill>
              </a:defRPr>
            </a:pPr>
            <a:r>
              <a:rPr lang="en-US" altLang="ja-JP" sz="1200" dirty="0">
                <a:solidFill>
                  <a:schemeClr val="tx1"/>
                </a:solidFill>
                <a:latin typeface="ＭＳ ゴシック" panose="020B0609070205080204" pitchFamily="49" charset="-128"/>
                <a:ea typeface="ＭＳ ゴシック" panose="020B0609070205080204" pitchFamily="49" charset="-128"/>
              </a:rPr>
              <a:t>(</a:t>
            </a:r>
            <a:r>
              <a:rPr lang="ja-JP" altLang="en-US" sz="1200" dirty="0">
                <a:solidFill>
                  <a:schemeClr val="tx1"/>
                </a:solidFill>
                <a:latin typeface="ＭＳ ゴシック" panose="020B0609070205080204" pitchFamily="49" charset="-128"/>
                <a:ea typeface="ＭＳ ゴシック" panose="020B0609070205080204" pitchFamily="49" charset="-128"/>
              </a:rPr>
              <a:t>青森県</a:t>
            </a:r>
            <a:r>
              <a:rPr lang="en-US" altLang="ja-JP" sz="1200">
                <a:solidFill>
                  <a:schemeClr val="tx1"/>
                </a:solidFill>
                <a:latin typeface="ＭＳ ゴシック" panose="020B0609070205080204" pitchFamily="49" charset="-128"/>
                <a:ea typeface="ＭＳ ゴシック" panose="020B0609070205080204" pitchFamily="49" charset="-128"/>
              </a:rPr>
              <a:t>)</a:t>
            </a:r>
            <a:endParaRPr lang="ja-JP" altLang="en-US" sz="1200" dirty="0">
              <a:solidFill>
                <a:schemeClr val="tx1"/>
              </a:solidFill>
              <a:latin typeface="ＭＳ ゴシック" panose="020B0609070205080204" pitchFamily="49" charset="-128"/>
              <a:ea typeface="ＭＳ ゴシック" panose="020B0609070205080204" pitchFamily="49" charset="-128"/>
            </a:endParaRPr>
          </a:p>
        </c:rich>
      </c:tx>
      <c:layout>
        <c:manualLayout>
          <c:xMode val="edge"/>
          <c:yMode val="edge"/>
          <c:x val="0.21694443168709493"/>
          <c:y val="3.5992342416597663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endParaRPr lang="ja-JP"/>
        </a:p>
      </c:txPr>
    </c:title>
    <c:autoTitleDeleted val="0"/>
    <c:plotArea>
      <c:layout/>
      <c:barChart>
        <c:barDir val="col"/>
        <c:grouping val="clustered"/>
        <c:varyColors val="0"/>
        <c:ser>
          <c:idx val="0"/>
          <c:order val="0"/>
          <c:tx>
            <c:strRef>
              <c:f>青森県!$B$5</c:f>
              <c:strCache>
                <c:ptCount val="1"/>
                <c:pt idx="0">
                  <c:v>検挙人数</c:v>
                </c:pt>
              </c:strCache>
            </c:strRef>
          </c:tx>
          <c:spPr>
            <a:pattFill prst="pct10">
              <a:fgClr>
                <a:schemeClr val="tx1"/>
              </a:fgClr>
              <a:bgClr>
                <a:schemeClr val="accent2">
                  <a:lumMod val="60000"/>
                  <a:lumOff val="40000"/>
                </a:schemeClr>
              </a:bgClr>
            </a:pattFill>
            <a:ln>
              <a:solidFill>
                <a:schemeClr val="tx1"/>
              </a:solidFill>
            </a:ln>
            <a:effectLst/>
          </c:spPr>
          <c:invertIfNegative val="0"/>
          <c:dLbls>
            <c:dLbl>
              <c:idx val="2"/>
              <c:layout>
                <c:manualLayout>
                  <c:x val="-1.4295735773378991E-2"/>
                  <c:y val="-2.361169727201238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61B5-43BE-A1DA-FFFB89E672A6}"/>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青森県!$C$4:$G$4</c:f>
              <c:strCache>
                <c:ptCount val="5"/>
                <c:pt idx="0">
                  <c:v>令和２年</c:v>
                </c:pt>
                <c:pt idx="1">
                  <c:v>令和３年</c:v>
                </c:pt>
                <c:pt idx="2">
                  <c:v>令和４年</c:v>
                </c:pt>
                <c:pt idx="3">
                  <c:v>令和５年</c:v>
                </c:pt>
                <c:pt idx="4">
                  <c:v>令和６年</c:v>
                </c:pt>
              </c:strCache>
            </c:strRef>
          </c:cat>
          <c:val>
            <c:numRef>
              <c:f>青森県!$C$5:$G$5</c:f>
              <c:numCache>
                <c:formatCode>#,##0_);[Red]\(#,##0\)</c:formatCode>
                <c:ptCount val="5"/>
                <c:pt idx="0">
                  <c:v>1416</c:v>
                </c:pt>
                <c:pt idx="1">
                  <c:v>1264</c:v>
                </c:pt>
                <c:pt idx="2">
                  <c:v>1253</c:v>
                </c:pt>
                <c:pt idx="3">
                  <c:v>1413</c:v>
                </c:pt>
                <c:pt idx="4">
                  <c:v>1487</c:v>
                </c:pt>
              </c:numCache>
            </c:numRef>
          </c:val>
          <c:extLst>
            <c:ext xmlns:c16="http://schemas.microsoft.com/office/drawing/2014/chart" uri="{C3380CC4-5D6E-409C-BE32-E72D297353CC}">
              <c16:uniqueId val="{00000000-61B5-43BE-A1DA-FFFB89E672A6}"/>
            </c:ext>
          </c:extLst>
        </c:ser>
        <c:ser>
          <c:idx val="1"/>
          <c:order val="1"/>
          <c:tx>
            <c:strRef>
              <c:f>青森県!$B$6</c:f>
              <c:strCache>
                <c:ptCount val="1"/>
                <c:pt idx="0">
                  <c:v>再犯者数</c:v>
                </c:pt>
              </c:strCache>
            </c:strRef>
          </c:tx>
          <c:spPr>
            <a:pattFill prst="pct10">
              <a:fgClr>
                <a:schemeClr val="tx1"/>
              </a:fgClr>
              <a:bgClr>
                <a:schemeClr val="accent6">
                  <a:lumMod val="20000"/>
                  <a:lumOff val="80000"/>
                </a:schemeClr>
              </a:bgClr>
            </a:pattFill>
            <a:ln>
              <a:solidFill>
                <a:schemeClr val="tx1"/>
              </a:solidFill>
            </a:ln>
            <a:effectLst/>
          </c:spPr>
          <c:invertIfNegative val="0"/>
          <c:dLbls>
            <c:dLbl>
              <c:idx val="2"/>
              <c:layout>
                <c:manualLayout>
                  <c:x val="3.9508460824280868E-2"/>
                  <c:y val="3.405057737106990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1B5-43BE-A1DA-FFFB89E672A6}"/>
                </c:ext>
              </c:extLst>
            </c:dLbl>
            <c:dLbl>
              <c:idx val="3"/>
              <c:layout>
                <c:manualLayout>
                  <c:x val="4.542239284051542E-2"/>
                  <c:y val="7.96848303211376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1B5-43BE-A1DA-FFFB89E672A6}"/>
                </c:ext>
              </c:extLst>
            </c:dLbl>
            <c:dLbl>
              <c:idx val="4"/>
              <c:layout>
                <c:manualLayout>
                  <c:x val="4.5746354474812942E-2"/>
                  <c:y val="2.36116972720123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61B5-43BE-A1DA-FFFB89E672A6}"/>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青森県!$C$4:$G$4</c:f>
              <c:strCache>
                <c:ptCount val="5"/>
                <c:pt idx="0">
                  <c:v>令和２年</c:v>
                </c:pt>
                <c:pt idx="1">
                  <c:v>令和３年</c:v>
                </c:pt>
                <c:pt idx="2">
                  <c:v>令和４年</c:v>
                </c:pt>
                <c:pt idx="3">
                  <c:v>令和５年</c:v>
                </c:pt>
                <c:pt idx="4">
                  <c:v>令和６年</c:v>
                </c:pt>
              </c:strCache>
            </c:strRef>
          </c:cat>
          <c:val>
            <c:numRef>
              <c:f>青森県!$C$6:$G$6</c:f>
              <c:numCache>
                <c:formatCode>#,##0_);[Red]\(#,##0\)</c:formatCode>
                <c:ptCount val="5"/>
                <c:pt idx="0">
                  <c:v>674</c:v>
                </c:pt>
                <c:pt idx="1">
                  <c:v>587</c:v>
                </c:pt>
                <c:pt idx="2">
                  <c:v>578</c:v>
                </c:pt>
                <c:pt idx="3">
                  <c:v>658</c:v>
                </c:pt>
                <c:pt idx="4">
                  <c:v>679</c:v>
                </c:pt>
              </c:numCache>
            </c:numRef>
          </c:val>
          <c:extLst>
            <c:ext xmlns:c16="http://schemas.microsoft.com/office/drawing/2014/chart" uri="{C3380CC4-5D6E-409C-BE32-E72D297353CC}">
              <c16:uniqueId val="{00000003-61B5-43BE-A1DA-FFFB89E672A6}"/>
            </c:ext>
          </c:extLst>
        </c:ser>
        <c:dLbls>
          <c:showLegendKey val="0"/>
          <c:showVal val="1"/>
          <c:showCatName val="0"/>
          <c:showSerName val="0"/>
          <c:showPercent val="0"/>
          <c:showBubbleSize val="0"/>
        </c:dLbls>
        <c:gapWidth val="219"/>
        <c:overlap val="-27"/>
        <c:axId val="441539920"/>
        <c:axId val="441543856"/>
      </c:barChart>
      <c:lineChart>
        <c:grouping val="standard"/>
        <c:varyColors val="0"/>
        <c:ser>
          <c:idx val="2"/>
          <c:order val="2"/>
          <c:tx>
            <c:strRef>
              <c:f>青森県!$B$7</c:f>
              <c:strCache>
                <c:ptCount val="1"/>
                <c:pt idx="0">
                  <c:v>再犯者率</c:v>
                </c:pt>
              </c:strCache>
            </c:strRef>
          </c:tx>
          <c:spPr>
            <a:ln w="28575" cap="rnd">
              <a:solidFill>
                <a:schemeClr val="accent6">
                  <a:lumMod val="60000"/>
                  <a:lumOff val="40000"/>
                </a:schemeClr>
              </a:solidFill>
              <a:round/>
            </a:ln>
            <a:effectLst/>
          </c:spPr>
          <c:marker>
            <c:symbol val="circle"/>
            <c:size val="5"/>
            <c:spPr>
              <a:solidFill>
                <a:srgbClr val="92D050"/>
              </a:solidFill>
              <a:ln w="9525">
                <a:solidFill>
                  <a:schemeClr val="accent3"/>
                </a:solidFill>
              </a:ln>
              <a:effectLst/>
            </c:spPr>
          </c:marker>
          <c:dLbls>
            <c:dLbl>
              <c:idx val="1"/>
              <c:layout>
                <c:manualLayout>
                  <c:x val="1.6893507349584096E-2"/>
                  <c:y val="-4.339393049236890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1B5-43BE-A1DA-FFFB89E672A6}"/>
                </c:ext>
              </c:extLst>
            </c:dLbl>
            <c:dLbl>
              <c:idx val="2"/>
              <c:layout>
                <c:manualLayout>
                  <c:x val="-2.785162234603645E-3"/>
                  <c:y val="-7.443578977136498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1B5-43BE-A1DA-FFFB89E672A6}"/>
                </c:ext>
              </c:extLst>
            </c:dLbl>
            <c:dLbl>
              <c:idx val="3"/>
              <c:layout>
                <c:manualLayout>
                  <c:x val="-5.544005544005544E-3"/>
                  <c:y val="-9.099901088031651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61B5-43BE-A1DA-FFFB89E672A6}"/>
                </c:ext>
              </c:extLst>
            </c:dLbl>
            <c:dLbl>
              <c:idx val="4"/>
              <c:layout>
                <c:manualLayout>
                  <c:x val="-5.5440079756520827E-3"/>
                  <c:y val="-0.1526177141416812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61B5-43BE-A1DA-FFFB89E672A6}"/>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青森県!$C$4:$G$4</c:f>
              <c:strCache>
                <c:ptCount val="5"/>
                <c:pt idx="0">
                  <c:v>令和２年</c:v>
                </c:pt>
                <c:pt idx="1">
                  <c:v>令和３年</c:v>
                </c:pt>
                <c:pt idx="2">
                  <c:v>令和４年</c:v>
                </c:pt>
                <c:pt idx="3">
                  <c:v>令和５年</c:v>
                </c:pt>
                <c:pt idx="4">
                  <c:v>令和６年</c:v>
                </c:pt>
              </c:strCache>
            </c:strRef>
          </c:cat>
          <c:val>
            <c:numRef>
              <c:f>青森県!$C$7:$G$7</c:f>
              <c:numCache>
                <c:formatCode>0.0%</c:formatCode>
                <c:ptCount val="5"/>
                <c:pt idx="0">
                  <c:v>0.47598870056497178</c:v>
                </c:pt>
                <c:pt idx="1">
                  <c:v>0.46439873417721517</c:v>
                </c:pt>
                <c:pt idx="2">
                  <c:v>0.46129289704708698</c:v>
                </c:pt>
                <c:pt idx="3">
                  <c:v>0.46567586694975233</c:v>
                </c:pt>
                <c:pt idx="4">
                  <c:v>0.45662407531943511</c:v>
                </c:pt>
              </c:numCache>
            </c:numRef>
          </c:val>
          <c:smooth val="0"/>
          <c:extLst>
            <c:ext xmlns:c16="http://schemas.microsoft.com/office/drawing/2014/chart" uri="{C3380CC4-5D6E-409C-BE32-E72D297353CC}">
              <c16:uniqueId val="{00000008-61B5-43BE-A1DA-FFFB89E672A6}"/>
            </c:ext>
          </c:extLst>
        </c:ser>
        <c:dLbls>
          <c:showLegendKey val="0"/>
          <c:showVal val="1"/>
          <c:showCatName val="0"/>
          <c:showSerName val="0"/>
          <c:showPercent val="0"/>
          <c:showBubbleSize val="0"/>
        </c:dLbls>
        <c:marker val="1"/>
        <c:smooth val="0"/>
        <c:axId val="441549432"/>
        <c:axId val="441545496"/>
      </c:lineChart>
      <c:catAx>
        <c:axId val="4415399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crossAx val="441543856"/>
        <c:crosses val="autoZero"/>
        <c:auto val="1"/>
        <c:lblAlgn val="ctr"/>
        <c:lblOffset val="100"/>
        <c:noMultiLvlLbl val="0"/>
      </c:catAx>
      <c:valAx>
        <c:axId val="441543856"/>
        <c:scaling>
          <c:orientation val="minMax"/>
          <c:max val="1600"/>
          <c:min val="0"/>
        </c:scaling>
        <c:delete val="0"/>
        <c:axPos val="l"/>
        <c:majorGridlines>
          <c:spPr>
            <a:ln w="9525" cap="flat" cmpd="sng" algn="ctr">
              <a:solidFill>
                <a:schemeClr val="tx1">
                  <a:lumMod val="15000"/>
                  <a:lumOff val="85000"/>
                </a:schemeClr>
              </a:solidFill>
              <a:round/>
            </a:ln>
            <a:effectLst/>
          </c:spPr>
        </c:majorGridlines>
        <c:numFmt formatCode="#,##0_);[Red]\(#,##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crossAx val="441539920"/>
        <c:crosses val="autoZero"/>
        <c:crossBetween val="between"/>
        <c:majorUnit val="400"/>
      </c:valAx>
      <c:valAx>
        <c:axId val="441545496"/>
        <c:scaling>
          <c:orientation val="minMax"/>
        </c:scaling>
        <c:delete val="0"/>
        <c:axPos val="r"/>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crossAx val="441549432"/>
        <c:crosses val="max"/>
        <c:crossBetween val="between"/>
      </c:valAx>
      <c:catAx>
        <c:axId val="441549432"/>
        <c:scaling>
          <c:orientation val="minMax"/>
        </c:scaling>
        <c:delete val="1"/>
        <c:axPos val="b"/>
        <c:numFmt formatCode="General" sourceLinked="1"/>
        <c:majorTickMark val="none"/>
        <c:minorTickMark val="none"/>
        <c:tickLblPos val="nextTo"/>
        <c:crossAx val="441545496"/>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legend>
    <c:plotVisOnly val="1"/>
    <c:dispBlanksAs val="gap"/>
    <c:showDLblsOverMax val="0"/>
  </c:chart>
  <c:spPr>
    <a:noFill/>
    <a:ln>
      <a:solidFill>
        <a:schemeClr val="tx1"/>
      </a:solid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r>
              <a:rPr lang="ja-JP" altLang="en-US" sz="1200" dirty="0">
                <a:solidFill>
                  <a:schemeClr val="tx1"/>
                </a:solidFill>
                <a:latin typeface="ＭＳ ゴシック" panose="020B0609070205080204" pitchFamily="49" charset="-128"/>
                <a:ea typeface="ＭＳ ゴシック" panose="020B0609070205080204" pitchFamily="49" charset="-128"/>
              </a:rPr>
              <a:t>新受刑者中の再入者数及び再入者率</a:t>
            </a:r>
            <a:endParaRPr lang="en-US" altLang="ja-JP" sz="1200" dirty="0">
              <a:solidFill>
                <a:schemeClr val="tx1"/>
              </a:solidFill>
              <a:latin typeface="ＭＳ ゴシック" panose="020B0609070205080204" pitchFamily="49" charset="-128"/>
              <a:ea typeface="ＭＳ ゴシック" panose="020B0609070205080204" pitchFamily="49" charset="-128"/>
            </a:endParaRPr>
          </a:p>
          <a:p>
            <a:pPr>
              <a:defRPr>
                <a:solidFill>
                  <a:schemeClr val="tx1"/>
                </a:solidFill>
              </a:defRPr>
            </a:pPr>
            <a:r>
              <a:rPr lang="en-US" altLang="ja-JP" sz="1200" dirty="0">
                <a:solidFill>
                  <a:schemeClr val="tx1"/>
                </a:solidFill>
                <a:latin typeface="ＭＳ ゴシック" panose="020B0609070205080204" pitchFamily="49" charset="-128"/>
                <a:ea typeface="ＭＳ ゴシック" panose="020B0609070205080204" pitchFamily="49" charset="-128"/>
              </a:rPr>
              <a:t>(</a:t>
            </a:r>
            <a:r>
              <a:rPr lang="ja-JP" altLang="en-US" sz="1200" dirty="0">
                <a:solidFill>
                  <a:schemeClr val="tx1"/>
                </a:solidFill>
                <a:latin typeface="ＭＳ ゴシック" panose="020B0609070205080204" pitchFamily="49" charset="-128"/>
                <a:ea typeface="ＭＳ ゴシック" panose="020B0609070205080204" pitchFamily="49" charset="-128"/>
              </a:rPr>
              <a:t>受刑に係る犯行時の居住地が青森県の者</a:t>
            </a:r>
            <a:r>
              <a:rPr lang="en-US" altLang="ja-JP" sz="1200" dirty="0">
                <a:solidFill>
                  <a:schemeClr val="tx1"/>
                </a:solidFill>
                <a:latin typeface="ＭＳ ゴシック" panose="020B0609070205080204" pitchFamily="49" charset="-128"/>
                <a:ea typeface="ＭＳ ゴシック" panose="020B0609070205080204" pitchFamily="49" charset="-128"/>
              </a:rPr>
              <a:t>)</a:t>
            </a:r>
            <a:endParaRPr lang="ja-JP" altLang="en-US" sz="1200" dirty="0">
              <a:solidFill>
                <a:schemeClr val="tx1"/>
              </a:solidFill>
              <a:latin typeface="ＭＳ ゴシック" panose="020B0609070205080204" pitchFamily="49" charset="-128"/>
              <a:ea typeface="ＭＳ ゴシック" panose="020B0609070205080204" pitchFamily="49" charset="-128"/>
            </a:endParaRPr>
          </a:p>
        </c:rich>
      </c:tx>
      <c:layout>
        <c:manualLayout>
          <c:xMode val="edge"/>
          <c:yMode val="edge"/>
          <c:x val="0.17213277349455067"/>
          <c:y val="2.9514621590015413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endParaRPr lang="ja-JP"/>
        </a:p>
      </c:txPr>
    </c:title>
    <c:autoTitleDeleted val="0"/>
    <c:plotArea>
      <c:layout/>
      <c:barChart>
        <c:barDir val="col"/>
        <c:grouping val="clustered"/>
        <c:varyColors val="0"/>
        <c:ser>
          <c:idx val="0"/>
          <c:order val="0"/>
          <c:tx>
            <c:strRef>
              <c:f>'青森県 (2)'!$B$5</c:f>
              <c:strCache>
                <c:ptCount val="1"/>
                <c:pt idx="0">
                  <c:v>新受刑者</c:v>
                </c:pt>
              </c:strCache>
            </c:strRef>
          </c:tx>
          <c:spPr>
            <a:pattFill prst="pct10">
              <a:fgClr>
                <a:schemeClr val="tx1"/>
              </a:fgClr>
              <a:bgClr>
                <a:schemeClr val="accent2">
                  <a:lumMod val="60000"/>
                  <a:lumOff val="40000"/>
                </a:schemeClr>
              </a:bgClr>
            </a:pattFill>
            <a:ln>
              <a:solidFill>
                <a:schemeClr val="tx1"/>
              </a:solidFill>
            </a:ln>
            <a:effectLst/>
          </c:spPr>
          <c:invertIfNegative val="0"/>
          <c:dLbls>
            <c:dLbl>
              <c:idx val="1"/>
              <c:layout>
                <c:manualLayout>
                  <c:x val="2.8022830442678568E-3"/>
                  <c:y val="0.11618323429684084"/>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08B-4421-92F9-4FE4417D8CA9}"/>
                </c:ext>
              </c:extLst>
            </c:dLbl>
            <c:dLbl>
              <c:idx val="2"/>
              <c:layout>
                <c:manualLayout>
                  <c:x val="-5.1374595661198604E-17"/>
                  <c:y val="0.25137906217477418"/>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AF1-451A-BF5D-C119E2EA97DD}"/>
                </c:ext>
              </c:extLst>
            </c:dLbl>
            <c:dLbl>
              <c:idx val="3"/>
              <c:layout>
                <c:manualLayout>
                  <c:x val="-1.0274919132239721E-16"/>
                  <c:y val="0.23822263067781241"/>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AF1-451A-BF5D-C119E2EA97DD}"/>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'青森県 (2)'!$C$4:$G$4</c:f>
              <c:strCache>
                <c:ptCount val="5"/>
                <c:pt idx="0">
                  <c:v>令和２年
</c:v>
                </c:pt>
                <c:pt idx="1">
                  <c:v>令和３年
</c:v>
                </c:pt>
                <c:pt idx="2">
                  <c:v>令和４年
</c:v>
                </c:pt>
                <c:pt idx="3">
                  <c:v>令和５年
</c:v>
                </c:pt>
                <c:pt idx="4">
                  <c:v>令和６年
</c:v>
                </c:pt>
              </c:strCache>
            </c:strRef>
          </c:cat>
          <c:val>
            <c:numRef>
              <c:f>'青森県 (2)'!$C$5:$G$5</c:f>
              <c:numCache>
                <c:formatCode>#,##0_);[Red]\(#,##0\)</c:formatCode>
                <c:ptCount val="5"/>
                <c:pt idx="0">
                  <c:v>80</c:v>
                </c:pt>
                <c:pt idx="1">
                  <c:v>88</c:v>
                </c:pt>
                <c:pt idx="2">
                  <c:v>81</c:v>
                </c:pt>
                <c:pt idx="3">
                  <c:v>77</c:v>
                </c:pt>
                <c:pt idx="4">
                  <c:v>72</c:v>
                </c:pt>
              </c:numCache>
            </c:numRef>
          </c:val>
          <c:extLst>
            <c:ext xmlns:c16="http://schemas.microsoft.com/office/drawing/2014/chart" uri="{C3380CC4-5D6E-409C-BE32-E72D297353CC}">
              <c16:uniqueId val="{00000000-7260-456A-88C9-77189EEFF3BF}"/>
            </c:ext>
          </c:extLst>
        </c:ser>
        <c:ser>
          <c:idx val="1"/>
          <c:order val="1"/>
          <c:tx>
            <c:strRef>
              <c:f>'青森県 (2)'!$B$6</c:f>
              <c:strCache>
                <c:ptCount val="1"/>
                <c:pt idx="0">
                  <c:v>再入者</c:v>
                </c:pt>
              </c:strCache>
            </c:strRef>
          </c:tx>
          <c:spPr>
            <a:pattFill prst="pct5">
              <a:fgClr>
                <a:schemeClr val="tx1"/>
              </a:fgClr>
              <a:bgClr>
                <a:schemeClr val="accent6">
                  <a:lumMod val="20000"/>
                  <a:lumOff val="80000"/>
                </a:schemeClr>
              </a:bgClr>
            </a:pattFill>
            <a:ln>
              <a:solidFill>
                <a:schemeClr val="tx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'青森県 (2)'!$C$4:$G$4</c:f>
              <c:strCache>
                <c:ptCount val="5"/>
                <c:pt idx="0">
                  <c:v>令和２年
</c:v>
                </c:pt>
                <c:pt idx="1">
                  <c:v>令和３年
</c:v>
                </c:pt>
                <c:pt idx="2">
                  <c:v>令和４年
</c:v>
                </c:pt>
                <c:pt idx="3">
                  <c:v>令和５年
</c:v>
                </c:pt>
                <c:pt idx="4">
                  <c:v>令和６年
</c:v>
                </c:pt>
              </c:strCache>
            </c:strRef>
          </c:cat>
          <c:val>
            <c:numRef>
              <c:f>'青森県 (2)'!$C$6:$G$6</c:f>
              <c:numCache>
                <c:formatCode>#,##0_);[Red]\(#,##0\)</c:formatCode>
                <c:ptCount val="5"/>
                <c:pt idx="0">
                  <c:v>45</c:v>
                </c:pt>
                <c:pt idx="1">
                  <c:v>43</c:v>
                </c:pt>
                <c:pt idx="2">
                  <c:v>39</c:v>
                </c:pt>
                <c:pt idx="3">
                  <c:v>38</c:v>
                </c:pt>
                <c:pt idx="4">
                  <c:v>36</c:v>
                </c:pt>
              </c:numCache>
            </c:numRef>
          </c:val>
          <c:extLst>
            <c:ext xmlns:c16="http://schemas.microsoft.com/office/drawing/2014/chart" uri="{C3380CC4-5D6E-409C-BE32-E72D297353CC}">
              <c16:uniqueId val="{00000003-7260-456A-88C9-77189EEFF3BF}"/>
            </c:ext>
          </c:extLst>
        </c:ser>
        <c:dLbls>
          <c:showLegendKey val="0"/>
          <c:showVal val="1"/>
          <c:showCatName val="0"/>
          <c:showSerName val="0"/>
          <c:showPercent val="0"/>
          <c:showBubbleSize val="0"/>
        </c:dLbls>
        <c:gapWidth val="219"/>
        <c:overlap val="-27"/>
        <c:axId val="441539920"/>
        <c:axId val="441543856"/>
      </c:barChart>
      <c:lineChart>
        <c:grouping val="standard"/>
        <c:varyColors val="0"/>
        <c:ser>
          <c:idx val="2"/>
          <c:order val="2"/>
          <c:tx>
            <c:strRef>
              <c:f>'青森県 (2)'!$B$7</c:f>
              <c:strCache>
                <c:ptCount val="1"/>
                <c:pt idx="0">
                  <c:v>再入者率</c:v>
                </c:pt>
              </c:strCache>
            </c:strRef>
          </c:tx>
          <c:spPr>
            <a:ln w="28575" cap="rnd">
              <a:solidFill>
                <a:schemeClr val="accent6">
                  <a:lumMod val="60000"/>
                  <a:lumOff val="40000"/>
                </a:schemeClr>
              </a:solidFill>
              <a:round/>
            </a:ln>
            <a:effectLst/>
          </c:spPr>
          <c:marker>
            <c:symbol val="circle"/>
            <c:size val="6"/>
            <c:spPr>
              <a:solidFill>
                <a:srgbClr val="92D050"/>
              </a:solidFill>
              <a:ln w="9525">
                <a:solidFill>
                  <a:schemeClr val="accent3"/>
                </a:solidFill>
              </a:ln>
              <a:effectLst/>
            </c:spPr>
          </c:marker>
          <c:dLbls>
            <c:dLbl>
              <c:idx val="0"/>
              <c:layout>
                <c:manualLayout>
                  <c:x val="-2.0477407530727475E-2"/>
                  <c:y val="-0.1130830983314869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770-4826-9354-4D96BFC451FC}"/>
                </c:ext>
              </c:extLst>
            </c:dLbl>
            <c:dLbl>
              <c:idx val="1"/>
              <c:layout>
                <c:manualLayout>
                  <c:x val="-7.2579130846538815E-3"/>
                  <c:y val="-0.182527193070802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7260-456A-88C9-77189EEFF3BF}"/>
                </c:ext>
              </c:extLst>
            </c:dLbl>
            <c:dLbl>
              <c:idx val="2"/>
              <c:layout>
                <c:manualLayout>
                  <c:x val="-5.1614964544499922E-3"/>
                  <c:y val="-0.139320949575318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7260-456A-88C9-77189EEFF3BF}"/>
                </c:ext>
              </c:extLst>
            </c:dLbl>
            <c:dLbl>
              <c:idx val="3"/>
              <c:layout>
                <c:manualLayout>
                  <c:x val="-1.3066361813575804E-2"/>
                  <c:y val="-0.1645338150871185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7260-456A-88C9-77189EEFF3BF}"/>
                </c:ext>
              </c:extLst>
            </c:dLbl>
            <c:dLbl>
              <c:idx val="4"/>
              <c:layout>
                <c:manualLayout>
                  <c:x val="-2.04168915171411E-2"/>
                  <c:y val="-0.2004517162242128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7260-456A-88C9-77189EEFF3BF}"/>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'青森県 (2)'!$C$4:$G$4</c:f>
              <c:strCache>
                <c:ptCount val="5"/>
                <c:pt idx="0">
                  <c:v>令和２年
</c:v>
                </c:pt>
                <c:pt idx="1">
                  <c:v>令和３年
</c:v>
                </c:pt>
                <c:pt idx="2">
                  <c:v>令和４年
</c:v>
                </c:pt>
                <c:pt idx="3">
                  <c:v>令和５年
</c:v>
                </c:pt>
                <c:pt idx="4">
                  <c:v>令和６年
</c:v>
                </c:pt>
              </c:strCache>
            </c:strRef>
          </c:cat>
          <c:val>
            <c:numRef>
              <c:f>'青森県 (2)'!$C$7:$G$7</c:f>
              <c:numCache>
                <c:formatCode>0.0%</c:formatCode>
                <c:ptCount val="5"/>
                <c:pt idx="0">
                  <c:v>0.5625</c:v>
                </c:pt>
                <c:pt idx="1">
                  <c:v>0.48863636363636365</c:v>
                </c:pt>
                <c:pt idx="2">
                  <c:v>0.48148148148148145</c:v>
                </c:pt>
                <c:pt idx="3">
                  <c:v>0.4935064935064935</c:v>
                </c:pt>
                <c:pt idx="4">
                  <c:v>0.5</c:v>
                </c:pt>
              </c:numCache>
            </c:numRef>
          </c:val>
          <c:smooth val="0"/>
          <c:extLst>
            <c:ext xmlns:c16="http://schemas.microsoft.com/office/drawing/2014/chart" uri="{C3380CC4-5D6E-409C-BE32-E72D297353CC}">
              <c16:uniqueId val="{00000008-7260-456A-88C9-77189EEFF3BF}"/>
            </c:ext>
          </c:extLst>
        </c:ser>
        <c:dLbls>
          <c:showLegendKey val="0"/>
          <c:showVal val="1"/>
          <c:showCatName val="0"/>
          <c:showSerName val="0"/>
          <c:showPercent val="0"/>
          <c:showBubbleSize val="0"/>
        </c:dLbls>
        <c:marker val="1"/>
        <c:smooth val="0"/>
        <c:axId val="441549432"/>
        <c:axId val="441545496"/>
      </c:lineChart>
      <c:catAx>
        <c:axId val="4415399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crossAx val="441543856"/>
        <c:crosses val="autoZero"/>
        <c:auto val="1"/>
        <c:lblAlgn val="ctr"/>
        <c:lblOffset val="100"/>
        <c:noMultiLvlLbl val="0"/>
      </c:catAx>
      <c:valAx>
        <c:axId val="441543856"/>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crossAx val="441539920"/>
        <c:crosses val="autoZero"/>
        <c:crossBetween val="between"/>
      </c:valAx>
      <c:valAx>
        <c:axId val="441545496"/>
        <c:scaling>
          <c:orientation val="minMax"/>
          <c:max val="0.60000000000000009"/>
          <c:min val="0.4"/>
        </c:scaling>
        <c:delete val="0"/>
        <c:axPos val="r"/>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crossAx val="441549432"/>
        <c:crosses val="max"/>
        <c:crossBetween val="between"/>
        <c:majorUnit val="0.1"/>
      </c:valAx>
      <c:catAx>
        <c:axId val="441549432"/>
        <c:scaling>
          <c:orientation val="minMax"/>
        </c:scaling>
        <c:delete val="1"/>
        <c:axPos val="b"/>
        <c:numFmt formatCode="General" sourceLinked="1"/>
        <c:majorTickMark val="none"/>
        <c:minorTickMark val="none"/>
        <c:tickLblPos val="nextTo"/>
        <c:crossAx val="441545496"/>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ja-JP"/>
        </a:p>
      </c:txPr>
    </c:legend>
    <c:plotVisOnly val="1"/>
    <c:dispBlanksAs val="gap"/>
    <c:showDLblsOverMax val="0"/>
  </c:chart>
  <c:spPr>
    <a:noFill/>
    <a:ln>
      <a:solidFill>
        <a:schemeClr val="tx1"/>
      </a:solid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575" cy="498475"/>
          </a:xfrm>
          <a:prstGeom prst="rect">
            <a:avLst/>
          </a:prstGeom>
        </p:spPr>
        <p:txBody>
          <a:bodyPr vert="horz" lIns="91401" tIns="45702" rIns="91401" bIns="45702" rtlCol="0"/>
          <a:lstStyle>
            <a:lvl1pPr algn="l">
              <a:defRPr sz="1200"/>
            </a:lvl1pPr>
          </a:lstStyle>
          <a:p>
            <a:r>
              <a:rPr kumimoji="1" lang="is-IS" altLang="ja-JP"/>
              <a:t>R7.12.8</a:t>
            </a:r>
            <a:r>
              <a:rPr kumimoji="1" lang="ja-JP" altLang="is-IS"/>
              <a:t>　</a:t>
            </a:r>
            <a:r>
              <a:rPr kumimoji="1" lang="ja-JP" altLang="en-US"/>
              <a:t>健康医療福祉政策課</a:t>
            </a:r>
          </a:p>
        </p:txBody>
      </p:sp>
      <p:sp>
        <p:nvSpPr>
          <p:cNvPr id="3" name="日付プレースホルダー 2"/>
          <p:cNvSpPr>
            <a:spLocks noGrp="1"/>
          </p:cNvSpPr>
          <p:nvPr>
            <p:ph type="dt" sz="quarter" idx="1"/>
          </p:nvPr>
        </p:nvSpPr>
        <p:spPr>
          <a:xfrm>
            <a:off x="3856040" y="0"/>
            <a:ext cx="2949575" cy="498475"/>
          </a:xfrm>
          <a:prstGeom prst="rect">
            <a:avLst/>
          </a:prstGeom>
        </p:spPr>
        <p:txBody>
          <a:bodyPr vert="horz" lIns="91401" tIns="45702" rIns="91401" bIns="45702" rtlCol="0"/>
          <a:lstStyle>
            <a:lvl1pPr algn="r">
              <a:defRPr sz="1200"/>
            </a:lvl1pPr>
          </a:lstStyle>
          <a:p>
            <a:fld id="{AF9194D9-C94F-473A-B50A-76FE7E077D46}" type="datetimeFigureOut">
              <a:rPr kumimoji="1" lang="ja-JP" altLang="en-US" smtClean="0"/>
              <a:t>2026/1/15</a:t>
            </a:fld>
            <a:endParaRPr kumimoji="1" lang="ja-JP" altLang="en-US"/>
          </a:p>
        </p:txBody>
      </p:sp>
      <p:sp>
        <p:nvSpPr>
          <p:cNvPr id="4" name="フッター プレースホルダー 3"/>
          <p:cNvSpPr>
            <a:spLocks noGrp="1"/>
          </p:cNvSpPr>
          <p:nvPr>
            <p:ph type="ftr" sz="quarter" idx="2"/>
          </p:nvPr>
        </p:nvSpPr>
        <p:spPr>
          <a:xfrm>
            <a:off x="2" y="9440865"/>
            <a:ext cx="2949575" cy="498475"/>
          </a:xfrm>
          <a:prstGeom prst="rect">
            <a:avLst/>
          </a:prstGeom>
        </p:spPr>
        <p:txBody>
          <a:bodyPr vert="horz" lIns="91401" tIns="45702" rIns="91401" bIns="45702"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0" y="9440865"/>
            <a:ext cx="2949575" cy="498475"/>
          </a:xfrm>
          <a:prstGeom prst="rect">
            <a:avLst/>
          </a:prstGeom>
        </p:spPr>
        <p:txBody>
          <a:bodyPr vert="horz" lIns="91401" tIns="45702" rIns="91401" bIns="45702" rtlCol="0" anchor="b"/>
          <a:lstStyle>
            <a:lvl1pPr algn="r">
              <a:defRPr sz="1200"/>
            </a:lvl1pPr>
          </a:lstStyle>
          <a:p>
            <a:fld id="{EC155B4B-9FCE-4F7E-8305-3612531506A1}" type="slidenum">
              <a:rPr kumimoji="1" lang="ja-JP" altLang="en-US" smtClean="0"/>
              <a:t>‹#›</a:t>
            </a:fld>
            <a:endParaRPr kumimoji="1" lang="ja-JP" altLang="en-US"/>
          </a:p>
        </p:txBody>
      </p:sp>
    </p:spTree>
    <p:extLst>
      <p:ext uri="{BB962C8B-B14F-4D97-AF65-F5344CB8AC3E}">
        <p14:creationId xmlns:p14="http://schemas.microsoft.com/office/powerpoint/2010/main" val="1962831702"/>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575" cy="498475"/>
          </a:xfrm>
          <a:prstGeom prst="rect">
            <a:avLst/>
          </a:prstGeom>
        </p:spPr>
        <p:txBody>
          <a:bodyPr vert="horz" lIns="91401" tIns="45702" rIns="91401" bIns="45702" rtlCol="0"/>
          <a:lstStyle>
            <a:lvl1pPr algn="l">
              <a:defRPr sz="1200"/>
            </a:lvl1pPr>
          </a:lstStyle>
          <a:p>
            <a:r>
              <a:rPr kumimoji="1" lang="is-IS" altLang="ja-JP"/>
              <a:t>R7.12.8</a:t>
            </a:r>
            <a:r>
              <a:rPr kumimoji="1" lang="ja-JP" altLang="is-IS"/>
              <a:t>　</a:t>
            </a:r>
            <a:r>
              <a:rPr kumimoji="1" lang="ja-JP" altLang="en-US"/>
              <a:t>健康医療福祉政策課</a:t>
            </a:r>
          </a:p>
        </p:txBody>
      </p:sp>
      <p:sp>
        <p:nvSpPr>
          <p:cNvPr id="3" name="日付プレースホルダー 2"/>
          <p:cNvSpPr>
            <a:spLocks noGrp="1"/>
          </p:cNvSpPr>
          <p:nvPr>
            <p:ph type="dt" idx="1"/>
          </p:nvPr>
        </p:nvSpPr>
        <p:spPr>
          <a:xfrm>
            <a:off x="3856040" y="0"/>
            <a:ext cx="2949575" cy="498475"/>
          </a:xfrm>
          <a:prstGeom prst="rect">
            <a:avLst/>
          </a:prstGeom>
        </p:spPr>
        <p:txBody>
          <a:bodyPr vert="horz" lIns="91401" tIns="45702" rIns="91401" bIns="45702" rtlCol="0"/>
          <a:lstStyle>
            <a:lvl1pPr algn="r">
              <a:defRPr sz="1200"/>
            </a:lvl1pPr>
          </a:lstStyle>
          <a:p>
            <a:fld id="{4FF2C5DD-5B72-41E9-8103-3F5C97868B9C}" type="datetimeFigureOut">
              <a:rPr kumimoji="1" lang="ja-JP" altLang="en-US" smtClean="0"/>
              <a:t>2026/1/15</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01" tIns="45702" rIns="91401" bIns="45702" rtlCol="0" anchor="ctr"/>
          <a:lstStyle/>
          <a:p>
            <a:endParaRPr lang="ja-JP" altLang="en-US"/>
          </a:p>
        </p:txBody>
      </p:sp>
      <p:sp>
        <p:nvSpPr>
          <p:cNvPr id="5" name="ノート プレースホルダー 4"/>
          <p:cNvSpPr>
            <a:spLocks noGrp="1"/>
          </p:cNvSpPr>
          <p:nvPr>
            <p:ph type="body" sz="quarter" idx="3"/>
          </p:nvPr>
        </p:nvSpPr>
        <p:spPr>
          <a:xfrm>
            <a:off x="681041" y="4783139"/>
            <a:ext cx="5445124" cy="3913187"/>
          </a:xfrm>
          <a:prstGeom prst="rect">
            <a:avLst/>
          </a:prstGeom>
        </p:spPr>
        <p:txBody>
          <a:bodyPr vert="horz" lIns="91401" tIns="45702" rIns="91401" bIns="4570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865"/>
            <a:ext cx="2949575" cy="498475"/>
          </a:xfrm>
          <a:prstGeom prst="rect">
            <a:avLst/>
          </a:prstGeom>
        </p:spPr>
        <p:txBody>
          <a:bodyPr vert="horz" lIns="91401" tIns="45702" rIns="91401" bIns="4570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0" y="9440865"/>
            <a:ext cx="2949575" cy="498475"/>
          </a:xfrm>
          <a:prstGeom prst="rect">
            <a:avLst/>
          </a:prstGeom>
        </p:spPr>
        <p:txBody>
          <a:bodyPr vert="horz" lIns="91401" tIns="45702" rIns="91401" bIns="45702" rtlCol="0" anchor="b"/>
          <a:lstStyle>
            <a:lvl1pPr algn="r">
              <a:defRPr sz="1200"/>
            </a:lvl1pPr>
          </a:lstStyle>
          <a:p>
            <a:fld id="{10045717-5F34-4C60-8830-F033F158D4CB}" type="slidenum">
              <a:rPr kumimoji="1" lang="ja-JP" altLang="en-US" smtClean="0"/>
              <a:t>‹#›</a:t>
            </a:fld>
            <a:endParaRPr kumimoji="1" lang="ja-JP" altLang="en-US"/>
          </a:p>
        </p:txBody>
      </p:sp>
    </p:spTree>
    <p:extLst>
      <p:ext uri="{BB962C8B-B14F-4D97-AF65-F5344CB8AC3E}">
        <p14:creationId xmlns:p14="http://schemas.microsoft.com/office/powerpoint/2010/main" val="593424783"/>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463674F-9CF9-49E1-921A-25DEAA4DBCAA}" type="datetimeFigureOut">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BC5F6B-1E37-491D-ADAE-E4E87B051EAA}" type="slidenum">
              <a:rPr kumimoji="1" lang="ja-JP" altLang="en-US" smtClean="0"/>
              <a:t>‹#›</a:t>
            </a:fld>
            <a:endParaRPr kumimoji="1" lang="ja-JP" altLang="en-US"/>
          </a:p>
        </p:txBody>
      </p:sp>
    </p:spTree>
    <p:extLst>
      <p:ext uri="{BB962C8B-B14F-4D97-AF65-F5344CB8AC3E}">
        <p14:creationId xmlns:p14="http://schemas.microsoft.com/office/powerpoint/2010/main" val="39901713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463674F-9CF9-49E1-921A-25DEAA4DBCAA}" type="datetimeFigureOut">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BC5F6B-1E37-491D-ADAE-E4E87B051EAA}" type="slidenum">
              <a:rPr kumimoji="1" lang="ja-JP" altLang="en-US" smtClean="0"/>
              <a:t>‹#›</a:t>
            </a:fld>
            <a:endParaRPr kumimoji="1" lang="ja-JP" altLang="en-US"/>
          </a:p>
        </p:txBody>
      </p:sp>
    </p:spTree>
    <p:extLst>
      <p:ext uri="{BB962C8B-B14F-4D97-AF65-F5344CB8AC3E}">
        <p14:creationId xmlns:p14="http://schemas.microsoft.com/office/powerpoint/2010/main" val="3135369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463674F-9CF9-49E1-921A-25DEAA4DBCAA}" type="datetimeFigureOut">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BC5F6B-1E37-491D-ADAE-E4E87B051EAA}" type="slidenum">
              <a:rPr kumimoji="1" lang="ja-JP" altLang="en-US" smtClean="0"/>
              <a:t>‹#›</a:t>
            </a:fld>
            <a:endParaRPr kumimoji="1" lang="ja-JP" altLang="en-US"/>
          </a:p>
        </p:txBody>
      </p:sp>
    </p:spTree>
    <p:extLst>
      <p:ext uri="{BB962C8B-B14F-4D97-AF65-F5344CB8AC3E}">
        <p14:creationId xmlns:p14="http://schemas.microsoft.com/office/powerpoint/2010/main" val="4235316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463674F-9CF9-49E1-921A-25DEAA4DBCAA}" type="datetimeFigureOut">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BC5F6B-1E37-491D-ADAE-E4E87B051EAA}" type="slidenum">
              <a:rPr kumimoji="1" lang="ja-JP" altLang="en-US" smtClean="0"/>
              <a:t>‹#›</a:t>
            </a:fld>
            <a:endParaRPr kumimoji="1" lang="ja-JP" altLang="en-US"/>
          </a:p>
        </p:txBody>
      </p:sp>
    </p:spTree>
    <p:extLst>
      <p:ext uri="{BB962C8B-B14F-4D97-AF65-F5344CB8AC3E}">
        <p14:creationId xmlns:p14="http://schemas.microsoft.com/office/powerpoint/2010/main" val="1714330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463674F-9CF9-49E1-921A-25DEAA4DBCAA}" type="datetimeFigureOut">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BC5F6B-1E37-491D-ADAE-E4E87B051EAA}" type="slidenum">
              <a:rPr kumimoji="1" lang="ja-JP" altLang="en-US" smtClean="0"/>
              <a:t>‹#›</a:t>
            </a:fld>
            <a:endParaRPr kumimoji="1" lang="ja-JP" altLang="en-US"/>
          </a:p>
        </p:txBody>
      </p:sp>
    </p:spTree>
    <p:extLst>
      <p:ext uri="{BB962C8B-B14F-4D97-AF65-F5344CB8AC3E}">
        <p14:creationId xmlns:p14="http://schemas.microsoft.com/office/powerpoint/2010/main" val="2368048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463674F-9CF9-49E1-921A-25DEAA4DBCAA}" type="datetimeFigureOut">
              <a:rPr kumimoji="1" lang="ja-JP" altLang="en-US" smtClean="0"/>
              <a:t>2026/1/15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BC5F6B-1E37-491D-ADAE-E4E87B051EAA}" type="slidenum">
              <a:rPr kumimoji="1" lang="ja-JP" altLang="en-US" smtClean="0"/>
              <a:t>‹#›</a:t>
            </a:fld>
            <a:endParaRPr kumimoji="1" lang="ja-JP" altLang="en-US"/>
          </a:p>
        </p:txBody>
      </p:sp>
    </p:spTree>
    <p:extLst>
      <p:ext uri="{BB962C8B-B14F-4D97-AF65-F5344CB8AC3E}">
        <p14:creationId xmlns:p14="http://schemas.microsoft.com/office/powerpoint/2010/main" val="1670272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463674F-9CF9-49E1-921A-25DEAA4DBCAA}" type="datetimeFigureOut">
              <a:rPr kumimoji="1" lang="ja-JP" altLang="en-US" smtClean="0"/>
              <a:t>2026/1/15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9BC5F6B-1E37-491D-ADAE-E4E87B051EAA}" type="slidenum">
              <a:rPr kumimoji="1" lang="ja-JP" altLang="en-US" smtClean="0"/>
              <a:t>‹#›</a:t>
            </a:fld>
            <a:endParaRPr kumimoji="1" lang="ja-JP" altLang="en-US"/>
          </a:p>
        </p:txBody>
      </p:sp>
    </p:spTree>
    <p:extLst>
      <p:ext uri="{BB962C8B-B14F-4D97-AF65-F5344CB8AC3E}">
        <p14:creationId xmlns:p14="http://schemas.microsoft.com/office/powerpoint/2010/main" val="1724592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463674F-9CF9-49E1-921A-25DEAA4DBCAA}" type="datetimeFigureOut">
              <a:rPr kumimoji="1" lang="ja-JP" altLang="en-US" smtClean="0"/>
              <a:t>2026/1/15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9BC5F6B-1E37-491D-ADAE-E4E87B051EAA}" type="slidenum">
              <a:rPr kumimoji="1" lang="ja-JP" altLang="en-US" smtClean="0"/>
              <a:t>‹#›</a:t>
            </a:fld>
            <a:endParaRPr kumimoji="1" lang="ja-JP" altLang="en-US"/>
          </a:p>
        </p:txBody>
      </p:sp>
    </p:spTree>
    <p:extLst>
      <p:ext uri="{BB962C8B-B14F-4D97-AF65-F5344CB8AC3E}">
        <p14:creationId xmlns:p14="http://schemas.microsoft.com/office/powerpoint/2010/main" val="2377378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63674F-9CF9-49E1-921A-25DEAA4DBCAA}" type="datetimeFigureOut">
              <a:rPr kumimoji="1" lang="ja-JP" altLang="en-US" smtClean="0"/>
              <a:t>2026/1/15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9BC5F6B-1E37-491D-ADAE-E4E87B051EAA}" type="slidenum">
              <a:rPr kumimoji="1" lang="ja-JP" altLang="en-US" smtClean="0"/>
              <a:t>‹#›</a:t>
            </a:fld>
            <a:endParaRPr kumimoji="1" lang="ja-JP" altLang="en-US"/>
          </a:p>
        </p:txBody>
      </p:sp>
    </p:spTree>
    <p:extLst>
      <p:ext uri="{BB962C8B-B14F-4D97-AF65-F5344CB8AC3E}">
        <p14:creationId xmlns:p14="http://schemas.microsoft.com/office/powerpoint/2010/main" val="657912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463674F-9CF9-49E1-921A-25DEAA4DBCAA}" type="datetimeFigureOut">
              <a:rPr kumimoji="1" lang="ja-JP" altLang="en-US" smtClean="0"/>
              <a:t>2026/1/15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BC5F6B-1E37-491D-ADAE-E4E87B051EAA}" type="slidenum">
              <a:rPr kumimoji="1" lang="ja-JP" altLang="en-US" smtClean="0"/>
              <a:t>‹#›</a:t>
            </a:fld>
            <a:endParaRPr kumimoji="1" lang="ja-JP" altLang="en-US"/>
          </a:p>
        </p:txBody>
      </p:sp>
    </p:spTree>
    <p:extLst>
      <p:ext uri="{BB962C8B-B14F-4D97-AF65-F5344CB8AC3E}">
        <p14:creationId xmlns:p14="http://schemas.microsoft.com/office/powerpoint/2010/main" val="543210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463674F-9CF9-49E1-921A-25DEAA4DBCAA}" type="datetimeFigureOut">
              <a:rPr kumimoji="1" lang="ja-JP" altLang="en-US" smtClean="0"/>
              <a:t>2026/1/15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BC5F6B-1E37-491D-ADAE-E4E87B051EAA}" type="slidenum">
              <a:rPr kumimoji="1" lang="ja-JP" altLang="en-US" smtClean="0"/>
              <a:t>‹#›</a:t>
            </a:fld>
            <a:endParaRPr kumimoji="1" lang="ja-JP" altLang="en-US"/>
          </a:p>
        </p:txBody>
      </p:sp>
    </p:spTree>
    <p:extLst>
      <p:ext uri="{BB962C8B-B14F-4D97-AF65-F5344CB8AC3E}">
        <p14:creationId xmlns:p14="http://schemas.microsoft.com/office/powerpoint/2010/main" val="1314914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63674F-9CF9-49E1-921A-25DEAA4DBCAA}" type="datetimeFigureOut">
              <a:rPr kumimoji="1" lang="ja-JP" altLang="en-US" smtClean="0"/>
              <a:t>2026/1/15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BC5F6B-1E37-491D-ADAE-E4E87B051EAA}" type="slidenum">
              <a:rPr kumimoji="1" lang="ja-JP" altLang="en-US" smtClean="0"/>
              <a:t>‹#›</a:t>
            </a:fld>
            <a:endParaRPr kumimoji="1" lang="ja-JP" altLang="en-US"/>
          </a:p>
        </p:txBody>
      </p:sp>
    </p:spTree>
    <p:extLst>
      <p:ext uri="{BB962C8B-B14F-4D97-AF65-F5344CB8AC3E}">
        <p14:creationId xmlns:p14="http://schemas.microsoft.com/office/powerpoint/2010/main" val="323900100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テキスト ボックス 6">
            <a:extLst>
              <a:ext uri="{FF2B5EF4-FFF2-40B4-BE49-F238E27FC236}">
                <a16:creationId xmlns:a16="http://schemas.microsoft.com/office/drawing/2014/main" id="{5A8DD126-34F5-46F0-AF4C-F94331095FB2}"/>
              </a:ext>
            </a:extLst>
          </p:cNvPr>
          <p:cNvSpPr txBox="1"/>
          <p:nvPr/>
        </p:nvSpPr>
        <p:spPr>
          <a:xfrm>
            <a:off x="4866146" y="5104294"/>
            <a:ext cx="466725" cy="257810"/>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en-US" sz="900" kern="100" dirty="0">
                <a:effectLst/>
                <a:latin typeface="ＭＳ ゴシック" panose="020B0609070205080204" pitchFamily="49" charset="-128"/>
                <a:ea typeface="ＭＳ ゴシック" panose="020B0609070205080204" pitchFamily="49" charset="-128"/>
                <a:cs typeface="Arial" panose="020B0604020202020204" pitchFamily="34" charset="0"/>
              </a:rPr>
              <a:t>(</a:t>
            </a:r>
            <a:r>
              <a:rPr lang="ja-JP" sz="900" kern="100" dirty="0">
                <a:effectLst/>
                <a:latin typeface="ＭＳ ゴシック" panose="020B0609070205080204" pitchFamily="49" charset="-128"/>
                <a:ea typeface="ＭＳ ゴシック" panose="020B0609070205080204" pitchFamily="49" charset="-128"/>
                <a:cs typeface="Arial" panose="020B0604020202020204" pitchFamily="34" charset="0"/>
              </a:rPr>
              <a:t>人</a:t>
            </a:r>
            <a:r>
              <a:rPr lang="en-US" sz="900" kern="100" dirty="0">
                <a:effectLst/>
                <a:latin typeface="ＭＳ ゴシック" panose="020B0609070205080204" pitchFamily="49" charset="-128"/>
                <a:ea typeface="ＭＳ ゴシック" panose="020B0609070205080204" pitchFamily="49" charset="-128"/>
                <a:cs typeface="Arial" panose="020B0604020202020204" pitchFamily="34" charset="0"/>
              </a:rPr>
              <a:t>)</a:t>
            </a:r>
            <a:endParaRPr lang="ja-JP" sz="900" kern="100" dirty="0">
              <a:effectLst/>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31" name="テキスト ボックス 6">
            <a:extLst>
              <a:ext uri="{FF2B5EF4-FFF2-40B4-BE49-F238E27FC236}">
                <a16:creationId xmlns:a16="http://schemas.microsoft.com/office/drawing/2014/main" id="{9E88570D-F2CF-43FF-85A5-555D90BC3C6F}"/>
              </a:ext>
            </a:extLst>
          </p:cNvPr>
          <p:cNvSpPr txBox="1"/>
          <p:nvPr/>
        </p:nvSpPr>
        <p:spPr>
          <a:xfrm>
            <a:off x="352221" y="4806454"/>
            <a:ext cx="466725" cy="257810"/>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en-US" sz="900" kern="100" dirty="0">
                <a:effectLst/>
                <a:latin typeface="ＭＳ ゴシック" panose="020B0609070205080204" pitchFamily="49" charset="-128"/>
                <a:ea typeface="ＭＳ ゴシック" panose="020B0609070205080204" pitchFamily="49" charset="-128"/>
                <a:cs typeface="Arial" panose="020B0604020202020204" pitchFamily="34" charset="0"/>
              </a:rPr>
              <a:t>(</a:t>
            </a:r>
            <a:r>
              <a:rPr lang="ja-JP" sz="900" kern="100" dirty="0">
                <a:effectLst/>
                <a:latin typeface="ＭＳ ゴシック" panose="020B0609070205080204" pitchFamily="49" charset="-128"/>
                <a:ea typeface="ＭＳ ゴシック" panose="020B0609070205080204" pitchFamily="49" charset="-128"/>
                <a:cs typeface="Arial" panose="020B0604020202020204" pitchFamily="34" charset="0"/>
              </a:rPr>
              <a:t>人</a:t>
            </a:r>
            <a:r>
              <a:rPr lang="en-US" sz="900" kern="100" dirty="0">
                <a:effectLst/>
                <a:latin typeface="ＭＳ ゴシック" panose="020B0609070205080204" pitchFamily="49" charset="-128"/>
                <a:ea typeface="ＭＳ ゴシック" panose="020B0609070205080204" pitchFamily="49" charset="-128"/>
                <a:cs typeface="Arial" panose="020B0604020202020204" pitchFamily="34" charset="0"/>
              </a:rPr>
              <a:t>)</a:t>
            </a:r>
            <a:endParaRPr lang="ja-JP" sz="900" kern="100" dirty="0">
              <a:effectLst/>
              <a:latin typeface="ＭＳ ゴシック" panose="020B0609070205080204" pitchFamily="49" charset="-128"/>
              <a:ea typeface="ＭＳ ゴシック" panose="020B0609070205080204" pitchFamily="49" charset="-128"/>
              <a:cs typeface="Arial" panose="020B0604020202020204" pitchFamily="34" charset="0"/>
            </a:endParaRPr>
          </a:p>
        </p:txBody>
      </p:sp>
      <p:graphicFrame>
        <p:nvGraphicFramePr>
          <p:cNvPr id="30" name="グラフ 29">
            <a:extLst>
              <a:ext uri="{FF2B5EF4-FFF2-40B4-BE49-F238E27FC236}">
                <a16:creationId xmlns:a16="http://schemas.microsoft.com/office/drawing/2014/main" id="{00000000-0008-0000-0100-000002000000}"/>
              </a:ext>
            </a:extLst>
          </p:cNvPr>
          <p:cNvGraphicFramePr>
            <a:graphicFrameLocks/>
          </p:cNvGraphicFramePr>
          <p:nvPr>
            <p:extLst>
              <p:ext uri="{D42A27DB-BD31-4B8C-83A1-F6EECF244321}">
                <p14:modId xmlns:p14="http://schemas.microsoft.com/office/powerpoint/2010/main" val="4186624873"/>
              </p:ext>
            </p:extLst>
          </p:nvPr>
        </p:nvGraphicFramePr>
        <p:xfrm>
          <a:off x="340952" y="4537866"/>
          <a:ext cx="4441884" cy="2151476"/>
        </p:xfrm>
        <a:graphic>
          <a:graphicData uri="http://schemas.openxmlformats.org/drawingml/2006/chart">
            <c:chart xmlns:c="http://schemas.openxmlformats.org/drawingml/2006/chart" xmlns:r="http://schemas.openxmlformats.org/officeDocument/2006/relationships" r:id="rId2"/>
          </a:graphicData>
        </a:graphic>
      </p:graphicFrame>
      <p:sp>
        <p:nvSpPr>
          <p:cNvPr id="4" name="正方形/長方形 3">
            <a:extLst>
              <a:ext uri="{FF2B5EF4-FFF2-40B4-BE49-F238E27FC236}">
                <a16:creationId xmlns:a16="http://schemas.microsoft.com/office/drawing/2014/main" id="{61ADE198-4D05-444B-AE9A-0AA39A603213}"/>
              </a:ext>
            </a:extLst>
          </p:cNvPr>
          <p:cNvSpPr/>
          <p:nvPr/>
        </p:nvSpPr>
        <p:spPr>
          <a:xfrm>
            <a:off x="352221" y="476681"/>
            <a:ext cx="1836760" cy="21405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7215" tIns="33607" rIns="67215" bIns="33607" numCol="1" spcCol="0" rtlCol="0" fromWordArt="0" anchor="ctr" anchorCtr="0" forceAA="0" compatLnSpc="1">
            <a:prstTxWarp prst="textNoShape">
              <a:avLst/>
            </a:prstTxWarp>
            <a:noAutofit/>
          </a:bodyPr>
          <a:lstStyle/>
          <a:p>
            <a:r>
              <a:rPr lang="ja-JP" altLang="en-US" sz="1421" b="1" dirty="0">
                <a:solidFill>
                  <a:schemeClr val="bg1"/>
                </a:solidFill>
                <a:latin typeface="ＭＳ ゴシック" panose="020B0609070205080204" pitchFamily="49" charset="-128"/>
                <a:ea typeface="ＭＳ ゴシック" panose="020B0609070205080204" pitchFamily="49" charset="-128"/>
              </a:rPr>
              <a:t>●　計画策定の趣旨</a:t>
            </a:r>
            <a:r>
              <a:rPr lang="ja-JP" altLang="en-US" sz="1421" dirty="0">
                <a:latin typeface="ＭＳ ゴシック" panose="020B0609070205080204" pitchFamily="49" charset="-128"/>
                <a:ea typeface="ＭＳ ゴシック" panose="020B0609070205080204" pitchFamily="49" charset="-128"/>
              </a:rPr>
              <a:t>　　　　　　　　　　　　　</a:t>
            </a:r>
            <a:endParaRPr lang="ja-JP" altLang="en-US" sz="1894" b="1" dirty="0">
              <a:solidFill>
                <a:schemeClr val="bg1"/>
              </a:solidFill>
              <a:latin typeface="ＭＳ ゴシック" panose="020B0609070205080204" pitchFamily="49" charset="-128"/>
              <a:ea typeface="ＭＳ ゴシック" panose="020B0609070205080204" pitchFamily="49" charset="-128"/>
            </a:endParaRPr>
          </a:p>
        </p:txBody>
      </p:sp>
      <p:sp>
        <p:nvSpPr>
          <p:cNvPr id="16" name="テキスト ボックス 15">
            <a:extLst>
              <a:ext uri="{FF2B5EF4-FFF2-40B4-BE49-F238E27FC236}">
                <a16:creationId xmlns:a16="http://schemas.microsoft.com/office/drawing/2014/main" id="{4D95AFE9-4AF9-49D0-AE2C-C2F6AF03298A}"/>
              </a:ext>
            </a:extLst>
          </p:cNvPr>
          <p:cNvSpPr txBox="1"/>
          <p:nvPr/>
        </p:nvSpPr>
        <p:spPr>
          <a:xfrm>
            <a:off x="340952" y="709196"/>
            <a:ext cx="4466655" cy="1169551"/>
          </a:xfrm>
          <a:prstGeom prst="rect">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5400000" scaled="1"/>
            <a:tileRect/>
          </a:gradFill>
          <a:ln>
            <a:solidFill>
              <a:schemeClr val="tx1"/>
            </a:solidFill>
          </a:ln>
        </p:spPr>
        <p:txBody>
          <a:bodyPr wrap="square" rtlCol="0">
            <a:spAutoFit/>
          </a:bodyPr>
          <a:lstStyle/>
          <a:p>
            <a:pPr marL="183978" indent="-183978"/>
            <a:r>
              <a:rPr lang="ja-JP" altLang="en-US" sz="1400" b="1" dirty="0">
                <a:latin typeface="ＭＳ ゴシック" panose="020B0609070205080204" pitchFamily="49" charset="-128"/>
                <a:ea typeface="ＭＳ ゴシック" panose="020B0609070205080204" pitchFamily="49" charset="-128"/>
              </a:rPr>
              <a:t>・令和３年６月に策定した「青森県再犯防止推進計画」の期間中、本県の再犯者数はほぼ横ばい。</a:t>
            </a:r>
            <a:endParaRPr lang="en-US" altLang="ja-JP" sz="1400" b="1" dirty="0">
              <a:latin typeface="ＭＳ ゴシック" panose="020B0609070205080204" pitchFamily="49" charset="-128"/>
              <a:ea typeface="ＭＳ ゴシック" panose="020B0609070205080204" pitchFamily="49" charset="-128"/>
            </a:endParaRPr>
          </a:p>
          <a:p>
            <a:pPr marL="183978" indent="-183978"/>
            <a:r>
              <a:rPr lang="ja-JP" altLang="en-US" sz="1400" b="1" dirty="0">
                <a:latin typeface="ＭＳ ゴシック" panose="020B0609070205080204" pitchFamily="49" charset="-128"/>
                <a:ea typeface="ＭＳ ゴシック" panose="020B0609070205080204" pitchFamily="49" charset="-128"/>
              </a:rPr>
              <a:t>　→関係機関と連携した取組が重要。</a:t>
            </a:r>
            <a:endParaRPr lang="en-US" altLang="ja-JP" sz="1400" b="1" dirty="0">
              <a:latin typeface="ＭＳ ゴシック" panose="020B0609070205080204" pitchFamily="49" charset="-128"/>
              <a:ea typeface="ＭＳ ゴシック" panose="020B0609070205080204" pitchFamily="49" charset="-128"/>
            </a:endParaRPr>
          </a:p>
          <a:p>
            <a:pPr marL="183978" indent="-183978"/>
            <a:r>
              <a:rPr lang="ja-JP" altLang="en-US" sz="1400" b="1" dirty="0">
                <a:latin typeface="ＭＳ ゴシック" panose="020B0609070205080204" pitchFamily="49" charset="-128"/>
                <a:ea typeface="ＭＳ ゴシック" panose="020B0609070205080204" pitchFamily="49" charset="-128"/>
              </a:rPr>
              <a:t>・国の第二次再犯防止推進計画を踏まえ、「地域による包摂」を進めるため本計画を策定。</a:t>
            </a:r>
            <a:endParaRPr lang="en-US" altLang="ja-JP" sz="1400" b="1" dirty="0">
              <a:latin typeface="ＭＳ ゴシック" panose="020B0609070205080204" pitchFamily="49" charset="-128"/>
              <a:ea typeface="ＭＳ ゴシック" panose="020B0609070205080204" pitchFamily="49" charset="-128"/>
            </a:endParaRPr>
          </a:p>
        </p:txBody>
      </p:sp>
      <p:sp>
        <p:nvSpPr>
          <p:cNvPr id="25" name="正方形/長方形 24">
            <a:extLst>
              <a:ext uri="{FF2B5EF4-FFF2-40B4-BE49-F238E27FC236}">
                <a16:creationId xmlns:a16="http://schemas.microsoft.com/office/drawing/2014/main" id="{08DA7534-3288-4FD6-9039-5C97FF9238FA}"/>
              </a:ext>
            </a:extLst>
          </p:cNvPr>
          <p:cNvSpPr/>
          <p:nvPr/>
        </p:nvSpPr>
        <p:spPr>
          <a:xfrm>
            <a:off x="9356632" y="6305691"/>
            <a:ext cx="429232" cy="320538"/>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578" b="1" dirty="0">
                <a:latin typeface="ＭＳ ゴシック" panose="020B0609070205080204" pitchFamily="49" charset="-128"/>
                <a:ea typeface="ＭＳ ゴシック" panose="020B0609070205080204" pitchFamily="49" charset="-128"/>
              </a:rPr>
              <a:t>１</a:t>
            </a:r>
          </a:p>
        </p:txBody>
      </p:sp>
      <p:graphicFrame>
        <p:nvGraphicFramePr>
          <p:cNvPr id="17" name="表 16">
            <a:extLst>
              <a:ext uri="{FF2B5EF4-FFF2-40B4-BE49-F238E27FC236}">
                <a16:creationId xmlns:a16="http://schemas.microsoft.com/office/drawing/2014/main" id="{39BBB1F1-2DD7-4EE0-957D-5E920657962B}"/>
              </a:ext>
            </a:extLst>
          </p:cNvPr>
          <p:cNvGraphicFramePr>
            <a:graphicFrameLocks noGrp="1"/>
          </p:cNvGraphicFramePr>
          <p:nvPr>
            <p:extLst>
              <p:ext uri="{D42A27DB-BD31-4B8C-83A1-F6EECF244321}">
                <p14:modId xmlns:p14="http://schemas.microsoft.com/office/powerpoint/2010/main" val="1517328387"/>
              </p:ext>
            </p:extLst>
          </p:nvPr>
        </p:nvGraphicFramePr>
        <p:xfrm>
          <a:off x="355600" y="34003"/>
          <a:ext cx="9064040" cy="437906"/>
        </p:xfrm>
        <a:graphic>
          <a:graphicData uri="http://schemas.openxmlformats.org/drawingml/2006/table">
            <a:tbl>
              <a:tblPr firstRow="1" bandRow="1">
                <a:tableStyleId>{5C22544A-7EE6-4342-B048-85BDC9FD1C3A}</a:tableStyleId>
              </a:tblPr>
              <a:tblGrid>
                <a:gridCol w="9064040">
                  <a:extLst>
                    <a:ext uri="{9D8B030D-6E8A-4147-A177-3AD203B41FA5}">
                      <a16:colId xmlns:a16="http://schemas.microsoft.com/office/drawing/2014/main" val="20000"/>
                    </a:ext>
                  </a:extLst>
                </a:gridCol>
              </a:tblGrid>
              <a:tr h="38707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1" dirty="0">
                          <a:solidFill>
                            <a:schemeClr val="tx1"/>
                          </a:solidFill>
                          <a:latin typeface="ＭＳ ゴシック" panose="020B0609070205080204" pitchFamily="49" charset="-128"/>
                          <a:ea typeface="ＭＳ ゴシック" panose="020B0609070205080204" pitchFamily="49" charset="-128"/>
                        </a:rPr>
                        <a:t>第２次青森県再犯防止推進計画（案）の概要</a:t>
                      </a:r>
                    </a:p>
                  </a:txBody>
                  <a:tcPr marL="72145" marR="72145" marT="36073" marB="36073">
                    <a:solidFill>
                      <a:srgbClr val="FFC000"/>
                    </a:solidFill>
                  </a:tcPr>
                </a:tc>
                <a:extLst>
                  <a:ext uri="{0D108BD9-81ED-4DB2-BD59-A6C34878D82A}">
                    <a16:rowId xmlns:a16="http://schemas.microsoft.com/office/drawing/2014/main" val="10000"/>
                  </a:ext>
                </a:extLst>
              </a:tr>
            </a:tbl>
          </a:graphicData>
        </a:graphic>
      </p:graphicFrame>
      <p:sp>
        <p:nvSpPr>
          <p:cNvPr id="20" name="正方形/長方形 19">
            <a:extLst>
              <a:ext uri="{FF2B5EF4-FFF2-40B4-BE49-F238E27FC236}">
                <a16:creationId xmlns:a16="http://schemas.microsoft.com/office/drawing/2014/main" id="{1C35064C-3EC3-491C-8153-EE6851CFAC82}"/>
              </a:ext>
            </a:extLst>
          </p:cNvPr>
          <p:cNvSpPr/>
          <p:nvPr/>
        </p:nvSpPr>
        <p:spPr>
          <a:xfrm>
            <a:off x="352203" y="1925086"/>
            <a:ext cx="1836778" cy="24168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7215" tIns="33607" rIns="67215" bIns="33607" numCol="1" spcCol="0" rtlCol="0" fromWordArt="0" anchor="ctr" anchorCtr="0" forceAA="0" compatLnSpc="1">
            <a:prstTxWarp prst="textNoShape">
              <a:avLst/>
            </a:prstTxWarp>
            <a:noAutofit/>
          </a:bodyPr>
          <a:lstStyle/>
          <a:p>
            <a:r>
              <a:rPr lang="ja-JP" altLang="en-US" sz="1421" b="1" dirty="0">
                <a:solidFill>
                  <a:schemeClr val="bg1"/>
                </a:solidFill>
                <a:latin typeface="ＭＳ ゴシック" panose="020B0609070205080204" pitchFamily="49" charset="-128"/>
                <a:ea typeface="ＭＳ ゴシック" panose="020B0609070205080204" pitchFamily="49" charset="-128"/>
              </a:rPr>
              <a:t>●　基本方針</a:t>
            </a:r>
            <a:r>
              <a:rPr lang="ja-JP" altLang="en-US" sz="1421" dirty="0">
                <a:latin typeface="ＭＳ ゴシック" panose="020B0609070205080204" pitchFamily="49" charset="-128"/>
                <a:ea typeface="ＭＳ ゴシック" panose="020B0609070205080204" pitchFamily="49" charset="-128"/>
              </a:rPr>
              <a:t>　　　　　　　　　　　　　</a:t>
            </a:r>
            <a:endParaRPr lang="ja-JP" altLang="en-US" sz="1894" b="1" dirty="0">
              <a:solidFill>
                <a:schemeClr val="bg1"/>
              </a:solidFill>
              <a:latin typeface="ＭＳ ゴシック" panose="020B0609070205080204" pitchFamily="49" charset="-128"/>
              <a:ea typeface="ＭＳ ゴシック" panose="020B0609070205080204" pitchFamily="49" charset="-128"/>
            </a:endParaRPr>
          </a:p>
        </p:txBody>
      </p:sp>
      <p:sp>
        <p:nvSpPr>
          <p:cNvPr id="21" name="正方形/長方形 20">
            <a:extLst>
              <a:ext uri="{FF2B5EF4-FFF2-40B4-BE49-F238E27FC236}">
                <a16:creationId xmlns:a16="http://schemas.microsoft.com/office/drawing/2014/main" id="{02EDD50F-04AE-4AA0-AB75-D4E699CD80BB}"/>
              </a:ext>
            </a:extLst>
          </p:cNvPr>
          <p:cNvSpPr/>
          <p:nvPr/>
        </p:nvSpPr>
        <p:spPr>
          <a:xfrm>
            <a:off x="340952" y="3824318"/>
            <a:ext cx="1814241" cy="22938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7215" tIns="33607" rIns="67215" bIns="33607" numCol="1" spcCol="0" rtlCol="0" fromWordArt="0" anchor="ctr" anchorCtr="0" forceAA="0" compatLnSpc="1">
            <a:prstTxWarp prst="textNoShape">
              <a:avLst/>
            </a:prstTxWarp>
            <a:noAutofit/>
          </a:bodyPr>
          <a:lstStyle/>
          <a:p>
            <a:r>
              <a:rPr lang="ja-JP" altLang="en-US" sz="1421" b="1" dirty="0">
                <a:solidFill>
                  <a:schemeClr val="bg1"/>
                </a:solidFill>
                <a:latin typeface="ＭＳ ゴシック" panose="020B0609070205080204" pitchFamily="49" charset="-128"/>
                <a:ea typeface="ＭＳ ゴシック" panose="020B0609070205080204" pitchFamily="49" charset="-128"/>
              </a:rPr>
              <a:t>●　計画の位置付け</a:t>
            </a:r>
            <a:r>
              <a:rPr lang="ja-JP" altLang="en-US" sz="1421" dirty="0">
                <a:latin typeface="ＭＳ ゴシック" panose="020B0609070205080204" pitchFamily="49" charset="-128"/>
                <a:ea typeface="ＭＳ ゴシック" panose="020B0609070205080204" pitchFamily="49" charset="-128"/>
              </a:rPr>
              <a:t>　　　　　　　　　　　　　</a:t>
            </a:r>
            <a:endParaRPr lang="ja-JP" altLang="en-US" sz="1894" b="1" dirty="0">
              <a:solidFill>
                <a:schemeClr val="bg1"/>
              </a:solidFill>
              <a:latin typeface="ＭＳ ゴシック" panose="020B0609070205080204" pitchFamily="49" charset="-128"/>
              <a:ea typeface="ＭＳ ゴシック" panose="020B0609070205080204" pitchFamily="49" charset="-128"/>
            </a:endParaRPr>
          </a:p>
        </p:txBody>
      </p:sp>
      <p:sp>
        <p:nvSpPr>
          <p:cNvPr id="23" name="テキスト ボックス 22">
            <a:extLst>
              <a:ext uri="{FF2B5EF4-FFF2-40B4-BE49-F238E27FC236}">
                <a16:creationId xmlns:a16="http://schemas.microsoft.com/office/drawing/2014/main" id="{03B0639F-C967-4B8F-AC95-50AA9AD72E5A}"/>
              </a:ext>
            </a:extLst>
          </p:cNvPr>
          <p:cNvSpPr txBox="1"/>
          <p:nvPr/>
        </p:nvSpPr>
        <p:spPr>
          <a:xfrm>
            <a:off x="328567" y="4098487"/>
            <a:ext cx="4466654" cy="307777"/>
          </a:xfrm>
          <a:prstGeom prst="rect">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5400000" scaled="1"/>
            <a:tileRect/>
          </a:gradFill>
          <a:ln>
            <a:solidFill>
              <a:schemeClr val="tx1"/>
            </a:solidFill>
          </a:ln>
        </p:spPr>
        <p:txBody>
          <a:bodyPr wrap="square" rtlCol="0">
            <a:spAutoFit/>
          </a:bodyPr>
          <a:lstStyle/>
          <a:p>
            <a:pPr marL="183978" indent="-183978"/>
            <a:r>
              <a:rPr lang="ja-JP" altLang="en-US" sz="1400" b="1" dirty="0">
                <a:latin typeface="ＭＳ ゴシック" panose="020B0609070205080204" pitchFamily="49" charset="-128"/>
                <a:ea typeface="ＭＳ ゴシック" panose="020B0609070205080204" pitchFamily="49" charset="-128"/>
              </a:rPr>
              <a:t>・再犯防止推進法に定める地方再犯防止推進計画</a:t>
            </a:r>
            <a:endParaRPr lang="en-US" altLang="ja-JP" sz="1400" b="1" dirty="0">
              <a:latin typeface="ＭＳ ゴシック" panose="020B0609070205080204" pitchFamily="49" charset="-128"/>
              <a:ea typeface="ＭＳ ゴシック" panose="020B0609070205080204" pitchFamily="49" charset="-128"/>
            </a:endParaRPr>
          </a:p>
        </p:txBody>
      </p:sp>
      <p:sp>
        <p:nvSpPr>
          <p:cNvPr id="24" name="正方形/長方形 23">
            <a:extLst>
              <a:ext uri="{FF2B5EF4-FFF2-40B4-BE49-F238E27FC236}">
                <a16:creationId xmlns:a16="http://schemas.microsoft.com/office/drawing/2014/main" id="{9C755EEB-0964-49AA-AB65-17C635D0FE8E}"/>
              </a:ext>
            </a:extLst>
          </p:cNvPr>
          <p:cNvSpPr/>
          <p:nvPr/>
        </p:nvSpPr>
        <p:spPr>
          <a:xfrm>
            <a:off x="4866148" y="4148877"/>
            <a:ext cx="1961984" cy="262508"/>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7215" tIns="33607" rIns="67215" bIns="33607" numCol="1" spcCol="0" rtlCol="0" fromWordArt="0" anchor="ctr" anchorCtr="0" forceAA="0" compatLnSpc="1">
            <a:prstTxWarp prst="textNoShape">
              <a:avLst/>
            </a:prstTxWarp>
            <a:noAutofit/>
          </a:bodyPr>
          <a:lstStyle/>
          <a:p>
            <a:r>
              <a:rPr lang="ja-JP" altLang="en-US" sz="1421" b="1" dirty="0">
                <a:solidFill>
                  <a:schemeClr val="bg1"/>
                </a:solidFill>
                <a:latin typeface="ＭＳ ゴシック" panose="020B0609070205080204" pitchFamily="49" charset="-128"/>
                <a:ea typeface="ＭＳ ゴシック" panose="020B0609070205080204" pitchFamily="49" charset="-128"/>
              </a:rPr>
              <a:t>●　計画期間</a:t>
            </a:r>
            <a:r>
              <a:rPr lang="ja-JP" altLang="en-US" sz="1421" dirty="0">
                <a:latin typeface="ＭＳ ゴシック" panose="020B0609070205080204" pitchFamily="49" charset="-128"/>
                <a:ea typeface="ＭＳ ゴシック" panose="020B0609070205080204" pitchFamily="49" charset="-128"/>
              </a:rPr>
              <a:t>　　　　　　　　　　　　　</a:t>
            </a:r>
            <a:endParaRPr lang="ja-JP" altLang="en-US" sz="1894" b="1" dirty="0">
              <a:solidFill>
                <a:schemeClr val="bg1"/>
              </a:solidFill>
              <a:latin typeface="ＭＳ ゴシック" panose="020B0609070205080204" pitchFamily="49" charset="-128"/>
              <a:ea typeface="ＭＳ ゴシック" panose="020B0609070205080204" pitchFamily="49" charset="-128"/>
            </a:endParaRPr>
          </a:p>
        </p:txBody>
      </p:sp>
      <p:sp>
        <p:nvSpPr>
          <p:cNvPr id="26" name="テキスト ボックス 25">
            <a:extLst>
              <a:ext uri="{FF2B5EF4-FFF2-40B4-BE49-F238E27FC236}">
                <a16:creationId xmlns:a16="http://schemas.microsoft.com/office/drawing/2014/main" id="{8B785871-780B-4639-ABF5-2445FB372371}"/>
              </a:ext>
            </a:extLst>
          </p:cNvPr>
          <p:cNvSpPr txBox="1"/>
          <p:nvPr/>
        </p:nvSpPr>
        <p:spPr>
          <a:xfrm>
            <a:off x="4866147" y="4443291"/>
            <a:ext cx="4532019" cy="307777"/>
          </a:xfrm>
          <a:prstGeom prst="rect">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5400000" scaled="1"/>
            <a:tileRect/>
          </a:gradFill>
          <a:ln>
            <a:solidFill>
              <a:schemeClr val="tx1"/>
            </a:solidFill>
          </a:ln>
        </p:spPr>
        <p:txBody>
          <a:bodyPr wrap="square" rtlCol="0">
            <a:spAutoFit/>
          </a:bodyPr>
          <a:lstStyle/>
          <a:p>
            <a:pPr marL="183978" indent="-183978"/>
            <a:r>
              <a:rPr lang="ja-JP" altLang="en-US" sz="1400" b="1" dirty="0">
                <a:latin typeface="ＭＳ ゴシック" panose="020B0609070205080204" pitchFamily="49" charset="-128"/>
                <a:ea typeface="ＭＳ ゴシック" panose="020B0609070205080204" pitchFamily="49" charset="-128"/>
              </a:rPr>
              <a:t>・令和８年度～令和</a:t>
            </a:r>
            <a:r>
              <a:rPr lang="en-US" altLang="ja-JP" sz="1400" b="1" dirty="0">
                <a:latin typeface="ＭＳ ゴシック" panose="020B0609070205080204" pitchFamily="49" charset="-128"/>
                <a:ea typeface="ＭＳ ゴシック" panose="020B0609070205080204" pitchFamily="49" charset="-128"/>
              </a:rPr>
              <a:t>12</a:t>
            </a:r>
            <a:r>
              <a:rPr lang="ja-JP" altLang="en-US" sz="1400" b="1" dirty="0">
                <a:latin typeface="ＭＳ ゴシック" panose="020B0609070205080204" pitchFamily="49" charset="-128"/>
                <a:ea typeface="ＭＳ ゴシック" panose="020B0609070205080204" pitchFamily="49" charset="-128"/>
              </a:rPr>
              <a:t>年度（５年間）</a:t>
            </a:r>
            <a:endParaRPr lang="en-US" altLang="ja-JP" sz="1050" b="1" dirty="0">
              <a:latin typeface="ＭＳ ゴシック" panose="020B0609070205080204" pitchFamily="49" charset="-128"/>
              <a:ea typeface="ＭＳ ゴシック" panose="020B0609070205080204" pitchFamily="49" charset="-128"/>
            </a:endParaRPr>
          </a:p>
        </p:txBody>
      </p:sp>
      <p:sp>
        <p:nvSpPr>
          <p:cNvPr id="27" name="テキスト ボックス 26">
            <a:extLst>
              <a:ext uri="{FF2B5EF4-FFF2-40B4-BE49-F238E27FC236}">
                <a16:creationId xmlns:a16="http://schemas.microsoft.com/office/drawing/2014/main" id="{72ED8268-6A9D-47BB-B68C-8DDDD66AEBC3}"/>
              </a:ext>
            </a:extLst>
          </p:cNvPr>
          <p:cNvSpPr txBox="1"/>
          <p:nvPr/>
        </p:nvSpPr>
        <p:spPr>
          <a:xfrm>
            <a:off x="340952" y="2179095"/>
            <a:ext cx="4466655" cy="1600438"/>
          </a:xfrm>
          <a:prstGeom prst="rect">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5400000" scaled="1"/>
            <a:tileRect/>
          </a:gradFill>
          <a:ln>
            <a:solidFill>
              <a:schemeClr val="tx1"/>
            </a:solidFill>
          </a:ln>
        </p:spPr>
        <p:txBody>
          <a:bodyPr wrap="square" rtlCol="0">
            <a:spAutoFit/>
          </a:bodyPr>
          <a:lstStyle/>
          <a:p>
            <a:pPr marL="183978" indent="-183978"/>
            <a:r>
              <a:rPr lang="ja-JP" altLang="en-US" sz="1400" b="1" dirty="0">
                <a:latin typeface="ＭＳ ゴシック" panose="020B0609070205080204" pitchFamily="49" charset="-128"/>
                <a:ea typeface="ＭＳ ゴシック" panose="020B0609070205080204" pitchFamily="49" charset="-128"/>
              </a:rPr>
              <a:t>国第二次計画を踏まえ、以下の重点課題に取り組む。</a:t>
            </a:r>
            <a:endParaRPr lang="en-US" altLang="ja-JP" sz="1400" b="1" dirty="0">
              <a:latin typeface="ＭＳ ゴシック" panose="020B0609070205080204" pitchFamily="49" charset="-128"/>
              <a:ea typeface="ＭＳ ゴシック" panose="020B0609070205080204" pitchFamily="49" charset="-128"/>
            </a:endParaRPr>
          </a:p>
          <a:p>
            <a:pPr marL="183978" indent="-183978"/>
            <a:r>
              <a:rPr lang="ja-JP" altLang="en-US" sz="1400" b="1" dirty="0">
                <a:latin typeface="ＭＳ ゴシック" panose="020B0609070205080204" pitchFamily="49" charset="-128"/>
                <a:ea typeface="ＭＳ ゴシック" panose="020B0609070205080204" pitchFamily="49" charset="-128"/>
              </a:rPr>
              <a:t>①地域による包摂の促進に向けた国・市町村・民間団体等との連携による支援体制の整備</a:t>
            </a:r>
            <a:endParaRPr lang="en-US" altLang="ja-JP" sz="1400" b="1" dirty="0">
              <a:latin typeface="ＭＳ ゴシック" panose="020B0609070205080204" pitchFamily="49" charset="-128"/>
              <a:ea typeface="ＭＳ ゴシック" panose="020B0609070205080204" pitchFamily="49" charset="-128"/>
            </a:endParaRPr>
          </a:p>
          <a:p>
            <a:pPr marL="183978" indent="-183978"/>
            <a:r>
              <a:rPr lang="ja-JP" altLang="en-US" sz="1400" b="1" dirty="0">
                <a:latin typeface="ＭＳ ゴシック" panose="020B0609070205080204" pitchFamily="49" charset="-128"/>
                <a:ea typeface="ＭＳ ゴシック" panose="020B0609070205080204" pitchFamily="49" charset="-128"/>
              </a:rPr>
              <a:t>②就労の確保　③住居の確保</a:t>
            </a:r>
            <a:endParaRPr lang="en-US" altLang="ja-JP" sz="1400" b="1" dirty="0">
              <a:latin typeface="ＭＳ ゴシック" panose="020B0609070205080204" pitchFamily="49" charset="-128"/>
              <a:ea typeface="ＭＳ ゴシック" panose="020B0609070205080204" pitchFamily="49" charset="-128"/>
            </a:endParaRPr>
          </a:p>
          <a:p>
            <a:pPr marL="183978" indent="-183978"/>
            <a:r>
              <a:rPr lang="ja-JP" altLang="en-US" sz="1400" b="1" dirty="0">
                <a:latin typeface="ＭＳ ゴシック" panose="020B0609070205080204" pitchFamily="49" charset="-128"/>
                <a:ea typeface="ＭＳ ゴシック" panose="020B0609070205080204" pitchFamily="49" charset="-128"/>
              </a:rPr>
              <a:t>④保健医療・福祉サービスの利用の促進</a:t>
            </a:r>
            <a:endParaRPr lang="en-US" altLang="ja-JP" sz="1400" b="1" dirty="0">
              <a:latin typeface="ＭＳ ゴシック" panose="020B0609070205080204" pitchFamily="49" charset="-128"/>
              <a:ea typeface="ＭＳ ゴシック" panose="020B0609070205080204" pitchFamily="49" charset="-128"/>
            </a:endParaRPr>
          </a:p>
          <a:p>
            <a:pPr marL="183978" indent="-183978"/>
            <a:r>
              <a:rPr lang="ja-JP" altLang="en-US" sz="1400" b="1" dirty="0">
                <a:latin typeface="ＭＳ ゴシック" panose="020B0609070205080204" pitchFamily="49" charset="-128"/>
                <a:ea typeface="ＭＳ ゴシック" panose="020B0609070205080204" pitchFamily="49" charset="-128"/>
              </a:rPr>
              <a:t>⑤非行防止活動及び学校等と連携した修学支援</a:t>
            </a:r>
            <a:endParaRPr lang="en-US" altLang="ja-JP" sz="1400" b="1" dirty="0">
              <a:latin typeface="ＭＳ ゴシック" panose="020B0609070205080204" pitchFamily="49" charset="-128"/>
              <a:ea typeface="ＭＳ ゴシック" panose="020B0609070205080204" pitchFamily="49" charset="-128"/>
            </a:endParaRPr>
          </a:p>
          <a:p>
            <a:pPr marL="183978" indent="-183978"/>
            <a:r>
              <a:rPr lang="ja-JP" altLang="en-US" sz="1400" b="1" dirty="0">
                <a:latin typeface="ＭＳ ゴシック" panose="020B0609070205080204" pitchFamily="49" charset="-128"/>
                <a:ea typeface="ＭＳ ゴシック" panose="020B0609070205080204" pitchFamily="49" charset="-128"/>
              </a:rPr>
              <a:t>⑥民間協力者の活動の促進、広報・啓発活動の推進</a:t>
            </a:r>
            <a:endParaRPr lang="en-US" altLang="ja-JP" sz="1200" b="1" dirty="0">
              <a:latin typeface="ＭＳ ゴシック" panose="020B0609070205080204" pitchFamily="49" charset="-128"/>
              <a:ea typeface="ＭＳ ゴシック" panose="020B0609070205080204" pitchFamily="49" charset="-128"/>
            </a:endParaRPr>
          </a:p>
        </p:txBody>
      </p:sp>
      <p:sp>
        <p:nvSpPr>
          <p:cNvPr id="28" name="正方形/長方形 27">
            <a:extLst>
              <a:ext uri="{FF2B5EF4-FFF2-40B4-BE49-F238E27FC236}">
                <a16:creationId xmlns:a16="http://schemas.microsoft.com/office/drawing/2014/main" id="{800459FE-21AF-4337-A2D8-7CEA4187238B}"/>
              </a:ext>
            </a:extLst>
          </p:cNvPr>
          <p:cNvSpPr/>
          <p:nvPr/>
        </p:nvSpPr>
        <p:spPr>
          <a:xfrm>
            <a:off x="4866147" y="476681"/>
            <a:ext cx="1836778" cy="21405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7215" tIns="33607" rIns="67215" bIns="33607" numCol="1" spcCol="0" rtlCol="0" fromWordArt="0" anchor="ctr" anchorCtr="0" forceAA="0" compatLnSpc="1">
            <a:prstTxWarp prst="textNoShape">
              <a:avLst/>
            </a:prstTxWarp>
            <a:noAutofit/>
          </a:bodyPr>
          <a:lstStyle/>
          <a:p>
            <a:r>
              <a:rPr lang="ja-JP" altLang="en-US" sz="1421" b="1" dirty="0">
                <a:solidFill>
                  <a:schemeClr val="bg1"/>
                </a:solidFill>
                <a:latin typeface="ＭＳ ゴシック" panose="020B0609070205080204" pitchFamily="49" charset="-128"/>
                <a:ea typeface="ＭＳ ゴシック" panose="020B0609070205080204" pitchFamily="49" charset="-128"/>
              </a:rPr>
              <a:t>●　目標</a:t>
            </a:r>
            <a:r>
              <a:rPr lang="ja-JP" altLang="en-US" sz="1421" dirty="0">
                <a:latin typeface="ＭＳ ゴシック" panose="020B0609070205080204" pitchFamily="49" charset="-128"/>
                <a:ea typeface="ＭＳ ゴシック" panose="020B0609070205080204" pitchFamily="49" charset="-128"/>
              </a:rPr>
              <a:t>　　　　　　　　　　　　　</a:t>
            </a:r>
            <a:endParaRPr lang="ja-JP" altLang="en-US" sz="1894" b="1" dirty="0">
              <a:solidFill>
                <a:schemeClr val="bg1"/>
              </a:solidFill>
              <a:latin typeface="ＭＳ ゴシック" panose="020B0609070205080204" pitchFamily="49" charset="-128"/>
              <a:ea typeface="ＭＳ ゴシック" panose="020B0609070205080204" pitchFamily="49" charset="-128"/>
            </a:endParaRPr>
          </a:p>
        </p:txBody>
      </p:sp>
      <p:sp>
        <p:nvSpPr>
          <p:cNvPr id="29" name="テキスト ボックス 28">
            <a:extLst>
              <a:ext uri="{FF2B5EF4-FFF2-40B4-BE49-F238E27FC236}">
                <a16:creationId xmlns:a16="http://schemas.microsoft.com/office/drawing/2014/main" id="{655C97C4-FAC4-4ED2-A055-7F0B33572DB7}"/>
              </a:ext>
            </a:extLst>
          </p:cNvPr>
          <p:cNvSpPr txBox="1"/>
          <p:nvPr/>
        </p:nvSpPr>
        <p:spPr>
          <a:xfrm>
            <a:off x="4866146" y="703035"/>
            <a:ext cx="4532020" cy="1384995"/>
          </a:xfrm>
          <a:prstGeom prst="rect">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5400000" scaled="1"/>
            <a:tileRect/>
          </a:gradFill>
          <a:ln>
            <a:solidFill>
              <a:schemeClr val="tx1"/>
            </a:solidFill>
          </a:ln>
        </p:spPr>
        <p:txBody>
          <a:bodyPr wrap="square" rtlCol="0">
            <a:spAutoFit/>
          </a:bodyPr>
          <a:lstStyle/>
          <a:p>
            <a:pPr marL="183978" indent="-183978"/>
            <a:r>
              <a:rPr lang="ja-JP" altLang="en-US" sz="1400" b="1" dirty="0">
                <a:latin typeface="ＭＳ ゴシック" panose="020B0609070205080204" pitchFamily="49" charset="-128"/>
                <a:ea typeface="ＭＳ ゴシック" panose="020B0609070205080204" pitchFamily="49" charset="-128"/>
              </a:rPr>
              <a:t>青森県再犯防止推進計画で設定した再犯者数の減少を</a:t>
            </a:r>
            <a:endParaRPr lang="en-US" altLang="ja-JP" sz="1400" b="1" dirty="0">
              <a:latin typeface="ＭＳ ゴシック" panose="020B0609070205080204" pitchFamily="49" charset="-128"/>
              <a:ea typeface="ＭＳ ゴシック" panose="020B0609070205080204" pitchFamily="49" charset="-128"/>
            </a:endParaRPr>
          </a:p>
          <a:p>
            <a:pPr marL="183978" indent="-183978"/>
            <a:r>
              <a:rPr lang="ja-JP" altLang="en-US" sz="1400" b="1" dirty="0">
                <a:latin typeface="ＭＳ ゴシック" panose="020B0609070205080204" pitchFamily="49" charset="-128"/>
                <a:ea typeface="ＭＳ ゴシック" panose="020B0609070205080204" pitchFamily="49" charset="-128"/>
              </a:rPr>
              <a:t>引き続き目指すとともに、政府目標を踏まえ、再入者</a:t>
            </a:r>
            <a:endParaRPr lang="en-US" altLang="ja-JP" sz="1400" b="1" dirty="0">
              <a:latin typeface="ＭＳ ゴシック" panose="020B0609070205080204" pitchFamily="49" charset="-128"/>
              <a:ea typeface="ＭＳ ゴシック" panose="020B0609070205080204" pitchFamily="49" charset="-128"/>
            </a:endParaRPr>
          </a:p>
          <a:p>
            <a:pPr marL="183978" indent="-183978"/>
            <a:r>
              <a:rPr lang="ja-JP" altLang="en-US" sz="1400" b="1" dirty="0">
                <a:latin typeface="ＭＳ ゴシック" panose="020B0609070205080204" pitchFamily="49" charset="-128"/>
                <a:ea typeface="ＭＳ ゴシック" panose="020B0609070205080204" pitchFamily="49" charset="-128"/>
              </a:rPr>
              <a:t>数の減少と再入者率の低下等を目指すこととする。</a:t>
            </a:r>
            <a:endParaRPr lang="en-US" altLang="ja-JP" sz="1400" b="1" dirty="0">
              <a:latin typeface="ＭＳ ゴシック" panose="020B0609070205080204" pitchFamily="49" charset="-128"/>
              <a:ea typeface="ＭＳ ゴシック" panose="020B0609070205080204" pitchFamily="49" charset="-128"/>
            </a:endParaRPr>
          </a:p>
          <a:p>
            <a:pPr marL="183978" indent="-183978"/>
            <a:r>
              <a:rPr lang="en-US" altLang="ja-JP" sz="1400" b="1" dirty="0">
                <a:latin typeface="ＭＳ ゴシック" panose="020B0609070205080204" pitchFamily="49" charset="-128"/>
                <a:ea typeface="ＭＳ ゴシック" panose="020B0609070205080204" pitchFamily="49" charset="-128"/>
              </a:rPr>
              <a:t>(</a:t>
            </a:r>
            <a:r>
              <a:rPr lang="ja-JP" altLang="en-US" sz="1400" b="1" dirty="0">
                <a:latin typeface="ＭＳ ゴシック" panose="020B0609070205080204" pitchFamily="49" charset="-128"/>
                <a:ea typeface="ＭＳ ゴシック" panose="020B0609070205080204" pitchFamily="49" charset="-128"/>
              </a:rPr>
              <a:t>令和</a:t>
            </a:r>
            <a:r>
              <a:rPr lang="en-US" altLang="ja-JP" sz="1400" b="1" dirty="0">
                <a:latin typeface="ＭＳ ゴシック" panose="020B0609070205080204" pitchFamily="49" charset="-128"/>
                <a:ea typeface="ＭＳ ゴシック" panose="020B0609070205080204" pitchFamily="49" charset="-128"/>
              </a:rPr>
              <a:t>11</a:t>
            </a:r>
            <a:r>
              <a:rPr lang="ja-JP" altLang="en-US" sz="1400" b="1" dirty="0">
                <a:latin typeface="ＭＳ ゴシック" panose="020B0609070205080204" pitchFamily="49" charset="-128"/>
                <a:ea typeface="ＭＳ ゴシック" panose="020B0609070205080204" pitchFamily="49" charset="-128"/>
              </a:rPr>
              <a:t>年における</a:t>
            </a:r>
            <a:r>
              <a:rPr lang="zh-CN" altLang="en-US" sz="1400" b="1" dirty="0">
                <a:latin typeface="ＭＳ ゴシック" panose="020B0609070205080204" pitchFamily="49" charset="-128"/>
                <a:ea typeface="ＭＳ ゴシック" panose="020B0609070205080204" pitchFamily="49" charset="-128"/>
              </a:rPr>
              <a:t>再犯者数、再犯者率、</a:t>
            </a:r>
            <a:r>
              <a:rPr lang="ja-JP" altLang="en-US" sz="1400" b="1" dirty="0">
                <a:latin typeface="ＭＳ ゴシック" panose="020B0609070205080204" pitchFamily="49" charset="-128"/>
                <a:ea typeface="ＭＳ ゴシック" panose="020B0609070205080204" pitchFamily="49" charset="-128"/>
              </a:rPr>
              <a:t>新受刑者</a:t>
            </a:r>
            <a:r>
              <a:rPr lang="en-US" altLang="ja-JP" sz="1400" b="1" dirty="0">
                <a:latin typeface="ＭＳ ゴシック" panose="020B0609070205080204" pitchFamily="49" charset="-128"/>
                <a:ea typeface="ＭＳ ゴシック" panose="020B0609070205080204" pitchFamily="49" charset="-128"/>
              </a:rPr>
              <a:t>(</a:t>
            </a:r>
            <a:r>
              <a:rPr lang="ja-JP" altLang="en-US" sz="1400" b="1" dirty="0">
                <a:latin typeface="ＭＳ ゴシック" panose="020B0609070205080204" pitchFamily="49" charset="-128"/>
                <a:ea typeface="ＭＳ ゴシック" panose="020B0609070205080204" pitchFamily="49" charset="-128"/>
              </a:rPr>
              <a:t>犯</a:t>
            </a:r>
            <a:endParaRPr lang="en-US" altLang="ja-JP" sz="1400" b="1" dirty="0">
              <a:latin typeface="ＭＳ ゴシック" panose="020B0609070205080204" pitchFamily="49" charset="-128"/>
              <a:ea typeface="ＭＳ ゴシック" panose="020B0609070205080204" pitchFamily="49" charset="-128"/>
            </a:endParaRPr>
          </a:p>
          <a:p>
            <a:pPr marL="183978" indent="-183978"/>
            <a:r>
              <a:rPr lang="ja-JP" altLang="en-US" sz="1400" b="1" dirty="0">
                <a:latin typeface="ＭＳ ゴシック" panose="020B0609070205080204" pitchFamily="49" charset="-128"/>
                <a:ea typeface="ＭＳ ゴシック" panose="020B0609070205080204" pitchFamily="49" charset="-128"/>
              </a:rPr>
              <a:t>行時の居住地が青森県内の者</a:t>
            </a:r>
            <a:r>
              <a:rPr lang="en-US" altLang="ja-JP" sz="1400" b="1" dirty="0">
                <a:latin typeface="ＭＳ ゴシック" panose="020B0609070205080204" pitchFamily="49" charset="-128"/>
                <a:ea typeface="ＭＳ ゴシック" panose="020B0609070205080204" pitchFamily="49" charset="-128"/>
              </a:rPr>
              <a:t>)</a:t>
            </a:r>
            <a:r>
              <a:rPr lang="ja-JP" altLang="en-US" sz="1400" b="1" dirty="0">
                <a:latin typeface="ＭＳ ゴシック" panose="020B0609070205080204" pitchFamily="49" charset="-128"/>
                <a:ea typeface="ＭＳ ゴシック" panose="020B0609070205080204" pitchFamily="49" charset="-128"/>
              </a:rPr>
              <a:t>中の再入者数及び再入</a:t>
            </a:r>
            <a:endParaRPr lang="en-US" altLang="ja-JP" sz="1400" b="1" dirty="0">
              <a:latin typeface="ＭＳ ゴシック" panose="020B0609070205080204" pitchFamily="49" charset="-128"/>
              <a:ea typeface="ＭＳ ゴシック" panose="020B0609070205080204" pitchFamily="49" charset="-128"/>
            </a:endParaRPr>
          </a:p>
          <a:p>
            <a:pPr marL="183978" indent="-183978"/>
            <a:r>
              <a:rPr lang="ja-JP" altLang="en-US" sz="1400" b="1" dirty="0">
                <a:latin typeface="ＭＳ ゴシック" panose="020B0609070205080204" pitchFamily="49" charset="-128"/>
                <a:ea typeface="ＭＳ ゴシック" panose="020B0609070205080204" pitchFamily="49" charset="-128"/>
              </a:rPr>
              <a:t>者率をそれぞれ次の</a:t>
            </a:r>
            <a:r>
              <a:rPr lang="ja-JP" altLang="en-US" sz="1400" b="1" u="sng" dirty="0">
                <a:latin typeface="ＭＳ ゴシック" panose="020B0609070205080204" pitchFamily="49" charset="-128"/>
                <a:ea typeface="ＭＳ ゴシック" panose="020B0609070205080204" pitchFamily="49" charset="-128"/>
              </a:rPr>
              <a:t>基準値より減少・低下させる</a:t>
            </a:r>
            <a:r>
              <a:rPr lang="ja-JP" altLang="en-US" sz="1400" b="1" dirty="0">
                <a:latin typeface="ＭＳ ゴシック" panose="020B0609070205080204" pitchFamily="49" charset="-128"/>
                <a:ea typeface="ＭＳ ゴシック" panose="020B0609070205080204" pitchFamily="49" charset="-128"/>
              </a:rPr>
              <a:t>。</a:t>
            </a:r>
            <a:r>
              <a:rPr lang="en-US" altLang="ja-JP" sz="1400" b="1" dirty="0">
                <a:latin typeface="ＭＳ ゴシック" panose="020B0609070205080204" pitchFamily="49" charset="-128"/>
                <a:ea typeface="ＭＳ ゴシック" panose="020B0609070205080204" pitchFamily="49" charset="-128"/>
              </a:rPr>
              <a:t>)</a:t>
            </a:r>
            <a:endParaRPr lang="ja-JP" altLang="en-US" sz="1400" b="1" dirty="0">
              <a:latin typeface="ＭＳ ゴシック" panose="020B0609070205080204" pitchFamily="49" charset="-128"/>
              <a:ea typeface="ＭＳ ゴシック" panose="020B0609070205080204" pitchFamily="49" charset="-128"/>
            </a:endParaRPr>
          </a:p>
        </p:txBody>
      </p:sp>
      <p:sp>
        <p:nvSpPr>
          <p:cNvPr id="15" name="テキスト ボックス 14">
            <a:extLst>
              <a:ext uri="{FF2B5EF4-FFF2-40B4-BE49-F238E27FC236}">
                <a16:creationId xmlns:a16="http://schemas.microsoft.com/office/drawing/2014/main" id="{C6A77EE2-DC74-4F71-ACA4-40B896F33A05}"/>
              </a:ext>
            </a:extLst>
          </p:cNvPr>
          <p:cNvSpPr txBox="1"/>
          <p:nvPr/>
        </p:nvSpPr>
        <p:spPr>
          <a:xfrm>
            <a:off x="4866146" y="2120977"/>
            <a:ext cx="4532020" cy="923330"/>
          </a:xfrm>
          <a:prstGeom prst="rect">
            <a:avLst/>
          </a:prstGeom>
          <a:noFill/>
          <a:ln>
            <a:solidFill>
              <a:schemeClr val="tx1"/>
            </a:solidFill>
          </a:ln>
        </p:spPr>
        <p:txBody>
          <a:bodyPr wrap="square" rtlCol="0">
            <a:spAutoFit/>
          </a:bodyPr>
          <a:lstStyle/>
          <a:p>
            <a:pPr marL="183978" indent="-183978"/>
            <a:r>
              <a:rPr lang="ja-JP" altLang="en-US" sz="900" dirty="0">
                <a:latin typeface="ＭＳ ゴシック" panose="020B0609070205080204" pitchFamily="49" charset="-128"/>
                <a:ea typeface="ＭＳ ゴシック" panose="020B0609070205080204" pitchFamily="49" charset="-128"/>
              </a:rPr>
              <a:t>＜基準値：令和２年～６年の平均値＞</a:t>
            </a:r>
            <a:endParaRPr lang="en-US" altLang="ja-JP" sz="900" dirty="0">
              <a:latin typeface="ＭＳ ゴシック" panose="020B0609070205080204" pitchFamily="49" charset="-128"/>
              <a:ea typeface="ＭＳ ゴシック" panose="020B0609070205080204" pitchFamily="49" charset="-128"/>
            </a:endParaRPr>
          </a:p>
          <a:p>
            <a:pPr marL="183978" indent="-183978"/>
            <a:r>
              <a:rPr lang="ja-JP" altLang="en-US" sz="900" dirty="0">
                <a:latin typeface="ＭＳ ゴシック" panose="020B0609070205080204" pitchFamily="49" charset="-128"/>
                <a:ea typeface="ＭＳ ゴシック" panose="020B0609070205080204" pitchFamily="49" charset="-128"/>
              </a:rPr>
              <a:t>・再犯者数</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刑法犯により検挙された者のうち、前に道路交通法違反等</a:t>
            </a:r>
            <a:endParaRPr lang="en-US" altLang="ja-JP" sz="900" dirty="0">
              <a:latin typeface="ＭＳ ゴシック" panose="020B0609070205080204" pitchFamily="49" charset="-128"/>
              <a:ea typeface="ＭＳ ゴシック" panose="020B0609070205080204" pitchFamily="49" charset="-128"/>
            </a:endParaRPr>
          </a:p>
          <a:p>
            <a:pPr marL="183978" indent="-183978"/>
            <a:r>
              <a:rPr lang="ja-JP" altLang="en-US" sz="900" dirty="0">
                <a:latin typeface="ＭＳ ゴシック" panose="020B0609070205080204" pitchFamily="49" charset="-128"/>
                <a:ea typeface="ＭＳ ゴシック" panose="020B0609070205080204" pitchFamily="49" charset="-128"/>
              </a:rPr>
              <a:t>　を除く犯罪により検挙されたことがあり、再び検挙された者。</a:t>
            </a:r>
            <a:endParaRPr lang="ja-JP" altLang="en-US" sz="900" b="1" u="sng" dirty="0">
              <a:latin typeface="ＭＳ ゴシック" panose="020B0609070205080204" pitchFamily="49" charset="-128"/>
              <a:ea typeface="ＭＳ ゴシック" panose="020B0609070205080204" pitchFamily="49" charset="-128"/>
            </a:endParaRPr>
          </a:p>
          <a:p>
            <a:pPr marL="183978" indent="-183978"/>
            <a:r>
              <a:rPr lang="ja-JP" altLang="en-US" sz="900" dirty="0">
                <a:latin typeface="ＭＳ ゴシック" panose="020B0609070205080204" pitchFamily="49" charset="-128"/>
                <a:ea typeface="ＭＳ ゴシック" panose="020B0609070205080204" pitchFamily="49" charset="-128"/>
              </a:rPr>
              <a:t>・再犯者率</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刑法犯検挙者数に占める再犯者数の割合。</a:t>
            </a:r>
            <a:endParaRPr lang="en-US" altLang="ja-JP" sz="900" b="1" u="sng" dirty="0">
              <a:latin typeface="ＭＳ ゴシック" panose="020B0609070205080204" pitchFamily="49" charset="-128"/>
              <a:ea typeface="ＭＳ ゴシック" panose="020B0609070205080204" pitchFamily="49" charset="-128"/>
            </a:endParaRPr>
          </a:p>
          <a:p>
            <a:pPr marL="183978" indent="-183978"/>
            <a:r>
              <a:rPr lang="ja-JP" altLang="en-US" sz="900" dirty="0">
                <a:latin typeface="ＭＳ ゴシック" panose="020B0609070205080204" pitchFamily="49" charset="-128"/>
                <a:ea typeface="ＭＳ ゴシック" panose="020B0609070205080204" pitchFamily="49" charset="-128"/>
              </a:rPr>
              <a:t>・再入者数</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受刑のため刑事施設に入所するのが２度以上の者の数。</a:t>
            </a:r>
            <a:endParaRPr lang="en-US" altLang="ja-JP" sz="900" dirty="0">
              <a:latin typeface="ＭＳ ゴシック" panose="020B0609070205080204" pitchFamily="49" charset="-128"/>
              <a:ea typeface="ＭＳ ゴシック" panose="020B0609070205080204" pitchFamily="49" charset="-128"/>
            </a:endParaRPr>
          </a:p>
          <a:p>
            <a:pPr marL="183978" indent="-183978"/>
            <a:r>
              <a:rPr lang="ja-JP" altLang="en-US" sz="900" dirty="0">
                <a:latin typeface="ＭＳ ゴシック" panose="020B0609070205080204" pitchFamily="49" charset="-128"/>
                <a:ea typeface="ＭＳ ゴシック" panose="020B0609070205080204" pitchFamily="49" charset="-128"/>
              </a:rPr>
              <a:t>・再入者率</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新受刑者数に占める再入者数の割合。</a:t>
            </a:r>
            <a:endParaRPr lang="en-US" altLang="ja-JP" sz="900" b="1" u="sng" dirty="0">
              <a:latin typeface="ＭＳ ゴシック" panose="020B0609070205080204" pitchFamily="49" charset="-128"/>
              <a:ea typeface="ＭＳ ゴシック" panose="020B0609070205080204" pitchFamily="49" charset="-128"/>
            </a:endParaRPr>
          </a:p>
        </p:txBody>
      </p:sp>
      <p:sp>
        <p:nvSpPr>
          <p:cNvPr id="18" name="正方形/長方形 17">
            <a:extLst>
              <a:ext uri="{FF2B5EF4-FFF2-40B4-BE49-F238E27FC236}">
                <a16:creationId xmlns:a16="http://schemas.microsoft.com/office/drawing/2014/main" id="{3D1CA144-64CD-4582-ABBA-9F18C01A3B46}"/>
              </a:ext>
            </a:extLst>
          </p:cNvPr>
          <p:cNvSpPr/>
          <p:nvPr/>
        </p:nvSpPr>
        <p:spPr>
          <a:xfrm>
            <a:off x="4866148" y="3083033"/>
            <a:ext cx="1961984" cy="24283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7215" tIns="33607" rIns="67215" bIns="33607" numCol="1" spcCol="0" rtlCol="0" fromWordArt="0" anchor="ctr" anchorCtr="0" forceAA="0" compatLnSpc="1">
            <a:prstTxWarp prst="textNoShape">
              <a:avLst/>
            </a:prstTxWarp>
            <a:noAutofit/>
          </a:bodyPr>
          <a:lstStyle/>
          <a:p>
            <a:r>
              <a:rPr lang="ja-JP" altLang="en-US" sz="1421" b="1" dirty="0">
                <a:solidFill>
                  <a:schemeClr val="bg1"/>
                </a:solidFill>
                <a:latin typeface="ＭＳ ゴシック" panose="020B0609070205080204" pitchFamily="49" charset="-128"/>
                <a:ea typeface="ＭＳ ゴシック" panose="020B0609070205080204" pitchFamily="49" charset="-128"/>
              </a:rPr>
              <a:t>●　</a:t>
            </a:r>
            <a:r>
              <a:rPr lang="ja-JP" altLang="en-US" sz="1420" b="1" dirty="0">
                <a:solidFill>
                  <a:schemeClr val="bg1"/>
                </a:solidFill>
                <a:latin typeface="ＭＳ ゴシック" panose="020B0609070205080204" pitchFamily="49" charset="-128"/>
                <a:ea typeface="ＭＳ ゴシック" panose="020B0609070205080204" pitchFamily="49" charset="-128"/>
              </a:rPr>
              <a:t>本計画のポイント</a:t>
            </a:r>
            <a:r>
              <a:rPr lang="ja-JP" altLang="en-US" sz="1420" dirty="0">
                <a:latin typeface="ＭＳ ゴシック" panose="020B0609070205080204" pitchFamily="49" charset="-128"/>
                <a:ea typeface="ＭＳ ゴシック" panose="020B0609070205080204" pitchFamily="49" charset="-128"/>
              </a:rPr>
              <a:t>　　　　　　　　　　　　　</a:t>
            </a:r>
            <a:endParaRPr lang="ja-JP" altLang="en-US" sz="1894" b="1" dirty="0">
              <a:solidFill>
                <a:schemeClr val="bg1"/>
              </a:solidFill>
              <a:latin typeface="ＭＳ ゴシック" panose="020B0609070205080204" pitchFamily="49" charset="-128"/>
              <a:ea typeface="ＭＳ ゴシック" panose="020B0609070205080204" pitchFamily="49" charset="-128"/>
            </a:endParaRPr>
          </a:p>
        </p:txBody>
      </p:sp>
      <p:sp>
        <p:nvSpPr>
          <p:cNvPr id="19" name="テキスト ボックス 18">
            <a:extLst>
              <a:ext uri="{FF2B5EF4-FFF2-40B4-BE49-F238E27FC236}">
                <a16:creationId xmlns:a16="http://schemas.microsoft.com/office/drawing/2014/main" id="{E103065D-9FE8-4C9C-A28B-7CB74541B6A2}"/>
              </a:ext>
            </a:extLst>
          </p:cNvPr>
          <p:cNvSpPr txBox="1"/>
          <p:nvPr/>
        </p:nvSpPr>
        <p:spPr>
          <a:xfrm>
            <a:off x="4887621" y="3359344"/>
            <a:ext cx="4532019" cy="747897"/>
          </a:xfrm>
          <a:prstGeom prst="rect">
            <a:avLst/>
          </a:prstGeom>
          <a:gradFill flip="none" rotWithShape="1">
            <a:gsLst>
              <a:gs pos="0">
                <a:schemeClr val="accent6">
                  <a:lumMod val="60000"/>
                  <a:lumOff val="40000"/>
                  <a:tint val="66000"/>
                  <a:satMod val="160000"/>
                </a:schemeClr>
              </a:gs>
              <a:gs pos="50000">
                <a:schemeClr val="accent6">
                  <a:lumMod val="60000"/>
                  <a:lumOff val="40000"/>
                  <a:tint val="44500"/>
                  <a:satMod val="160000"/>
                </a:schemeClr>
              </a:gs>
              <a:gs pos="100000">
                <a:schemeClr val="accent6">
                  <a:lumMod val="60000"/>
                  <a:lumOff val="40000"/>
                  <a:tint val="23500"/>
                  <a:satMod val="160000"/>
                </a:schemeClr>
              </a:gs>
            </a:gsLst>
            <a:lin ang="16200000" scaled="1"/>
            <a:tileRect/>
          </a:gradFill>
          <a:ln w="38100">
            <a:solidFill>
              <a:schemeClr val="accent6">
                <a:lumMod val="60000"/>
                <a:lumOff val="40000"/>
              </a:schemeClr>
            </a:solidFill>
          </a:ln>
        </p:spPr>
        <p:txBody>
          <a:bodyPr wrap="square" rtlCol="0">
            <a:spAutoFit/>
          </a:bodyPr>
          <a:lstStyle/>
          <a:p>
            <a:pPr marL="183978" indent="-183978"/>
            <a:r>
              <a:rPr lang="ja-JP" altLang="en-US" sz="1420" b="1">
                <a:latin typeface="ＭＳ ゴシック" panose="020B0609070205080204" pitchFamily="49" charset="-128"/>
                <a:ea typeface="ＭＳ ゴシック" panose="020B0609070205080204" pitchFamily="49" charset="-128"/>
              </a:rPr>
              <a:t>・</a:t>
            </a:r>
            <a:r>
              <a:rPr lang="ja-JP" altLang="en-US" sz="1420" b="1" u="sng">
                <a:latin typeface="ＭＳ ゴシック" panose="020B0609070205080204" pitchFamily="49" charset="-128"/>
                <a:ea typeface="ＭＳ ゴシック" panose="020B0609070205080204" pitchFamily="49" charset="-128"/>
              </a:rPr>
              <a:t>地域</a:t>
            </a:r>
            <a:r>
              <a:rPr lang="ja-JP" altLang="en-US" sz="1420" b="1" u="sng" dirty="0">
                <a:latin typeface="ＭＳ ゴシック" panose="020B0609070205080204" pitchFamily="49" charset="-128"/>
                <a:ea typeface="ＭＳ ゴシック" panose="020B0609070205080204" pitchFamily="49" charset="-128"/>
              </a:rPr>
              <a:t>に</a:t>
            </a:r>
            <a:r>
              <a:rPr lang="ja-JP" altLang="en-US" sz="1420" b="1" u="sng">
                <a:latin typeface="ＭＳ ゴシック" panose="020B0609070205080204" pitchFamily="49" charset="-128"/>
                <a:ea typeface="ＭＳ ゴシック" panose="020B0609070205080204" pitchFamily="49" charset="-128"/>
              </a:rPr>
              <a:t>よる包摂</a:t>
            </a:r>
            <a:r>
              <a:rPr lang="ja-JP" altLang="en-US" sz="1420" b="1">
                <a:latin typeface="ＭＳ ゴシック" panose="020B0609070205080204" pitchFamily="49" charset="-128"/>
                <a:ea typeface="ＭＳ ゴシック" panose="020B0609070205080204" pitchFamily="49" charset="-128"/>
              </a:rPr>
              <a:t>を</a:t>
            </a:r>
            <a:r>
              <a:rPr lang="ja-JP" altLang="en-US" sz="1420" b="1" dirty="0">
                <a:latin typeface="ＭＳ ゴシック" panose="020B0609070205080204" pitchFamily="49" charset="-128"/>
                <a:ea typeface="ＭＳ ゴシック" panose="020B0609070205080204" pitchFamily="49" charset="-128"/>
              </a:rPr>
              <a:t>進めるため、市町村</a:t>
            </a:r>
            <a:r>
              <a:rPr lang="en-US" altLang="ja-JP" sz="1420" b="1" dirty="0">
                <a:latin typeface="ＭＳ ゴシック" panose="020B0609070205080204" pitchFamily="49" charset="-128"/>
                <a:ea typeface="ＭＳ ゴシック" panose="020B0609070205080204" pitchFamily="49" charset="-128"/>
              </a:rPr>
              <a:t>(</a:t>
            </a:r>
            <a:r>
              <a:rPr lang="ja-JP" altLang="en-US" sz="1420" b="1" dirty="0">
                <a:latin typeface="ＭＳ ゴシック" panose="020B0609070205080204" pitchFamily="49" charset="-128"/>
                <a:ea typeface="ＭＳ ゴシック" panose="020B0609070205080204" pitchFamily="49" charset="-128"/>
              </a:rPr>
              <a:t>会議・研修会開催</a:t>
            </a:r>
            <a:r>
              <a:rPr lang="en-US" altLang="ja-JP" sz="1420" b="1" dirty="0">
                <a:latin typeface="ＭＳ ゴシック" panose="020B0609070205080204" pitchFamily="49" charset="-128"/>
                <a:ea typeface="ＭＳ ゴシック" panose="020B0609070205080204" pitchFamily="49" charset="-128"/>
              </a:rPr>
              <a:t>)</a:t>
            </a:r>
            <a:r>
              <a:rPr lang="ja-JP" altLang="en-US" sz="1420" b="1" dirty="0">
                <a:latin typeface="ＭＳ ゴシック" panose="020B0609070205080204" pitchFamily="49" charset="-128"/>
                <a:ea typeface="ＭＳ ゴシック" panose="020B0609070205080204" pitchFamily="49" charset="-128"/>
              </a:rPr>
              <a:t>や、犯罪をした者等およびその家族（相談窓口の開設）への支援を進める。</a:t>
            </a:r>
            <a:endParaRPr lang="en-US" altLang="ja-JP" sz="1263" b="1" dirty="0">
              <a:latin typeface="ＭＳ ゴシック" panose="020B0609070205080204" pitchFamily="49" charset="-128"/>
              <a:ea typeface="ＭＳ ゴシック" panose="020B0609070205080204" pitchFamily="49" charset="-128"/>
            </a:endParaRPr>
          </a:p>
        </p:txBody>
      </p:sp>
      <p:graphicFrame>
        <p:nvGraphicFramePr>
          <p:cNvPr id="22" name="グラフ 21">
            <a:extLst>
              <a:ext uri="{FF2B5EF4-FFF2-40B4-BE49-F238E27FC236}">
                <a16:creationId xmlns:a16="http://schemas.microsoft.com/office/drawing/2014/main" id="{82F19C08-B76E-439B-A311-8AEAE97581A4}"/>
              </a:ext>
            </a:extLst>
          </p:cNvPr>
          <p:cNvGraphicFramePr>
            <a:graphicFrameLocks/>
          </p:cNvGraphicFramePr>
          <p:nvPr>
            <p:extLst>
              <p:ext uri="{D42A27DB-BD31-4B8C-83A1-F6EECF244321}">
                <p14:modId xmlns:p14="http://schemas.microsoft.com/office/powerpoint/2010/main" val="684894000"/>
              </p:ext>
            </p:extLst>
          </p:nvPr>
        </p:nvGraphicFramePr>
        <p:xfrm>
          <a:off x="4866147" y="4806454"/>
          <a:ext cx="4532019" cy="190636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08423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1ADE198-4D05-444B-AE9A-0AA39A603213}"/>
              </a:ext>
            </a:extLst>
          </p:cNvPr>
          <p:cNvSpPr/>
          <p:nvPr/>
        </p:nvSpPr>
        <p:spPr>
          <a:xfrm>
            <a:off x="473980" y="541390"/>
            <a:ext cx="4369179" cy="46203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7215" tIns="33607" rIns="67215" bIns="33607" numCol="1" spcCol="0" rtlCol="0" fromWordArt="0" anchor="ctr" anchorCtr="0" forceAA="0" compatLnSpc="1">
            <a:prstTxWarp prst="textNoShape">
              <a:avLst/>
            </a:prstTxWarp>
            <a:noAutofit/>
          </a:bodyPr>
          <a:lstStyle/>
          <a:p>
            <a:r>
              <a:rPr lang="ja-JP" altLang="en-US" sz="1050" b="1" dirty="0">
                <a:latin typeface="ＭＳ ゴシック" panose="020B0609070205080204" pitchFamily="49" charset="-128"/>
                <a:ea typeface="ＭＳ ゴシック" panose="020B0609070205080204" pitchFamily="49" charset="-128"/>
              </a:rPr>
              <a:t>１　地域による包摂の促進に向けた国・市町村・民間団体等との連携</a:t>
            </a:r>
            <a:endParaRPr lang="en-US" altLang="ja-JP" sz="1050" b="1" dirty="0">
              <a:latin typeface="ＭＳ ゴシック" panose="020B0609070205080204" pitchFamily="49" charset="-128"/>
              <a:ea typeface="ＭＳ ゴシック" panose="020B0609070205080204" pitchFamily="49" charset="-128"/>
            </a:endParaRPr>
          </a:p>
          <a:p>
            <a:r>
              <a:rPr lang="ja-JP" altLang="en-US" sz="1050" b="1" dirty="0">
                <a:latin typeface="ＭＳ ゴシック" panose="020B0609070205080204" pitchFamily="49" charset="-128"/>
                <a:ea typeface="ＭＳ ゴシック" panose="020B0609070205080204" pitchFamily="49" charset="-128"/>
              </a:rPr>
              <a:t>　　による支援体制の整備　　　　　　　　　　</a:t>
            </a:r>
            <a:endParaRPr lang="ja-JP" altLang="en-US" sz="1050" b="1" dirty="0">
              <a:solidFill>
                <a:schemeClr val="bg1"/>
              </a:solidFill>
              <a:latin typeface="ＭＳ ゴシック" panose="020B0609070205080204" pitchFamily="49" charset="-128"/>
              <a:ea typeface="ＭＳ ゴシック" panose="020B0609070205080204" pitchFamily="49" charset="-128"/>
            </a:endParaRPr>
          </a:p>
        </p:txBody>
      </p:sp>
      <p:sp>
        <p:nvSpPr>
          <p:cNvPr id="16" name="テキスト ボックス 15">
            <a:extLst>
              <a:ext uri="{FF2B5EF4-FFF2-40B4-BE49-F238E27FC236}">
                <a16:creationId xmlns:a16="http://schemas.microsoft.com/office/drawing/2014/main" id="{4D95AFE9-4AF9-49D0-AE2C-C2F6AF03298A}"/>
              </a:ext>
            </a:extLst>
          </p:cNvPr>
          <p:cNvSpPr txBox="1"/>
          <p:nvPr/>
        </p:nvSpPr>
        <p:spPr>
          <a:xfrm>
            <a:off x="473979" y="1041830"/>
            <a:ext cx="4380449" cy="1223412"/>
          </a:xfrm>
          <a:prstGeom prst="rect">
            <a:avLst/>
          </a:prstGeom>
          <a:gradFill>
            <a:gsLst>
              <a:gs pos="0">
                <a:srgbClr val="FFC000">
                  <a:tint val="66000"/>
                  <a:satMod val="160000"/>
                </a:srgbClr>
              </a:gs>
              <a:gs pos="50000">
                <a:srgbClr val="FFC000">
                  <a:tint val="44500"/>
                  <a:satMod val="160000"/>
                </a:srgbClr>
              </a:gs>
              <a:gs pos="100000">
                <a:srgbClr val="FFC000">
                  <a:tint val="23500"/>
                  <a:satMod val="160000"/>
                </a:srgbClr>
              </a:gs>
            </a:gsLst>
            <a:lin ang="5400000" scaled="1"/>
          </a:gradFill>
          <a:ln>
            <a:solidFill>
              <a:schemeClr val="tx1"/>
            </a:solidFill>
          </a:ln>
        </p:spPr>
        <p:txBody>
          <a:bodyPr wrap="square" rtlCol="0">
            <a:spAutoFit/>
          </a:bodyPr>
          <a:lstStyle/>
          <a:p>
            <a:pPr marL="183978" indent="-183978"/>
            <a:r>
              <a:rPr lang="ja-JP" altLang="en-US" sz="1050" b="1" dirty="0">
                <a:latin typeface="ＭＳ ゴシック" panose="020B0609070205080204" pitchFamily="49" charset="-128"/>
                <a:ea typeface="ＭＳ ゴシック" panose="020B0609070205080204" pitchFamily="49" charset="-128"/>
              </a:rPr>
              <a:t>○県の取組</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・「青森県再犯防止推進委員会」の開催</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・市町村間の情報共有のための会議や研修会の実施を継続</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・青森県再犯防止相談窓口の設置</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○関係機関の取組</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・都道府県刑務所出所者等就労支援事業協議会の開催</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・市町村地域再犯防止推進計画の策定</a:t>
            </a:r>
            <a:endParaRPr lang="en-US" altLang="ja-JP" sz="1050" b="1" dirty="0">
              <a:latin typeface="ＭＳ ゴシック" panose="020B0609070205080204" pitchFamily="49" charset="-128"/>
              <a:ea typeface="ＭＳ ゴシック" panose="020B0609070205080204" pitchFamily="49" charset="-128"/>
            </a:endParaRPr>
          </a:p>
        </p:txBody>
      </p:sp>
      <p:sp>
        <p:nvSpPr>
          <p:cNvPr id="25" name="正方形/長方形 24">
            <a:extLst>
              <a:ext uri="{FF2B5EF4-FFF2-40B4-BE49-F238E27FC236}">
                <a16:creationId xmlns:a16="http://schemas.microsoft.com/office/drawing/2014/main" id="{08DA7534-3288-4FD6-9039-5C97FF9238FA}"/>
              </a:ext>
            </a:extLst>
          </p:cNvPr>
          <p:cNvSpPr/>
          <p:nvPr/>
        </p:nvSpPr>
        <p:spPr>
          <a:xfrm>
            <a:off x="9481533" y="6433473"/>
            <a:ext cx="367795" cy="320538"/>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578" b="1" dirty="0">
                <a:latin typeface="ＭＳ ゴシック" panose="020B0609070205080204" pitchFamily="49" charset="-128"/>
                <a:ea typeface="ＭＳ ゴシック" panose="020B0609070205080204" pitchFamily="49" charset="-128"/>
              </a:rPr>
              <a:t>２</a:t>
            </a:r>
          </a:p>
        </p:txBody>
      </p:sp>
      <p:graphicFrame>
        <p:nvGraphicFramePr>
          <p:cNvPr id="17" name="表 16">
            <a:extLst>
              <a:ext uri="{FF2B5EF4-FFF2-40B4-BE49-F238E27FC236}">
                <a16:creationId xmlns:a16="http://schemas.microsoft.com/office/drawing/2014/main" id="{39BBB1F1-2DD7-4EE0-957D-5E920657962B}"/>
              </a:ext>
            </a:extLst>
          </p:cNvPr>
          <p:cNvGraphicFramePr>
            <a:graphicFrameLocks noGrp="1"/>
          </p:cNvGraphicFramePr>
          <p:nvPr>
            <p:extLst>
              <p:ext uri="{D42A27DB-BD31-4B8C-83A1-F6EECF244321}">
                <p14:modId xmlns:p14="http://schemas.microsoft.com/office/powerpoint/2010/main" val="1061843055"/>
              </p:ext>
            </p:extLst>
          </p:nvPr>
        </p:nvGraphicFramePr>
        <p:xfrm>
          <a:off x="462712" y="83261"/>
          <a:ext cx="8980576" cy="462035"/>
        </p:xfrm>
        <a:graphic>
          <a:graphicData uri="http://schemas.openxmlformats.org/drawingml/2006/table">
            <a:tbl>
              <a:tblPr firstRow="1" bandRow="1">
                <a:tableStyleId>{5C22544A-7EE6-4342-B048-85BDC9FD1C3A}</a:tableStyleId>
              </a:tblPr>
              <a:tblGrid>
                <a:gridCol w="8980576">
                  <a:extLst>
                    <a:ext uri="{9D8B030D-6E8A-4147-A177-3AD203B41FA5}">
                      <a16:colId xmlns:a16="http://schemas.microsoft.com/office/drawing/2014/main" val="20000"/>
                    </a:ext>
                  </a:extLst>
                </a:gridCol>
              </a:tblGrid>
              <a:tr h="46203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1" dirty="0">
                          <a:solidFill>
                            <a:schemeClr val="tx1"/>
                          </a:solidFill>
                          <a:latin typeface="ＭＳ ゴシック" panose="020B0609070205080204" pitchFamily="49" charset="-128"/>
                          <a:ea typeface="ＭＳ ゴシック" panose="020B0609070205080204" pitchFamily="49" charset="-128"/>
                        </a:rPr>
                        <a:t>計画期間中に取り組む主な施策</a:t>
                      </a:r>
                    </a:p>
                  </a:txBody>
                  <a:tcPr marL="72145" marR="72145" marT="36073" marB="36073">
                    <a:solidFill>
                      <a:srgbClr val="FFC000"/>
                    </a:solidFill>
                  </a:tcPr>
                </a:tc>
                <a:extLst>
                  <a:ext uri="{0D108BD9-81ED-4DB2-BD59-A6C34878D82A}">
                    <a16:rowId xmlns:a16="http://schemas.microsoft.com/office/drawing/2014/main" val="10000"/>
                  </a:ext>
                </a:extLst>
              </a:tr>
            </a:tbl>
          </a:graphicData>
        </a:graphic>
      </p:graphicFrame>
      <p:sp>
        <p:nvSpPr>
          <p:cNvPr id="20" name="正方形/長方形 19">
            <a:extLst>
              <a:ext uri="{FF2B5EF4-FFF2-40B4-BE49-F238E27FC236}">
                <a16:creationId xmlns:a16="http://schemas.microsoft.com/office/drawing/2014/main" id="{1C35064C-3EC3-491C-8153-EE6851CFAC82}"/>
              </a:ext>
            </a:extLst>
          </p:cNvPr>
          <p:cNvSpPr/>
          <p:nvPr/>
        </p:nvSpPr>
        <p:spPr>
          <a:xfrm>
            <a:off x="462709" y="2324668"/>
            <a:ext cx="4380449" cy="320538"/>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7215" tIns="33607" rIns="67215" bIns="33607" numCol="1" spcCol="0" rtlCol="0" fromWordArt="0" anchor="ctr" anchorCtr="0" forceAA="0" compatLnSpc="1">
            <a:prstTxWarp prst="textNoShape">
              <a:avLst/>
            </a:prstTxWarp>
            <a:noAutofit/>
          </a:bodyPr>
          <a:lstStyle/>
          <a:p>
            <a:r>
              <a:rPr lang="ja-JP" altLang="en-US" sz="1050" b="1" dirty="0">
                <a:solidFill>
                  <a:schemeClr val="bg1"/>
                </a:solidFill>
                <a:latin typeface="ＭＳ ゴシック" panose="020B0609070205080204" pitchFamily="49" charset="-128"/>
                <a:ea typeface="ＭＳ ゴシック" panose="020B0609070205080204" pitchFamily="49" charset="-128"/>
              </a:rPr>
              <a:t>２　就労の確保</a:t>
            </a:r>
            <a:r>
              <a:rPr lang="ja-JP" altLang="en-US" sz="1050" dirty="0">
                <a:latin typeface="ＭＳ ゴシック" panose="020B0609070205080204" pitchFamily="49" charset="-128"/>
                <a:ea typeface="ＭＳ ゴシック" panose="020B0609070205080204" pitchFamily="49" charset="-128"/>
              </a:rPr>
              <a:t>　　　　　　　　　　　　　</a:t>
            </a:r>
            <a:endParaRPr lang="ja-JP" altLang="en-US" sz="1050" b="1" dirty="0">
              <a:solidFill>
                <a:schemeClr val="bg1"/>
              </a:solidFill>
              <a:latin typeface="ＭＳ ゴシック" panose="020B0609070205080204" pitchFamily="49" charset="-128"/>
              <a:ea typeface="ＭＳ ゴシック" panose="020B0609070205080204" pitchFamily="49" charset="-128"/>
            </a:endParaRPr>
          </a:p>
        </p:txBody>
      </p:sp>
      <p:sp>
        <p:nvSpPr>
          <p:cNvPr id="21" name="正方形/長方形 20">
            <a:extLst>
              <a:ext uri="{FF2B5EF4-FFF2-40B4-BE49-F238E27FC236}">
                <a16:creationId xmlns:a16="http://schemas.microsoft.com/office/drawing/2014/main" id="{02EDD50F-04AE-4AA0-AB75-D4E699CD80BB}"/>
              </a:ext>
            </a:extLst>
          </p:cNvPr>
          <p:cNvSpPr/>
          <p:nvPr/>
        </p:nvSpPr>
        <p:spPr>
          <a:xfrm>
            <a:off x="473979" y="4151592"/>
            <a:ext cx="4380448" cy="320538"/>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7215" tIns="33607" rIns="67215" bIns="33607" numCol="1" spcCol="0" rtlCol="0" fromWordArt="0" anchor="ctr" anchorCtr="0" forceAA="0" compatLnSpc="1">
            <a:prstTxWarp prst="textNoShape">
              <a:avLst/>
            </a:prstTxWarp>
            <a:noAutofit/>
          </a:bodyPr>
          <a:lstStyle/>
          <a:p>
            <a:r>
              <a:rPr lang="ja-JP" altLang="en-US" sz="1050" b="1" dirty="0">
                <a:solidFill>
                  <a:schemeClr val="bg1"/>
                </a:solidFill>
                <a:latin typeface="ＭＳ ゴシック" panose="020B0609070205080204" pitchFamily="49" charset="-128"/>
                <a:ea typeface="ＭＳ ゴシック" panose="020B0609070205080204" pitchFamily="49" charset="-128"/>
              </a:rPr>
              <a:t>３　住居の確保</a:t>
            </a:r>
            <a:r>
              <a:rPr lang="ja-JP" altLang="en-US" sz="1050" dirty="0">
                <a:latin typeface="ＭＳ ゴシック" panose="020B0609070205080204" pitchFamily="49" charset="-128"/>
                <a:ea typeface="ＭＳ ゴシック" panose="020B0609070205080204" pitchFamily="49" charset="-128"/>
              </a:rPr>
              <a:t>　　　　　　　　　　　　　</a:t>
            </a:r>
            <a:endParaRPr lang="ja-JP" altLang="en-US" sz="1050" b="1" dirty="0">
              <a:solidFill>
                <a:schemeClr val="bg1"/>
              </a:solidFill>
              <a:latin typeface="ＭＳ ゴシック" panose="020B0609070205080204" pitchFamily="49" charset="-128"/>
              <a:ea typeface="ＭＳ ゴシック" panose="020B0609070205080204" pitchFamily="49" charset="-128"/>
            </a:endParaRPr>
          </a:p>
        </p:txBody>
      </p:sp>
      <p:sp>
        <p:nvSpPr>
          <p:cNvPr id="23" name="テキスト ボックス 22">
            <a:extLst>
              <a:ext uri="{FF2B5EF4-FFF2-40B4-BE49-F238E27FC236}">
                <a16:creationId xmlns:a16="http://schemas.microsoft.com/office/drawing/2014/main" id="{03B0639F-C967-4B8F-AC95-50AA9AD72E5A}"/>
              </a:ext>
            </a:extLst>
          </p:cNvPr>
          <p:cNvSpPr txBox="1"/>
          <p:nvPr/>
        </p:nvSpPr>
        <p:spPr>
          <a:xfrm>
            <a:off x="473979" y="4521744"/>
            <a:ext cx="4380449" cy="1223412"/>
          </a:xfrm>
          <a:prstGeom prst="rect">
            <a:avLst/>
          </a:prstGeom>
          <a:gradFill>
            <a:gsLst>
              <a:gs pos="0">
                <a:srgbClr val="FFC000">
                  <a:tint val="66000"/>
                  <a:satMod val="160000"/>
                </a:srgbClr>
              </a:gs>
              <a:gs pos="50000">
                <a:srgbClr val="FFC000">
                  <a:tint val="44500"/>
                  <a:satMod val="160000"/>
                </a:srgbClr>
              </a:gs>
              <a:gs pos="100000">
                <a:srgbClr val="FFC000">
                  <a:tint val="23500"/>
                  <a:satMod val="160000"/>
                </a:srgbClr>
              </a:gs>
            </a:gsLst>
            <a:lin ang="5400000" scaled="1"/>
          </a:gradFill>
          <a:ln>
            <a:solidFill>
              <a:schemeClr val="tx1"/>
            </a:solidFill>
          </a:ln>
        </p:spPr>
        <p:txBody>
          <a:bodyPr wrap="square" rtlCol="0">
            <a:spAutoFit/>
          </a:bodyPr>
          <a:lstStyle/>
          <a:p>
            <a:pPr marL="183978" indent="-183978"/>
            <a:r>
              <a:rPr lang="ja-JP" altLang="en-US" sz="1050" b="1" dirty="0">
                <a:latin typeface="ＭＳ ゴシック" panose="020B0609070205080204" pitchFamily="49" charset="-128"/>
                <a:ea typeface="ＭＳ ゴシック" panose="020B0609070205080204" pitchFamily="49" charset="-128"/>
              </a:rPr>
              <a:t>○県の取組</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・住居に困窮している犯罪をした者等が県営住宅へ入居を希望する際</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　の配慮を引き続き検討</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・住宅確保要配慮者居住支援法人との連携による円滑な確保を継続</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zh-TW" altLang="en-US" sz="1050" b="1" dirty="0">
                <a:latin typeface="ＭＳ ゴシック" panose="020B0609070205080204" pitchFamily="49" charset="-128"/>
                <a:ea typeface="ＭＳ ゴシック" panose="020B0609070205080204" pitchFamily="49" charset="-128"/>
              </a:rPr>
              <a:t>○関係機関</a:t>
            </a:r>
            <a:r>
              <a:rPr lang="ja-JP" altLang="en-US" sz="1050" b="1" dirty="0">
                <a:latin typeface="ＭＳ ゴシック" panose="020B0609070205080204" pitchFamily="49" charset="-128"/>
                <a:ea typeface="ＭＳ ゴシック" panose="020B0609070205080204" pitchFamily="49" charset="-128"/>
              </a:rPr>
              <a:t>の取組</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・犯罪をした者等のうち、住宅確保要配慮者に該当する者に対して、　</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　賃貸住宅に関する情報提供及び相談を実施</a:t>
            </a:r>
            <a:endParaRPr lang="en-US" altLang="ja-JP" sz="1050" b="1" dirty="0">
              <a:latin typeface="ＭＳ ゴシック" panose="020B0609070205080204" pitchFamily="49" charset="-128"/>
              <a:ea typeface="ＭＳ ゴシック" panose="020B0609070205080204" pitchFamily="49" charset="-128"/>
            </a:endParaRPr>
          </a:p>
        </p:txBody>
      </p:sp>
      <p:sp>
        <p:nvSpPr>
          <p:cNvPr id="24" name="正方形/長方形 23">
            <a:extLst>
              <a:ext uri="{FF2B5EF4-FFF2-40B4-BE49-F238E27FC236}">
                <a16:creationId xmlns:a16="http://schemas.microsoft.com/office/drawing/2014/main" id="{9C755EEB-0964-49AA-AB65-17C635D0FE8E}"/>
              </a:ext>
            </a:extLst>
          </p:cNvPr>
          <p:cNvSpPr/>
          <p:nvPr/>
        </p:nvSpPr>
        <p:spPr>
          <a:xfrm>
            <a:off x="4940622" y="569835"/>
            <a:ext cx="4502666" cy="320538"/>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7215" tIns="33607" rIns="67215" bIns="33607" numCol="1" spcCol="0" rtlCol="0" fromWordArt="0" anchor="ctr" anchorCtr="0" forceAA="0" compatLnSpc="1">
            <a:prstTxWarp prst="textNoShape">
              <a:avLst/>
            </a:prstTxWarp>
            <a:noAutofit/>
          </a:bodyPr>
          <a:lstStyle/>
          <a:p>
            <a:r>
              <a:rPr lang="ja-JP" altLang="en-US" sz="1050" b="1" dirty="0">
                <a:solidFill>
                  <a:schemeClr val="bg1"/>
                </a:solidFill>
                <a:latin typeface="ＭＳ ゴシック" panose="020B0609070205080204" pitchFamily="49" charset="-128"/>
                <a:ea typeface="ＭＳ ゴシック" panose="020B0609070205080204" pitchFamily="49" charset="-128"/>
              </a:rPr>
              <a:t>４　保健医療・福祉サービスの利用の促進</a:t>
            </a:r>
            <a:r>
              <a:rPr lang="ja-JP" altLang="en-US" sz="1050" dirty="0">
                <a:latin typeface="ＭＳ ゴシック" panose="020B0609070205080204" pitchFamily="49" charset="-128"/>
                <a:ea typeface="ＭＳ ゴシック" panose="020B0609070205080204" pitchFamily="49" charset="-128"/>
              </a:rPr>
              <a:t>　　　　　　　　　　　　　</a:t>
            </a:r>
            <a:endParaRPr lang="ja-JP" altLang="en-US" sz="1050" b="1" dirty="0">
              <a:solidFill>
                <a:schemeClr val="bg1"/>
              </a:solidFill>
              <a:latin typeface="ＭＳ ゴシック" panose="020B0609070205080204" pitchFamily="49" charset="-128"/>
              <a:ea typeface="ＭＳ ゴシック" panose="020B0609070205080204" pitchFamily="49" charset="-128"/>
            </a:endParaRPr>
          </a:p>
        </p:txBody>
      </p:sp>
      <p:sp>
        <p:nvSpPr>
          <p:cNvPr id="26" name="テキスト ボックス 25">
            <a:extLst>
              <a:ext uri="{FF2B5EF4-FFF2-40B4-BE49-F238E27FC236}">
                <a16:creationId xmlns:a16="http://schemas.microsoft.com/office/drawing/2014/main" id="{8B785871-780B-4639-ABF5-2445FB372371}"/>
              </a:ext>
            </a:extLst>
          </p:cNvPr>
          <p:cNvSpPr txBox="1"/>
          <p:nvPr/>
        </p:nvSpPr>
        <p:spPr>
          <a:xfrm>
            <a:off x="4957482" y="933604"/>
            <a:ext cx="4483976" cy="1346522"/>
          </a:xfrm>
          <a:prstGeom prst="rect">
            <a:avLst/>
          </a:prstGeom>
          <a:gradFill>
            <a:gsLst>
              <a:gs pos="0">
                <a:srgbClr val="FFC000">
                  <a:tint val="66000"/>
                  <a:satMod val="160000"/>
                </a:srgbClr>
              </a:gs>
              <a:gs pos="50000">
                <a:srgbClr val="FFC000">
                  <a:tint val="44500"/>
                  <a:satMod val="160000"/>
                </a:srgbClr>
              </a:gs>
              <a:gs pos="100000">
                <a:srgbClr val="FFC000">
                  <a:tint val="23500"/>
                  <a:satMod val="160000"/>
                </a:srgbClr>
              </a:gs>
            </a:gsLst>
            <a:lin ang="5400000" scaled="1"/>
          </a:gradFill>
          <a:ln>
            <a:solidFill>
              <a:schemeClr val="tx1"/>
            </a:solidFill>
          </a:ln>
        </p:spPr>
        <p:txBody>
          <a:bodyPr wrap="square" rtlCol="0">
            <a:spAutoFit/>
          </a:bodyPr>
          <a:lstStyle/>
          <a:p>
            <a:pPr marL="183978" indent="-183978"/>
            <a:endParaRPr lang="en-US" altLang="ja-JP" sz="300"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○県の取組</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・青森県地域生活定着支援センターにおける支援を継続</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・保健所、県立精神保健福祉センターへの薬物に関する相談窓口開設を</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　継続</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○関係機関の取組</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・薬物等依存症に関する課題を共有し、対応する方法を検討するため、　</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　医療機関を中心とした協議会を開催</a:t>
            </a:r>
            <a:endParaRPr lang="en-US" altLang="ja-JP" sz="1050" b="1" dirty="0">
              <a:latin typeface="ＭＳ ゴシック" panose="020B0609070205080204" pitchFamily="49" charset="-128"/>
              <a:ea typeface="ＭＳ ゴシック" panose="020B0609070205080204" pitchFamily="49" charset="-128"/>
            </a:endParaRPr>
          </a:p>
          <a:p>
            <a:pPr marL="183978" indent="-183978"/>
            <a:endParaRPr lang="en-US" altLang="ja-JP" sz="400" dirty="0">
              <a:latin typeface="ＭＳ ゴシック" panose="020B0609070205080204" pitchFamily="49" charset="-128"/>
              <a:ea typeface="ＭＳ ゴシック" panose="020B0609070205080204" pitchFamily="49" charset="-128"/>
            </a:endParaRPr>
          </a:p>
        </p:txBody>
      </p:sp>
      <p:sp>
        <p:nvSpPr>
          <p:cNvPr id="27" name="テキスト ボックス 26">
            <a:extLst>
              <a:ext uri="{FF2B5EF4-FFF2-40B4-BE49-F238E27FC236}">
                <a16:creationId xmlns:a16="http://schemas.microsoft.com/office/drawing/2014/main" id="{72ED8268-6A9D-47BB-B68C-8DDDD66AEBC3}"/>
              </a:ext>
            </a:extLst>
          </p:cNvPr>
          <p:cNvSpPr txBox="1"/>
          <p:nvPr/>
        </p:nvSpPr>
        <p:spPr>
          <a:xfrm>
            <a:off x="462709" y="2688293"/>
            <a:ext cx="4380449" cy="1384995"/>
          </a:xfrm>
          <a:prstGeom prst="rect">
            <a:avLst/>
          </a:prstGeom>
          <a:gradFill>
            <a:gsLst>
              <a:gs pos="0">
                <a:srgbClr val="FFC000">
                  <a:tint val="66000"/>
                  <a:satMod val="160000"/>
                </a:srgbClr>
              </a:gs>
              <a:gs pos="50000">
                <a:srgbClr val="FFC000">
                  <a:tint val="44500"/>
                  <a:satMod val="160000"/>
                </a:srgbClr>
              </a:gs>
              <a:gs pos="100000">
                <a:srgbClr val="FFC000">
                  <a:tint val="23500"/>
                  <a:satMod val="160000"/>
                </a:srgbClr>
              </a:gs>
            </a:gsLst>
            <a:lin ang="5400000" scaled="1"/>
          </a:gradFill>
          <a:ln>
            <a:solidFill>
              <a:schemeClr val="tx1"/>
            </a:solidFill>
          </a:ln>
        </p:spPr>
        <p:txBody>
          <a:bodyPr wrap="square" rtlCol="0">
            <a:spAutoFit/>
          </a:bodyPr>
          <a:lstStyle/>
          <a:p>
            <a:pPr marL="183978" indent="-183978"/>
            <a:r>
              <a:rPr lang="ja-JP" altLang="en-US" sz="1050" b="1" dirty="0">
                <a:latin typeface="ＭＳ ゴシック" panose="020B0609070205080204" pitchFamily="49" charset="-128"/>
                <a:ea typeface="ＭＳ ゴシック" panose="020B0609070205080204" pitchFamily="49" charset="-128"/>
              </a:rPr>
              <a:t>○県の取組</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・県の建設工事競争入札参加資格審査での加点措置を継続</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・暴力団離脱に向けた支援と暴力団離脱出所者の就労に向けた支援を</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　継続</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・職業能力開発校での職業訓練や資格取得の支援など、早期の就労に</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　向けた支援を継続</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○関係機関の取組</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・協力雇用主の募集、登録の実施</a:t>
            </a:r>
            <a:endParaRPr lang="en-US" altLang="ja-JP" sz="1050" b="1" dirty="0">
              <a:latin typeface="ＭＳ ゴシック" panose="020B0609070205080204" pitchFamily="49" charset="-128"/>
              <a:ea typeface="ＭＳ ゴシック" panose="020B0609070205080204" pitchFamily="49" charset="-128"/>
            </a:endParaRPr>
          </a:p>
        </p:txBody>
      </p:sp>
      <p:sp>
        <p:nvSpPr>
          <p:cNvPr id="28" name="正方形/長方形 27">
            <a:extLst>
              <a:ext uri="{FF2B5EF4-FFF2-40B4-BE49-F238E27FC236}">
                <a16:creationId xmlns:a16="http://schemas.microsoft.com/office/drawing/2014/main" id="{800459FE-21AF-4337-A2D8-7CEA4187238B}"/>
              </a:ext>
            </a:extLst>
          </p:cNvPr>
          <p:cNvSpPr/>
          <p:nvPr/>
        </p:nvSpPr>
        <p:spPr>
          <a:xfrm>
            <a:off x="4952577" y="2324668"/>
            <a:ext cx="4502666" cy="320538"/>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7215" tIns="33607" rIns="67215" bIns="33607" numCol="1" spcCol="0" rtlCol="0" fromWordArt="0" anchor="ctr" anchorCtr="0" forceAA="0" compatLnSpc="1">
            <a:prstTxWarp prst="textNoShape">
              <a:avLst/>
            </a:prstTxWarp>
            <a:noAutofit/>
          </a:bodyPr>
          <a:lstStyle/>
          <a:p>
            <a:r>
              <a:rPr lang="ja-JP" altLang="en-US" sz="1050" b="1" dirty="0">
                <a:solidFill>
                  <a:schemeClr val="bg1"/>
                </a:solidFill>
                <a:latin typeface="ＭＳ ゴシック" panose="020B0609070205080204" pitchFamily="49" charset="-128"/>
                <a:ea typeface="ＭＳ ゴシック" panose="020B0609070205080204" pitchFamily="49" charset="-128"/>
              </a:rPr>
              <a:t>５　非行防止活動及び学校等と連携した修学支援</a:t>
            </a:r>
            <a:r>
              <a:rPr lang="ja-JP" altLang="en-US" sz="1050" dirty="0">
                <a:latin typeface="ＭＳ ゴシック" panose="020B0609070205080204" pitchFamily="49" charset="-128"/>
                <a:ea typeface="ＭＳ ゴシック" panose="020B0609070205080204" pitchFamily="49" charset="-128"/>
              </a:rPr>
              <a:t>　　　　　　　　　　　　　</a:t>
            </a:r>
            <a:endParaRPr lang="ja-JP" altLang="en-US" sz="1050" b="1" dirty="0">
              <a:solidFill>
                <a:schemeClr val="bg1"/>
              </a:solidFill>
              <a:latin typeface="ＭＳ ゴシック" panose="020B0609070205080204" pitchFamily="49" charset="-128"/>
              <a:ea typeface="ＭＳ ゴシック" panose="020B0609070205080204" pitchFamily="49" charset="-128"/>
            </a:endParaRPr>
          </a:p>
        </p:txBody>
      </p:sp>
      <p:sp>
        <p:nvSpPr>
          <p:cNvPr id="29" name="テキスト ボックス 28">
            <a:extLst>
              <a:ext uri="{FF2B5EF4-FFF2-40B4-BE49-F238E27FC236}">
                <a16:creationId xmlns:a16="http://schemas.microsoft.com/office/drawing/2014/main" id="{655C97C4-FAC4-4ED2-A055-7F0B33572DB7}"/>
              </a:ext>
            </a:extLst>
          </p:cNvPr>
          <p:cNvSpPr txBox="1"/>
          <p:nvPr/>
        </p:nvSpPr>
        <p:spPr>
          <a:xfrm>
            <a:off x="4943439" y="2670306"/>
            <a:ext cx="4483544" cy="1508105"/>
          </a:xfrm>
          <a:prstGeom prst="rect">
            <a:avLst/>
          </a:prstGeom>
          <a:gradFill>
            <a:gsLst>
              <a:gs pos="0">
                <a:srgbClr val="FFC000">
                  <a:tint val="66000"/>
                  <a:satMod val="160000"/>
                </a:srgbClr>
              </a:gs>
              <a:gs pos="50000">
                <a:srgbClr val="FFC000">
                  <a:tint val="44500"/>
                  <a:satMod val="160000"/>
                </a:srgbClr>
              </a:gs>
              <a:gs pos="100000">
                <a:srgbClr val="FFC000">
                  <a:tint val="23500"/>
                  <a:satMod val="160000"/>
                </a:srgbClr>
              </a:gs>
            </a:gsLst>
            <a:lin ang="5400000" scaled="1"/>
          </a:gradFill>
          <a:ln>
            <a:solidFill>
              <a:schemeClr val="tx1"/>
            </a:solidFill>
          </a:ln>
        </p:spPr>
        <p:txBody>
          <a:bodyPr wrap="square" rtlCol="0">
            <a:spAutoFit/>
          </a:bodyPr>
          <a:lstStyle/>
          <a:p>
            <a:pPr marL="183978" indent="-183978"/>
            <a:endParaRPr lang="en-US" altLang="ja-JP" sz="400"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○県の取組</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・ボランティアと連携し、修学に問題を抱えた少年への学習支援を継続</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・「高等学校等就学支援金制度」や「学び直し支援金制度」等による刑</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　務所等を出所した者に対する学習支援を継続</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・スクールカウンセラー、スクールソーシャルワーカーを配置し、児童</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　生徒やその保護者等への支援を継続</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zh-TW" altLang="en-US" sz="1050" b="1" dirty="0">
                <a:latin typeface="ＭＳ ゴシック" panose="020B0609070205080204" pitchFamily="49" charset="-128"/>
                <a:ea typeface="ＭＳ ゴシック" panose="020B0609070205080204" pitchFamily="49" charset="-128"/>
              </a:rPr>
              <a:t>○関係機関</a:t>
            </a:r>
            <a:r>
              <a:rPr lang="ja-JP" altLang="en-US" sz="1050" b="1" dirty="0">
                <a:latin typeface="ＭＳ ゴシック" panose="020B0609070205080204" pitchFamily="49" charset="-128"/>
                <a:ea typeface="ＭＳ ゴシック" panose="020B0609070205080204" pitchFamily="49" charset="-128"/>
              </a:rPr>
              <a:t>の取組</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・保護司と学校等との日常的な連携や協力体制の構築</a:t>
            </a:r>
            <a:endParaRPr lang="en-US" altLang="ja-JP" sz="1050" b="1" dirty="0">
              <a:latin typeface="ＭＳ ゴシック" panose="020B0609070205080204" pitchFamily="49" charset="-128"/>
              <a:ea typeface="ＭＳ ゴシック" panose="020B0609070205080204" pitchFamily="49" charset="-128"/>
            </a:endParaRPr>
          </a:p>
          <a:p>
            <a:pPr marL="183978" indent="-183978"/>
            <a:endParaRPr lang="en-US" altLang="ja-JP" sz="400" dirty="0">
              <a:latin typeface="ＭＳ ゴシック" panose="020B0609070205080204" pitchFamily="49" charset="-128"/>
              <a:ea typeface="ＭＳ ゴシック" panose="020B0609070205080204" pitchFamily="49" charset="-128"/>
            </a:endParaRPr>
          </a:p>
        </p:txBody>
      </p:sp>
      <p:sp>
        <p:nvSpPr>
          <p:cNvPr id="14" name="正方形/長方形 13">
            <a:extLst>
              <a:ext uri="{FF2B5EF4-FFF2-40B4-BE49-F238E27FC236}">
                <a16:creationId xmlns:a16="http://schemas.microsoft.com/office/drawing/2014/main" id="{840A7AD3-7BC9-4245-BB18-9EE7FE088A12}"/>
              </a:ext>
            </a:extLst>
          </p:cNvPr>
          <p:cNvSpPr/>
          <p:nvPr/>
        </p:nvSpPr>
        <p:spPr>
          <a:xfrm>
            <a:off x="4952577" y="4222516"/>
            <a:ext cx="4461608" cy="320538"/>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7215" tIns="33607" rIns="67215" bIns="33607" numCol="1" spcCol="0" rtlCol="0" fromWordArt="0" anchor="ctr" anchorCtr="0" forceAA="0" compatLnSpc="1">
            <a:prstTxWarp prst="textNoShape">
              <a:avLst/>
            </a:prstTxWarp>
            <a:noAutofit/>
          </a:bodyPr>
          <a:lstStyle/>
          <a:p>
            <a:r>
              <a:rPr lang="ja-JP" altLang="en-US" sz="1050" b="1" dirty="0">
                <a:solidFill>
                  <a:schemeClr val="bg1"/>
                </a:solidFill>
                <a:latin typeface="ＭＳ ゴシック" panose="020B0609070205080204" pitchFamily="49" charset="-128"/>
                <a:ea typeface="ＭＳ ゴシック" panose="020B0609070205080204" pitchFamily="49" charset="-128"/>
              </a:rPr>
              <a:t>６　民間協力者の活動の促進、広報・啓発活動の推進</a:t>
            </a:r>
            <a:r>
              <a:rPr lang="ja-JP" altLang="en-US" sz="1050" dirty="0">
                <a:latin typeface="ＭＳ ゴシック" panose="020B0609070205080204" pitchFamily="49" charset="-128"/>
                <a:ea typeface="ＭＳ ゴシック" panose="020B0609070205080204" pitchFamily="49" charset="-128"/>
              </a:rPr>
              <a:t>　　　　　　　　　　　　　</a:t>
            </a:r>
            <a:endParaRPr lang="ja-JP" altLang="en-US" sz="1050" b="1" dirty="0">
              <a:solidFill>
                <a:schemeClr val="bg1"/>
              </a:solidFill>
              <a:latin typeface="ＭＳ ゴシック" panose="020B0609070205080204" pitchFamily="49" charset="-128"/>
              <a:ea typeface="ＭＳ ゴシック" panose="020B0609070205080204" pitchFamily="49" charset="-128"/>
            </a:endParaRPr>
          </a:p>
        </p:txBody>
      </p:sp>
      <p:sp>
        <p:nvSpPr>
          <p:cNvPr id="15" name="テキスト ボックス 14">
            <a:extLst>
              <a:ext uri="{FF2B5EF4-FFF2-40B4-BE49-F238E27FC236}">
                <a16:creationId xmlns:a16="http://schemas.microsoft.com/office/drawing/2014/main" id="{5086BFFC-0808-4FBB-B52B-9A8FFE793C3F}"/>
              </a:ext>
            </a:extLst>
          </p:cNvPr>
          <p:cNvSpPr txBox="1"/>
          <p:nvPr/>
        </p:nvSpPr>
        <p:spPr>
          <a:xfrm>
            <a:off x="4970453" y="4560217"/>
            <a:ext cx="4471006" cy="1184940"/>
          </a:xfrm>
          <a:prstGeom prst="rect">
            <a:avLst/>
          </a:prstGeom>
          <a:gradFill>
            <a:gsLst>
              <a:gs pos="0">
                <a:srgbClr val="FFC000">
                  <a:tint val="66000"/>
                  <a:satMod val="160000"/>
                </a:srgbClr>
              </a:gs>
              <a:gs pos="50000">
                <a:srgbClr val="FFC000">
                  <a:tint val="44500"/>
                  <a:satMod val="160000"/>
                </a:srgbClr>
              </a:gs>
              <a:gs pos="100000">
                <a:srgbClr val="FFC000">
                  <a:tint val="23500"/>
                  <a:satMod val="160000"/>
                </a:srgbClr>
              </a:gs>
            </a:gsLst>
            <a:lin ang="5400000" scaled="1"/>
          </a:gradFill>
          <a:ln>
            <a:solidFill>
              <a:schemeClr val="tx1"/>
            </a:solidFill>
          </a:ln>
        </p:spPr>
        <p:txBody>
          <a:bodyPr wrap="square" rtlCol="0">
            <a:spAutoFit/>
          </a:bodyPr>
          <a:lstStyle/>
          <a:p>
            <a:pPr marL="183978" indent="-183978"/>
            <a:endParaRPr lang="en-US" altLang="ja-JP" sz="400"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○県の取組</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・更生保護活動の紹介、犯罪をした者等の人権啓発強化を継続</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・国や市町村、民間団体と連携し、県の広報媒体を活用した広報を継続</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○関係機関の取組</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・“社会を明るくする運動”を展開するとともに、保護司会、ＢＢＳ会、</a:t>
            </a:r>
            <a:endParaRPr lang="en-US" altLang="ja-JP" sz="1050" b="1" dirty="0">
              <a:latin typeface="ＭＳ ゴシック" panose="020B0609070205080204" pitchFamily="49" charset="-128"/>
              <a:ea typeface="ＭＳ ゴシック" panose="020B0609070205080204" pitchFamily="49" charset="-128"/>
            </a:endParaRPr>
          </a:p>
          <a:p>
            <a:pPr marL="183978" indent="-183978"/>
            <a:r>
              <a:rPr lang="ja-JP" altLang="en-US" sz="1050" b="1" dirty="0">
                <a:latin typeface="ＭＳ ゴシック" panose="020B0609070205080204" pitchFamily="49" charset="-128"/>
                <a:ea typeface="ＭＳ ゴシック" panose="020B0609070205080204" pitchFamily="49" charset="-128"/>
              </a:rPr>
              <a:t>　更生保護女性連盟及び協力雇用主等の民間協力者団体の活動を支援</a:t>
            </a:r>
          </a:p>
          <a:p>
            <a:pPr marL="183978" indent="-183978"/>
            <a:endParaRPr lang="en-US" altLang="ja-JP" sz="400" dirty="0">
              <a:latin typeface="ＭＳ ゴシック" panose="020B0609070205080204" pitchFamily="49" charset="-128"/>
              <a:ea typeface="ＭＳ ゴシック" panose="020B0609070205080204" pitchFamily="49" charset="-128"/>
            </a:endParaRPr>
          </a:p>
        </p:txBody>
      </p:sp>
      <p:sp>
        <p:nvSpPr>
          <p:cNvPr id="2" name="矢印: 下 1">
            <a:extLst>
              <a:ext uri="{FF2B5EF4-FFF2-40B4-BE49-F238E27FC236}">
                <a16:creationId xmlns:a16="http://schemas.microsoft.com/office/drawing/2014/main" id="{E5EEF445-53F0-4736-AE5C-287C0CE44DE9}"/>
              </a:ext>
            </a:extLst>
          </p:cNvPr>
          <p:cNvSpPr/>
          <p:nvPr/>
        </p:nvSpPr>
        <p:spPr>
          <a:xfrm>
            <a:off x="4323205" y="5762319"/>
            <a:ext cx="1039906" cy="438653"/>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40E2EBFD-08C7-4191-9254-2D05EB4A21AB}"/>
              </a:ext>
            </a:extLst>
          </p:cNvPr>
          <p:cNvSpPr txBox="1"/>
          <p:nvPr/>
        </p:nvSpPr>
        <p:spPr>
          <a:xfrm>
            <a:off x="792953" y="6258010"/>
            <a:ext cx="8319247" cy="400110"/>
          </a:xfrm>
          <a:prstGeom prst="rect">
            <a:avLst/>
          </a:prstGeom>
          <a:noFill/>
          <a:ln w="38100">
            <a:solidFill>
              <a:schemeClr val="accent1">
                <a:lumMod val="75000"/>
              </a:schemeClr>
            </a:solidFill>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1" dirty="0">
                <a:latin typeface="ＭＳ ゴシック" panose="020B0609070205080204" pitchFamily="49" charset="-128"/>
                <a:ea typeface="ＭＳ ゴシック" panose="020B0609070205080204" pitchFamily="49" charset="-128"/>
              </a:rPr>
              <a:t>県民が犯罪被害にあうことなく、安全で安心して暮らせる社会の実現</a:t>
            </a:r>
            <a:endParaRPr kumimoji="1" lang="ja-JP" altLang="en-US" sz="2000" b="1"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22062716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3145</TotalTime>
  <Words>1011</Words>
  <Application>Microsoft Office PowerPoint</Application>
  <PresentationFormat>A4 210 x 297 mm</PresentationFormat>
  <Paragraphs>110</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ＭＳ ゴシック</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201op</dc:creator>
  <cp:lastModifiedBy>201op</cp:lastModifiedBy>
  <cp:revision>259</cp:revision>
  <cp:lastPrinted>2025-12-05T06:00:59Z</cp:lastPrinted>
  <dcterms:created xsi:type="dcterms:W3CDTF">2015-05-25T06:40:40Z</dcterms:created>
  <dcterms:modified xsi:type="dcterms:W3CDTF">2026-01-15T04:34:19Z</dcterms:modified>
</cp:coreProperties>
</file>