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871"/>
    <a:srgbClr val="FF585D"/>
    <a:srgbClr val="FFB549"/>
    <a:srgbClr val="41B6E6"/>
    <a:srgbClr val="6600CC"/>
    <a:srgbClr val="FF7C80"/>
    <a:srgbClr val="FF66FF"/>
    <a:srgbClr val="FFCC00"/>
    <a:srgbClr val="000099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50" d="100"/>
          <a:sy n="50" d="100"/>
        </p:scale>
        <p:origin x="22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385F-EC14-4125-B44D-C9BEA4071CEB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8DC1-05A3-4757-BBB4-ECEAEE966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817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385F-EC14-4125-B44D-C9BEA4071CEB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8DC1-05A3-4757-BBB4-ECEAEE966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50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385F-EC14-4125-B44D-C9BEA4071CEB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8DC1-05A3-4757-BBB4-ECEAEE966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974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385F-EC14-4125-B44D-C9BEA4071CEB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8DC1-05A3-4757-BBB4-ECEAEE966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385F-EC14-4125-B44D-C9BEA4071CEB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8DC1-05A3-4757-BBB4-ECEAEE966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76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385F-EC14-4125-B44D-C9BEA4071CEB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8DC1-05A3-4757-BBB4-ECEAEE966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02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385F-EC14-4125-B44D-C9BEA4071CEB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8DC1-05A3-4757-BBB4-ECEAEE966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89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385F-EC14-4125-B44D-C9BEA4071CEB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8DC1-05A3-4757-BBB4-ECEAEE966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12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385F-EC14-4125-B44D-C9BEA4071CEB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8DC1-05A3-4757-BBB4-ECEAEE966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27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385F-EC14-4125-B44D-C9BEA4071CEB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8DC1-05A3-4757-BBB4-ECEAEE966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385F-EC14-4125-B44D-C9BEA4071CEB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8DC1-05A3-4757-BBB4-ECEAEE966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288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6385F-EC14-4125-B44D-C9BEA4071CEB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A8DC1-05A3-4757-BBB4-ECEAEE966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56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f.aomori.lg.jp/soshiki/kanko/hanbai/2024hojoki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0ED0D16-FFBA-4357-8BB6-D4575C2A1358}"/>
              </a:ext>
            </a:extLst>
          </p:cNvPr>
          <p:cNvSpPr/>
          <p:nvPr/>
        </p:nvSpPr>
        <p:spPr>
          <a:xfrm>
            <a:off x="0" y="0"/>
            <a:ext cx="6840000" cy="1287379"/>
          </a:xfrm>
          <a:prstGeom prst="rect">
            <a:avLst/>
          </a:prstGeom>
          <a:solidFill>
            <a:srgbClr val="001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9B3B015-2520-4107-828E-14E25283DCE3}"/>
              </a:ext>
            </a:extLst>
          </p:cNvPr>
          <p:cNvSpPr txBox="1"/>
          <p:nvPr/>
        </p:nvSpPr>
        <p:spPr>
          <a:xfrm>
            <a:off x="1184589" y="247612"/>
            <a:ext cx="448882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+mn-ea"/>
                <a:cs typeface="Segoe UI" panose="020B0502040204020203" pitchFamily="34" charset="0"/>
              </a:rPr>
              <a:t>青森県観光交流推進部 県産品販売・輸出促進課　令和６年度事業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CC9D34-D1C0-40F6-945B-5541C41AB403}"/>
              </a:ext>
            </a:extLst>
          </p:cNvPr>
          <p:cNvSpPr txBox="1"/>
          <p:nvPr/>
        </p:nvSpPr>
        <p:spPr>
          <a:xfrm>
            <a:off x="138364" y="972000"/>
            <a:ext cx="658127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～　青森県は県内中小企業等の海外販路開拓を支援しています　～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3691EDA-8703-4016-B19A-91298604BCAF}"/>
              </a:ext>
            </a:extLst>
          </p:cNvPr>
          <p:cNvSpPr txBox="1"/>
          <p:nvPr/>
        </p:nvSpPr>
        <p:spPr>
          <a:xfrm>
            <a:off x="258679" y="532073"/>
            <a:ext cx="6340642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2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輸出市場販路開拓・拡大支援事業費補助金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F0DCF528-2684-4E4E-B9AB-D9ED3B11C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32538"/>
              </p:ext>
            </p:extLst>
          </p:nvPr>
        </p:nvGraphicFramePr>
        <p:xfrm>
          <a:off x="135000" y="5299943"/>
          <a:ext cx="6588000" cy="4261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>
                  <a:extLst>
                    <a:ext uri="{9D8B030D-6E8A-4147-A177-3AD203B41FA5}">
                      <a16:colId xmlns:a16="http://schemas.microsoft.com/office/drawing/2014/main" val="978113714"/>
                    </a:ext>
                  </a:extLst>
                </a:gridCol>
                <a:gridCol w="5400000">
                  <a:extLst>
                    <a:ext uri="{9D8B030D-6E8A-4147-A177-3AD203B41FA5}">
                      <a16:colId xmlns:a16="http://schemas.microsoft.com/office/drawing/2014/main" val="3266385150"/>
                    </a:ext>
                  </a:extLst>
                </a:gridCol>
              </a:tblGrid>
              <a:tr h="63801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応募方法</a:t>
                      </a:r>
                    </a:p>
                  </a:txBody>
                  <a:tcPr marL="72000" marR="72000" anchor="ctr">
                    <a:lnL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87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申請書、事業計画書等を提出していただきます。</a:t>
                      </a:r>
                      <a:endParaRPr kumimoji="1" lang="en-US" altLang="ja-JP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様式は県ホームページに掲載しています。</a:t>
                      </a:r>
                    </a:p>
                  </a:txBody>
                  <a:tcPr marL="180000" marR="36000" anchor="ctr">
                    <a:lnL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206951"/>
                  </a:ext>
                </a:extLst>
              </a:tr>
              <a:tr h="1040826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対象者の決定</a:t>
                      </a:r>
                    </a:p>
                  </a:txBody>
                  <a:tcPr marL="72000" marR="72000" anchor="ctr">
                    <a:lnL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87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提出された事業計画書を県が審査します。</a:t>
                      </a:r>
                      <a:endParaRPr kumimoji="1" lang="en-US" altLang="ja-JP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審査後、その結果を速やかに応募者に通知します。</a:t>
                      </a:r>
                      <a:endParaRPr kumimoji="1" lang="en-US" altLang="ja-JP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支援の対象として決定した場合は、別途、県の規程等に基づく手続きが必要となります。</a:t>
                      </a:r>
                    </a:p>
                  </a:txBody>
                  <a:tcPr marL="180000" marR="36000" anchor="ctr">
                    <a:lnL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432175"/>
                  </a:ext>
                </a:extLst>
              </a:tr>
              <a:tr h="35448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留意事項</a:t>
                      </a:r>
                    </a:p>
                  </a:txBody>
                  <a:tcPr marL="72000" marR="72000" anchor="ctr">
                    <a:lnL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87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金の交付決定前に着手した事業は対象となりません。</a:t>
                      </a:r>
                    </a:p>
                  </a:txBody>
                  <a:tcPr marL="180000" marR="36000" anchor="ctr">
                    <a:lnL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4594255"/>
                  </a:ext>
                </a:extLst>
              </a:tr>
              <a:tr h="489800">
                <a:tc gridSpan="2">
                  <a:txBody>
                    <a:bodyPr/>
                    <a:lstStyle/>
                    <a:p>
                      <a:pPr algn="l"/>
                      <a:endParaRPr kumimoji="1" lang="en-US" altLang="ja-JP" sz="15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5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お問い合わせ・お申込み先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80000" marR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750025"/>
                  </a:ext>
                </a:extLst>
              </a:tr>
              <a:tr h="1551034">
                <a:tc gridSpan="2">
                  <a:txBody>
                    <a:bodyPr/>
                    <a:lstStyle/>
                    <a:p>
                      <a:pPr algn="l"/>
                      <a:endParaRPr kumimoji="1" lang="en-US" altLang="ja-JP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青森県　観光交流推進部　県産品販売・輸出促進課　経済交流グループ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ＴＥＬ　０１７－７３４－９７３０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ＦＡＸ　０１７－７３４－８１１９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kensanhin@pref.aomori.lg.jp</a:t>
                      </a:r>
                    </a:p>
                    <a:p>
                      <a:pPr algn="l"/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HP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2"/>
                        </a:rPr>
                        <a:t>https://www.pref.aomori.lg.jp/soshiki/kanko/hanbai/2024hojokin.html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zh-TW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anchor="ctr">
                    <a:lnL w="190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80000" marR="36000" anchor="ctr">
                    <a:lnL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1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682670"/>
                  </a:ext>
                </a:extLst>
              </a:tr>
            </a:tbl>
          </a:graphicData>
        </a:graphic>
      </p:graphicFrame>
      <p:graphicFrame>
        <p:nvGraphicFramePr>
          <p:cNvPr id="32" name="表 31">
            <a:extLst>
              <a:ext uri="{FF2B5EF4-FFF2-40B4-BE49-F238E27FC236}">
                <a16:creationId xmlns:a16="http://schemas.microsoft.com/office/drawing/2014/main" id="{A8B2CBB4-24BF-48D6-A88F-20DE1BB39C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614684"/>
              </p:ext>
            </p:extLst>
          </p:nvPr>
        </p:nvGraphicFramePr>
        <p:xfrm>
          <a:off x="135000" y="1368556"/>
          <a:ext cx="6588000" cy="3885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>
                  <a:extLst>
                    <a:ext uri="{9D8B030D-6E8A-4147-A177-3AD203B41FA5}">
                      <a16:colId xmlns:a16="http://schemas.microsoft.com/office/drawing/2014/main" val="978113714"/>
                    </a:ext>
                  </a:extLst>
                </a:gridCol>
                <a:gridCol w="5400000">
                  <a:extLst>
                    <a:ext uri="{9D8B030D-6E8A-4147-A177-3AD203B41FA5}">
                      <a16:colId xmlns:a16="http://schemas.microsoft.com/office/drawing/2014/main" val="3266385150"/>
                    </a:ext>
                  </a:extLst>
                </a:gridCol>
              </a:tblGrid>
              <a:tr h="61665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対象事業者</a:t>
                      </a:r>
                    </a:p>
                  </a:txBody>
                  <a:tcPr marL="72000" marR="72000" anchor="ctr">
                    <a:lnL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54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ea"/>
                        <a:buNone/>
                      </a:pP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県内に本社・事業所のある中小企業・個人</a:t>
                      </a:r>
                      <a:endParaRPr kumimoji="1" lang="en-US" altLang="ja-JP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>
                        <a:buFont typeface="+mj-ea"/>
                        <a:buNone/>
                      </a:pP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（中小企業基本法第</a:t>
                      </a:r>
                      <a:r>
                        <a:rPr kumimoji="1" lang="en-US" altLang="ja-JP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条第</a:t>
                      </a:r>
                      <a:r>
                        <a:rPr kumimoji="1" lang="en-US" altLang="ja-JP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項各号に掲げる者）</a:t>
                      </a:r>
                    </a:p>
                  </a:txBody>
                  <a:tcPr marL="180000" marR="36000" anchor="ctr">
                    <a:lnL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6305753"/>
                  </a:ext>
                </a:extLst>
              </a:tr>
              <a:tr h="2087188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補助対象事業</a:t>
                      </a:r>
                    </a:p>
                  </a:txBody>
                  <a:tcPr marL="72000" marR="72000" anchor="ctr">
                    <a:lnL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549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spcAft>
                          <a:spcPts val="600"/>
                        </a:spcAft>
                        <a:buFont typeface="+mj-ea"/>
                        <a:buAutoNum type="circleNumDbPlain"/>
                      </a:pPr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海外で開催される見本市・商談会への出展事業</a:t>
                      </a:r>
                    </a:p>
                    <a:p>
                      <a:pPr marL="228600" marR="0" lvl="0" indent="-2286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ea"/>
                        <a:buAutoNum type="circleNumDbPlain"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外国語版ホームページ、パンフレット及び商品</a:t>
                      </a:r>
                      <a:r>
                        <a:rPr kumimoji="1" lang="en-US" altLang="ja-JP" sz="12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PR</a:t>
                      </a:r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映像作成事業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ea"/>
                        <a:buAutoNum type="circleNumDbPlain"/>
                      </a:pPr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海外向け商品パッケージデザイン作成事業</a:t>
                      </a:r>
                    </a:p>
                    <a:p>
                      <a:pPr marL="228600" marR="0" lvl="0" indent="-2286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ea"/>
                        <a:buAutoNum type="circleNumDbPlain"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国際規格・基準及び海外知的財産権の申請事業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ea"/>
                        <a:buAutoNum type="circleNumDbPlain"/>
                      </a:pPr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海外向けインターネットショップ出店事業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 typeface="+mj-ea"/>
                        <a:buNone/>
                      </a:pPr>
                      <a:endParaRPr kumimoji="1" lang="en-US" altLang="ja-JP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>
                        <a:buFont typeface="+mj-ea"/>
                        <a:buNone/>
                      </a:pPr>
                      <a:r>
                        <a:rPr kumimoji="1" lang="en-US" altLang="ja-JP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渡航費等については、過去３年度以内の交付実績がある場合は補助対象と　　　</a:t>
                      </a:r>
                      <a:endParaRPr kumimoji="1" lang="en-US" altLang="ja-JP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>
                        <a:buFont typeface="+mj-ea"/>
                        <a:buNone/>
                      </a:pP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なりません。</a:t>
                      </a:r>
                      <a:endParaRPr kumimoji="1" lang="en-US" altLang="ja-JP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>
                        <a:buFont typeface="+mj-ea"/>
                        <a:buNone/>
                      </a:pP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このほか、</a:t>
                      </a:r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補助対象経費の詳細については交付要綱をご確認ください。</a:t>
                      </a:r>
                    </a:p>
                  </a:txBody>
                  <a:tcPr marL="180000" marR="36000" anchor="ctr">
                    <a:lnL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432175"/>
                  </a:ext>
                </a:extLst>
              </a:tr>
              <a:tr h="71579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補助率・額等</a:t>
                      </a:r>
                    </a:p>
                  </a:txBody>
                  <a:tcPr marL="72000" marR="72000" anchor="ctr">
                    <a:lnL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549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補助率：対象事業費の２分の１以内の額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年間の補助限度額：１社当たり５０万円　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事業実施期間：令和７年３月３１日までに終了するもの</a:t>
                      </a:r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80000" marR="36000" anchor="ctr">
                    <a:lnL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B5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4594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1453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896</TotalTime>
  <Words>333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201op</dc:creator>
  <cp:lastModifiedBy>201op</cp:lastModifiedBy>
  <cp:revision>96</cp:revision>
  <cp:lastPrinted>2024-04-10T06:31:23Z</cp:lastPrinted>
  <dcterms:created xsi:type="dcterms:W3CDTF">2022-08-09T23:50:58Z</dcterms:created>
  <dcterms:modified xsi:type="dcterms:W3CDTF">2024-04-16T08:11:22Z</dcterms:modified>
</cp:coreProperties>
</file>