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50" d="100"/>
          <a:sy n="150" d="100"/>
        </p:scale>
        <p:origin x="180" y="-12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4AC80-E73D-48E0-A507-DDA8753E4B3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289BE-454C-4E74-B5AC-C28D541022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95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52A67-658D-485F-891F-AC6B4CD86EB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3367794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65E8-1986-4166-B1FF-978AC1B6B3B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25179-B640-4AFA-916B-43CFC5E06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10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65E8-1986-4166-B1FF-978AC1B6B3B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25179-B640-4AFA-916B-43CFC5E06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29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65E8-1986-4166-B1FF-978AC1B6B3B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25179-B640-4AFA-916B-43CFC5E06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58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65E8-1986-4166-B1FF-978AC1B6B3B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25179-B640-4AFA-916B-43CFC5E06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34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65E8-1986-4166-B1FF-978AC1B6B3B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25179-B640-4AFA-916B-43CFC5E06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30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65E8-1986-4166-B1FF-978AC1B6B3B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25179-B640-4AFA-916B-43CFC5E06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9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65E8-1986-4166-B1FF-978AC1B6B3B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25179-B640-4AFA-916B-43CFC5E06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10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65E8-1986-4166-B1FF-978AC1B6B3B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25179-B640-4AFA-916B-43CFC5E06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04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65E8-1986-4166-B1FF-978AC1B6B3B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25179-B640-4AFA-916B-43CFC5E06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62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65E8-1986-4166-B1FF-978AC1B6B3B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25179-B640-4AFA-916B-43CFC5E06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48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65E8-1986-4166-B1FF-978AC1B6B3B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25179-B640-4AFA-916B-43CFC5E06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55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065E8-1986-4166-B1FF-978AC1B6B3B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25179-B640-4AFA-916B-43CFC5E06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210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xmlns="" id="{105890E2-2AFD-442D-AD28-C51E3FD6FD92}"/>
              </a:ext>
            </a:extLst>
          </p:cNvPr>
          <p:cNvSpPr/>
          <p:nvPr/>
        </p:nvSpPr>
        <p:spPr bwMode="auto">
          <a:xfrm>
            <a:off x="0" y="103590"/>
            <a:ext cx="6857553" cy="1715479"/>
          </a:xfrm>
          <a:prstGeom prst="rect">
            <a:avLst/>
          </a:prstGeom>
          <a:solidFill>
            <a:schemeClr val="bg1">
              <a:lumMod val="50000"/>
              <a:alpha val="1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935" tIns="41468" rIns="82935" bIns="41468" numCol="1" rtlCol="0" anchor="t" anchorCtr="0" compatLnSpc="1">
            <a:prstTxWarp prst="textNoShape">
              <a:avLst/>
            </a:prstTxWarp>
          </a:bodyPr>
          <a:lstStyle/>
          <a:p>
            <a:pPr defTabSz="944550" fontAlgn="base">
              <a:spcBef>
                <a:spcPct val="0"/>
              </a:spcBef>
              <a:spcAft>
                <a:spcPct val="0"/>
              </a:spcAft>
            </a:pPr>
            <a:endParaRPr lang="ja-JP" altLang="en-US" sz="1905">
              <a:solidFill>
                <a:schemeClr val="tx1">
                  <a:lumMod val="50000"/>
                </a:scheme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xmlns="" id="{CF4BE785-8F4E-47CE-AB47-3025B7C497B4}"/>
              </a:ext>
            </a:extLst>
          </p:cNvPr>
          <p:cNvSpPr/>
          <p:nvPr/>
        </p:nvSpPr>
        <p:spPr>
          <a:xfrm>
            <a:off x="194015" y="1879864"/>
            <a:ext cx="6451190" cy="343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33" b="1" dirty="0">
                <a:solidFill>
                  <a:schemeClr val="tx1">
                    <a:lumMod val="50000"/>
                  </a:schemeClr>
                </a:solidFill>
                <a:latin typeface="+mn-ea"/>
              </a:rPr>
              <a:t>《</a:t>
            </a:r>
            <a:r>
              <a:rPr lang="ja-JP" altLang="en-US" sz="1633" b="1" dirty="0">
                <a:solidFill>
                  <a:schemeClr val="tx1">
                    <a:lumMod val="50000"/>
                  </a:schemeClr>
                </a:solidFill>
                <a:latin typeface="+mn-ea"/>
              </a:rPr>
              <a:t>お申込み</a:t>
            </a:r>
            <a:r>
              <a:rPr lang="en-US" altLang="ja-JP" sz="1633" b="1" dirty="0">
                <a:solidFill>
                  <a:schemeClr val="tx1">
                    <a:lumMod val="50000"/>
                  </a:schemeClr>
                </a:solidFill>
                <a:latin typeface="+mn-ea"/>
              </a:rPr>
              <a:t>》</a:t>
            </a:r>
            <a:r>
              <a:rPr lang="ja-JP" altLang="en-US" sz="1451" b="1" dirty="0">
                <a:solidFill>
                  <a:schemeClr val="tx1">
                    <a:lumMod val="50000"/>
                  </a:schemeClr>
                </a:solidFill>
                <a:latin typeface="+mn-ea"/>
              </a:rPr>
              <a:t>　</a:t>
            </a:r>
            <a:r>
              <a:rPr lang="ja-JP" altLang="en-US" sz="1270" b="1" dirty="0">
                <a:solidFill>
                  <a:schemeClr val="tx1">
                    <a:lumMod val="50000"/>
                  </a:schemeClr>
                </a:solidFill>
              </a:rPr>
              <a:t>必要事項をご記入の上、メールまたは</a:t>
            </a:r>
            <a:r>
              <a:rPr lang="en-US" altLang="ja-JP" sz="1270" b="1" dirty="0">
                <a:solidFill>
                  <a:schemeClr val="tx1">
                    <a:lumMod val="50000"/>
                  </a:schemeClr>
                </a:solidFill>
              </a:rPr>
              <a:t>FAX</a:t>
            </a:r>
            <a:r>
              <a:rPr lang="ja-JP" altLang="en-US" sz="1270" b="1" dirty="0">
                <a:solidFill>
                  <a:schemeClr val="tx1">
                    <a:lumMod val="50000"/>
                  </a:schemeClr>
                </a:solidFill>
              </a:rPr>
              <a:t>にてお申し込みください。</a:t>
            </a:r>
            <a:endParaRPr lang="ja-JP" altLang="en-US" sz="1270" dirty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xmlns="" id="{EBBECE46-44AB-49EE-BB72-3D71636A5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90104"/>
              </p:ext>
            </p:extLst>
          </p:nvPr>
        </p:nvGraphicFramePr>
        <p:xfrm>
          <a:off x="203405" y="2212953"/>
          <a:ext cx="6451190" cy="3469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67">
                  <a:extLst>
                    <a:ext uri="{9D8B030D-6E8A-4147-A177-3AD203B41FA5}">
                      <a16:colId xmlns:a16="http://schemas.microsoft.com/office/drawing/2014/main" xmlns="" val="2205720403"/>
                    </a:ext>
                  </a:extLst>
                </a:gridCol>
                <a:gridCol w="990272">
                  <a:extLst>
                    <a:ext uri="{9D8B030D-6E8A-4147-A177-3AD203B41FA5}">
                      <a16:colId xmlns:a16="http://schemas.microsoft.com/office/drawing/2014/main" xmlns="" val="210979763"/>
                    </a:ext>
                  </a:extLst>
                </a:gridCol>
                <a:gridCol w="1787656">
                  <a:extLst>
                    <a:ext uri="{9D8B030D-6E8A-4147-A177-3AD203B41FA5}">
                      <a16:colId xmlns:a16="http://schemas.microsoft.com/office/drawing/2014/main" xmlns="" val="285809445"/>
                    </a:ext>
                  </a:extLst>
                </a:gridCol>
                <a:gridCol w="1181146">
                  <a:extLst>
                    <a:ext uri="{9D8B030D-6E8A-4147-A177-3AD203B41FA5}">
                      <a16:colId xmlns:a16="http://schemas.microsoft.com/office/drawing/2014/main" xmlns="" val="304407827"/>
                    </a:ext>
                  </a:extLst>
                </a:gridCol>
                <a:gridCol w="2044449">
                  <a:extLst>
                    <a:ext uri="{9D8B030D-6E8A-4147-A177-3AD203B41FA5}">
                      <a16:colId xmlns:a16="http://schemas.microsoft.com/office/drawing/2014/main" xmlns="" val="3297950465"/>
                    </a:ext>
                  </a:extLst>
                </a:gridCol>
              </a:tblGrid>
              <a:tr h="56821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bg1"/>
                          </a:solidFill>
                        </a:rPr>
                        <a:t>お申込み先</a:t>
                      </a: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300" b="1" spc="0" dirty="0">
                          <a:solidFill>
                            <a:schemeClr val="bg1"/>
                          </a:solidFill>
                        </a:rPr>
                        <a:t>青森県地域産業課　創業支援グループ　鈴木 </a:t>
                      </a:r>
                      <a:r>
                        <a:rPr kumimoji="1" lang="ja-JP" altLang="en-US" sz="1300" b="1" spc="0" dirty="0" smtClean="0">
                          <a:solidFill>
                            <a:schemeClr val="bg1"/>
                          </a:solidFill>
                        </a:rPr>
                        <a:t>あて</a:t>
                      </a:r>
                      <a:endParaRPr kumimoji="1" lang="en-US" altLang="ja-JP" sz="1300" b="1" spc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1300" b="1" spc="-20" dirty="0">
                          <a:solidFill>
                            <a:schemeClr val="bg1"/>
                          </a:solidFill>
                        </a:rPr>
                        <a:t>メール：</a:t>
                      </a:r>
                      <a:r>
                        <a:rPr kumimoji="1" lang="en-US" altLang="ja-JP" sz="1300" b="1" kern="1200" spc="-2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chiikisangyo@pref.aomori.lg.jp </a:t>
                      </a:r>
                      <a:r>
                        <a:rPr kumimoji="1" lang="ja-JP" altLang="en-US" sz="1300" b="1" spc="-20" dirty="0">
                          <a:solidFill>
                            <a:schemeClr val="bg1"/>
                          </a:solidFill>
                        </a:rPr>
                        <a:t>／ </a:t>
                      </a:r>
                      <a:r>
                        <a:rPr kumimoji="1" lang="en-US" altLang="ja-JP" sz="1300" b="1" spc="-20" dirty="0">
                          <a:solidFill>
                            <a:schemeClr val="bg1"/>
                          </a:solidFill>
                        </a:rPr>
                        <a:t>FAX</a:t>
                      </a:r>
                      <a:r>
                        <a:rPr kumimoji="1" lang="ja-JP" altLang="en-US" sz="1300" b="1" spc="-20" dirty="0">
                          <a:solidFill>
                            <a:schemeClr val="bg1"/>
                          </a:solidFill>
                        </a:rPr>
                        <a:t>：</a:t>
                      </a:r>
                      <a:r>
                        <a:rPr kumimoji="1" lang="en-US" altLang="ja-JP" sz="1300" b="1" spc="-20" dirty="0">
                          <a:solidFill>
                            <a:schemeClr val="bg1"/>
                          </a:solidFill>
                        </a:rPr>
                        <a:t>017-734-8107</a:t>
                      </a:r>
                      <a:endParaRPr kumimoji="1" lang="ja-JP" altLang="en-US" sz="1300" b="1" spc="-2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3730822361"/>
                  </a:ext>
                </a:extLst>
              </a:tr>
              <a:tr h="37068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企業名</a:t>
                      </a:r>
                      <a:endParaRPr kumimoji="1" lang="ja-JP" altLang="en-US" sz="13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3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78753484"/>
                  </a:ext>
                </a:extLst>
              </a:tr>
              <a:tr h="370685">
                <a:tc rowSpan="2">
                  <a:txBody>
                    <a:bodyPr/>
                    <a:lstStyle/>
                    <a:p>
                      <a:pPr algn="dist"/>
                      <a:endParaRPr kumimoji="1" lang="ja-JP" altLang="en-US" sz="1300" b="1" kern="0" spc="-800" baseline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所属・役職</a:t>
                      </a: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氏　名</a:t>
                      </a: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39333193"/>
                  </a:ext>
                </a:extLst>
              </a:tr>
              <a:tr h="370685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所属・役職</a:t>
                      </a: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氏　名</a:t>
                      </a: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2563208"/>
                  </a:ext>
                </a:extLst>
              </a:tr>
              <a:tr h="37068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住　所</a:t>
                      </a: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〒</a:t>
                      </a:r>
                    </a:p>
                  </a:txBody>
                  <a:tcPr marL="82935" marR="82935" marT="41468" marB="414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3326777706"/>
                  </a:ext>
                </a:extLst>
              </a:tr>
              <a:tr h="37068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電話番号</a:t>
                      </a: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FAX</a:t>
                      </a:r>
                      <a:r>
                        <a:rPr kumimoji="1" lang="ja-JP" altLang="en-US" sz="13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番号</a:t>
                      </a: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18239054"/>
                  </a:ext>
                </a:extLst>
              </a:tr>
              <a:tr h="37068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E-mail </a:t>
                      </a:r>
                      <a:r>
                        <a:rPr kumimoji="1" lang="en-US" altLang="ja-JP" sz="1050" b="1" dirty="0" smtClean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050" b="1" dirty="0" smtClean="0">
                          <a:solidFill>
                            <a:srgbClr val="FF0000"/>
                          </a:solidFill>
                        </a:rPr>
                        <a:t>必須</a:t>
                      </a:r>
                      <a:endParaRPr kumimoji="1" lang="ja-JP" altLang="en-US" sz="13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3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45554578"/>
                  </a:ext>
                </a:extLst>
              </a:tr>
              <a:tr h="37068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会場選択</a:t>
                      </a:r>
                      <a:endParaRPr kumimoji="1" lang="en-US" altLang="ja-JP" sz="1300" b="1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どちらかに〇で囲んで下さい</a:t>
                      </a:r>
                      <a:endParaRPr kumimoji="1" lang="ja-JP" altLang="en-US" sz="1300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3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82935" marR="82935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E4CE4F2-B09F-465B-9E60-7B39A5FB7863}"/>
              </a:ext>
            </a:extLst>
          </p:cNvPr>
          <p:cNvSpPr txBox="1"/>
          <p:nvPr/>
        </p:nvSpPr>
        <p:spPr>
          <a:xfrm>
            <a:off x="1635395" y="106209"/>
            <a:ext cx="5149856" cy="16557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2177" b="1" dirty="0" smtClean="0">
                <a:solidFill>
                  <a:schemeClr val="tx1">
                    <a:lumMod val="50000"/>
                  </a:schemeClr>
                </a:solidFill>
                <a:latin typeface="+mn-ea"/>
              </a:rPr>
              <a:t>ものづくり企業向け</a:t>
            </a:r>
            <a:endParaRPr lang="en-US" altLang="ja-JP" sz="2177" b="1" dirty="0">
              <a:solidFill>
                <a:schemeClr val="tx1">
                  <a:lumMod val="50000"/>
                </a:schemeClr>
              </a:solidFill>
              <a:latin typeface="+mn-ea"/>
            </a:endParaRPr>
          </a:p>
          <a:p>
            <a:r>
              <a:rPr lang="ja-JP" altLang="en-US" sz="4354" b="1" dirty="0">
                <a:solidFill>
                  <a:schemeClr val="tx1">
                    <a:lumMod val="50000"/>
                  </a:schemeClr>
                </a:solidFill>
                <a:latin typeface="+mn-ea"/>
              </a:rPr>
              <a:t>営業力強化セミナー</a:t>
            </a:r>
            <a:endParaRPr lang="en-US" altLang="ja-JP" sz="4354" b="1" dirty="0">
              <a:solidFill>
                <a:schemeClr val="tx1">
                  <a:lumMod val="50000"/>
                </a:schemeClr>
              </a:solidFill>
              <a:latin typeface="+mn-ea"/>
            </a:endParaRPr>
          </a:p>
          <a:p>
            <a:r>
              <a:rPr lang="ja-JP" altLang="en-US" sz="3628" b="1" dirty="0">
                <a:solidFill>
                  <a:schemeClr val="tx1">
                    <a:lumMod val="50000"/>
                  </a:schemeClr>
                </a:solidFill>
                <a:latin typeface="+mn-ea"/>
              </a:rPr>
              <a:t>参加申込書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xmlns="" id="{F522C23C-4922-46AF-ADC9-88CB30620881}"/>
              </a:ext>
            </a:extLst>
          </p:cNvPr>
          <p:cNvSpPr/>
          <p:nvPr/>
        </p:nvSpPr>
        <p:spPr bwMode="auto">
          <a:xfrm>
            <a:off x="199863" y="205460"/>
            <a:ext cx="1478734" cy="1478734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935" tIns="41468" rIns="82935" bIns="41468" numCol="1" rtlCol="0" anchor="ctr" anchorCtr="0" compatLnSpc="1">
            <a:prstTxWarp prst="textNoShape">
              <a:avLst/>
            </a:prstTxWarp>
          </a:bodyPr>
          <a:lstStyle/>
          <a:p>
            <a:pPr algn="ctr" defTabSz="94455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540" b="1" dirty="0">
                <a:solidFill>
                  <a:schemeClr val="bg1"/>
                </a:solidFill>
                <a:latin typeface="+mn-ea"/>
              </a:rPr>
              <a:t>７</a:t>
            </a:r>
            <a:r>
              <a:rPr lang="en-US" altLang="ja-JP" sz="2540" b="1" dirty="0" smtClean="0">
                <a:solidFill>
                  <a:schemeClr val="bg1"/>
                </a:solidFill>
                <a:latin typeface="+mn-ea"/>
              </a:rPr>
              <a:t>/</a:t>
            </a:r>
            <a:r>
              <a:rPr lang="ja-JP" altLang="en-US" sz="2540" b="1" dirty="0">
                <a:solidFill>
                  <a:schemeClr val="bg1"/>
                </a:solidFill>
                <a:latin typeface="+mn-ea"/>
              </a:rPr>
              <a:t>１</a:t>
            </a:r>
            <a:endParaRPr lang="en-US" altLang="ja-JP" sz="2540" b="1" dirty="0">
              <a:solidFill>
                <a:schemeClr val="bg1"/>
              </a:solidFill>
              <a:latin typeface="+mn-ea"/>
            </a:endParaRPr>
          </a:p>
          <a:p>
            <a:pPr algn="ctr" defTabSz="94455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265" b="1" dirty="0">
                <a:solidFill>
                  <a:schemeClr val="bg1"/>
                </a:solidFill>
                <a:latin typeface="+mn-ea"/>
              </a:rPr>
              <a:t>締切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xmlns="" id="{3328D073-55AA-403E-BCFA-287756409BB9}"/>
              </a:ext>
            </a:extLst>
          </p:cNvPr>
          <p:cNvSpPr/>
          <p:nvPr/>
        </p:nvSpPr>
        <p:spPr bwMode="auto">
          <a:xfrm>
            <a:off x="203405" y="5755895"/>
            <a:ext cx="6441800" cy="405873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935" tIns="41468" rIns="82935" bIns="41468" numCol="1" rtlCol="0" anchor="t" anchorCtr="0" compatLnSpc="1">
            <a:prstTxWarp prst="textNoShape">
              <a:avLst/>
            </a:prstTxWarp>
          </a:bodyPr>
          <a:lstStyle/>
          <a:p>
            <a:pPr defTabSz="944550" fontAlgn="base">
              <a:spcBef>
                <a:spcPct val="0"/>
              </a:spcBef>
              <a:spcAft>
                <a:spcPct val="0"/>
              </a:spcAft>
            </a:pPr>
            <a:endParaRPr lang="ja-JP" altLang="en-US" sz="1905">
              <a:latin typeface="Arial" charset="0"/>
              <a:ea typeface="ＭＳ Ｐゴシック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xmlns="" id="{333ABA7E-251D-4280-AC80-9FF707EBAD87}"/>
              </a:ext>
            </a:extLst>
          </p:cNvPr>
          <p:cNvSpPr/>
          <p:nvPr/>
        </p:nvSpPr>
        <p:spPr>
          <a:xfrm>
            <a:off x="1949999" y="6174727"/>
            <a:ext cx="4320172" cy="538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902" b="1" dirty="0" smtClean="0">
                <a:solidFill>
                  <a:srgbClr val="2C2C2C"/>
                </a:solidFill>
                <a:latin typeface="+mn-ea"/>
              </a:rPr>
              <a:t> </a:t>
            </a:r>
            <a:r>
              <a:rPr lang="ja-JP" altLang="en-US" sz="2902" b="1" dirty="0" smtClean="0">
                <a:solidFill>
                  <a:srgbClr val="2C2C2C"/>
                </a:solidFill>
                <a:latin typeface="+mn-ea"/>
              </a:rPr>
              <a:t>　営業力強化実践研修</a:t>
            </a:r>
            <a:endParaRPr lang="zh-TW" altLang="en-US" sz="2902" b="1" dirty="0">
              <a:solidFill>
                <a:srgbClr val="2C2C2C"/>
              </a:solidFill>
              <a:latin typeface="+mn-ea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xmlns="" id="{BADB6C85-B831-4AB7-888E-44D6B1AD3856}"/>
              </a:ext>
            </a:extLst>
          </p:cNvPr>
          <p:cNvSpPr/>
          <p:nvPr/>
        </p:nvSpPr>
        <p:spPr bwMode="auto">
          <a:xfrm>
            <a:off x="296299" y="5843227"/>
            <a:ext cx="918800" cy="663000"/>
          </a:xfrm>
          <a:prstGeom prst="rect">
            <a:avLst/>
          </a:prstGeom>
          <a:solidFill>
            <a:srgbClr val="2C2C2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935" tIns="41468" rIns="82935" bIns="41468" numCol="1" rtlCol="0" anchor="ctr" anchorCtr="0" compatLnSpc="1">
            <a:prstTxWarp prst="textNoShape">
              <a:avLst/>
            </a:prstTxWarp>
          </a:bodyPr>
          <a:lstStyle/>
          <a:p>
            <a:pPr algn="ctr" defTabSz="94455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51" b="1" dirty="0">
                <a:solidFill>
                  <a:schemeClr val="bg1"/>
                </a:solidFill>
                <a:latin typeface="+mn-ea"/>
              </a:rPr>
              <a:t>申込書類</a:t>
            </a:r>
            <a:endParaRPr lang="en-US" altLang="ja-JP" sz="1451" b="1" dirty="0">
              <a:solidFill>
                <a:schemeClr val="bg1"/>
              </a:solidFill>
              <a:latin typeface="+mn-ea"/>
            </a:endParaRPr>
          </a:p>
          <a:p>
            <a:pPr algn="ctr" defTabSz="94455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51" b="1" spc="272" dirty="0">
                <a:solidFill>
                  <a:schemeClr val="bg1"/>
                </a:solidFill>
                <a:latin typeface="+mn-ea"/>
              </a:rPr>
              <a:t>配布中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6F993C4B-87B2-4AF6-A8D0-DF3770BCF38A}"/>
              </a:ext>
            </a:extLst>
          </p:cNvPr>
          <p:cNvSpPr txBox="1"/>
          <p:nvPr/>
        </p:nvSpPr>
        <p:spPr>
          <a:xfrm>
            <a:off x="232553" y="7210905"/>
            <a:ext cx="3377422" cy="2603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88" b="1" dirty="0">
                <a:solidFill>
                  <a:srgbClr val="2C2C2C"/>
                </a:solidFill>
                <a:latin typeface="+mn-ea"/>
              </a:rPr>
              <a:t>■スケジュール</a:t>
            </a:r>
            <a:endParaRPr lang="en-US" altLang="ja-JP" sz="363" dirty="0">
              <a:solidFill>
                <a:srgbClr val="2C2C2C"/>
              </a:solidFill>
              <a:latin typeface="+mn-ea"/>
            </a:endParaRPr>
          </a:p>
          <a:p>
            <a:r>
              <a:rPr lang="ja-JP" altLang="en-US" sz="1088" dirty="0">
                <a:solidFill>
                  <a:srgbClr val="2C2C2C"/>
                </a:solidFill>
                <a:latin typeface="+mn-ea"/>
              </a:rPr>
              <a:t>営業力強化セミナー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：八戸会場　</a:t>
            </a:r>
            <a:r>
              <a:rPr lang="en-US" altLang="ja-JP" sz="1088" dirty="0">
                <a:solidFill>
                  <a:srgbClr val="2C2C2C"/>
                </a:solidFill>
                <a:latin typeface="+mn-ea"/>
              </a:rPr>
              <a:t>7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月</a:t>
            </a:r>
            <a:r>
              <a:rPr lang="en-US" altLang="ja-JP" sz="1088" dirty="0">
                <a:solidFill>
                  <a:srgbClr val="2C2C2C"/>
                </a:solidFill>
                <a:latin typeface="+mn-ea"/>
              </a:rPr>
              <a:t>6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日（月）</a:t>
            </a:r>
            <a:endParaRPr lang="en-US" altLang="ja-JP" sz="1088" dirty="0" smtClean="0">
              <a:solidFill>
                <a:srgbClr val="2C2C2C"/>
              </a:solidFill>
              <a:latin typeface="+mn-ea"/>
            </a:endParaRPr>
          </a:p>
          <a:p>
            <a:r>
              <a:rPr lang="ja-JP" altLang="en-US" sz="1088" dirty="0">
                <a:solidFill>
                  <a:srgbClr val="2C2C2C"/>
                </a:solidFill>
                <a:latin typeface="+mn-ea"/>
              </a:rPr>
              <a:t>　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　　　　　　　　　　　　 </a:t>
            </a:r>
            <a:r>
              <a:rPr lang="ja-JP" altLang="en-US" sz="1088" dirty="0">
                <a:solidFill>
                  <a:srgbClr val="2C2C2C"/>
                </a:solidFill>
                <a:latin typeface="+mn-ea"/>
              </a:rPr>
              <a:t>青森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会場　</a:t>
            </a:r>
            <a:r>
              <a:rPr lang="en-US" altLang="ja-JP" sz="1088" dirty="0" smtClean="0">
                <a:solidFill>
                  <a:srgbClr val="2C2C2C"/>
                </a:solidFill>
                <a:latin typeface="+mn-ea"/>
              </a:rPr>
              <a:t>7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月</a:t>
            </a:r>
            <a:r>
              <a:rPr lang="en-US" altLang="ja-JP" sz="1088" dirty="0">
                <a:solidFill>
                  <a:srgbClr val="2C2C2C"/>
                </a:solidFill>
                <a:latin typeface="+mn-ea"/>
              </a:rPr>
              <a:t>7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日（火）</a:t>
            </a:r>
            <a:endParaRPr lang="en-US" altLang="ja-JP" sz="1088" dirty="0">
              <a:solidFill>
                <a:srgbClr val="2C2C2C"/>
              </a:solidFill>
              <a:latin typeface="+mn-ea"/>
            </a:endParaRPr>
          </a:p>
          <a:p>
            <a:endParaRPr lang="en-US" altLang="ja-JP" sz="363" dirty="0">
              <a:solidFill>
                <a:srgbClr val="2C2C2C"/>
              </a:solidFill>
              <a:latin typeface="+mn-ea"/>
            </a:endParaRPr>
          </a:p>
          <a:p>
            <a:r>
              <a:rPr lang="ja-JP" altLang="en-US" sz="1088" dirty="0">
                <a:solidFill>
                  <a:srgbClr val="2C2C2C"/>
                </a:solidFill>
                <a:latin typeface="+mn-ea"/>
              </a:rPr>
              <a:t>個別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指導：</a:t>
            </a:r>
            <a:r>
              <a:rPr lang="en-US" altLang="ja-JP" sz="1088" dirty="0" smtClean="0">
                <a:solidFill>
                  <a:srgbClr val="2C2C2C"/>
                </a:solidFill>
                <a:latin typeface="+mn-ea"/>
              </a:rPr>
              <a:t>7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月中旬～</a:t>
            </a:r>
            <a:r>
              <a:rPr lang="en-US" altLang="ja-JP" sz="1088" dirty="0" smtClean="0">
                <a:solidFill>
                  <a:srgbClr val="2C2C2C"/>
                </a:solidFill>
                <a:latin typeface="+mn-ea"/>
              </a:rPr>
              <a:t>1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月</a:t>
            </a:r>
            <a:endParaRPr lang="en-US" altLang="ja-JP" sz="1088" dirty="0">
              <a:solidFill>
                <a:srgbClr val="2C2C2C"/>
              </a:solidFill>
              <a:latin typeface="+mn-ea"/>
            </a:endParaRPr>
          </a:p>
          <a:p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・営業分析（</a:t>
            </a:r>
            <a:r>
              <a:rPr lang="en-US" altLang="ja-JP" sz="1088" dirty="0" smtClean="0">
                <a:solidFill>
                  <a:srgbClr val="2C2C2C"/>
                </a:solidFill>
                <a:latin typeface="+mn-ea"/>
              </a:rPr>
              <a:t>3C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分析、</a:t>
            </a:r>
            <a:r>
              <a:rPr lang="en-US" altLang="ja-JP" sz="1088" dirty="0" smtClean="0">
                <a:solidFill>
                  <a:srgbClr val="2C2C2C"/>
                </a:solidFill>
                <a:latin typeface="+mn-ea"/>
              </a:rPr>
              <a:t>SWOT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分析）</a:t>
            </a:r>
            <a:endParaRPr lang="en-US" altLang="ja-JP" sz="1088" dirty="0" smtClean="0">
              <a:solidFill>
                <a:srgbClr val="2C2C2C"/>
              </a:solidFill>
              <a:latin typeface="+mn-ea"/>
            </a:endParaRPr>
          </a:p>
          <a:p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・マーケティング手法</a:t>
            </a:r>
            <a:r>
              <a:rPr lang="ja-JP" altLang="en-US" sz="1088" dirty="0">
                <a:solidFill>
                  <a:srgbClr val="2C2C2C"/>
                </a:solidFill>
                <a:latin typeface="+mn-ea"/>
              </a:rPr>
              <a:t>指導</a:t>
            </a:r>
            <a:endParaRPr lang="en-US" altLang="ja-JP" sz="1088" dirty="0" smtClean="0">
              <a:solidFill>
                <a:srgbClr val="2C2C2C"/>
              </a:solidFill>
              <a:latin typeface="+mn-ea"/>
            </a:endParaRPr>
          </a:p>
          <a:p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  ターゲット設定、</a:t>
            </a:r>
            <a:r>
              <a:rPr lang="en-US" altLang="ja-JP" sz="1088" dirty="0" smtClean="0">
                <a:solidFill>
                  <a:srgbClr val="2C2C2C"/>
                </a:solidFill>
                <a:latin typeface="+mn-ea"/>
              </a:rPr>
              <a:t>Web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マーケティング、顧客管理手法、  　</a:t>
            </a:r>
            <a:endParaRPr lang="en-US" altLang="ja-JP" sz="1088" dirty="0" smtClean="0">
              <a:solidFill>
                <a:srgbClr val="2C2C2C"/>
              </a:solidFill>
              <a:latin typeface="+mn-ea"/>
            </a:endParaRPr>
          </a:p>
          <a:p>
            <a:r>
              <a:rPr lang="ja-JP" altLang="en-US" sz="1088" dirty="0">
                <a:solidFill>
                  <a:srgbClr val="2C2C2C"/>
                </a:solidFill>
                <a:latin typeface="+mn-ea"/>
              </a:rPr>
              <a:t>　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ターゲットアプローチ</a:t>
            </a:r>
            <a:r>
              <a:rPr lang="ja-JP" altLang="en-US" sz="1088" dirty="0">
                <a:solidFill>
                  <a:srgbClr val="2C2C2C"/>
                </a:solidFill>
                <a:latin typeface="+mn-ea"/>
              </a:rPr>
              <a:t/>
            </a:r>
            <a:br>
              <a:rPr lang="ja-JP" altLang="en-US" sz="1088" dirty="0">
                <a:solidFill>
                  <a:srgbClr val="2C2C2C"/>
                </a:solidFill>
                <a:latin typeface="+mn-ea"/>
              </a:rPr>
            </a:br>
            <a:r>
              <a:rPr lang="en-US" altLang="ja-JP" sz="1088" dirty="0" smtClean="0">
                <a:solidFill>
                  <a:srgbClr val="2C2C2C"/>
                </a:solidFill>
                <a:latin typeface="+mn-ea"/>
              </a:rPr>
              <a:t>※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現地訪問の他、</a:t>
            </a:r>
            <a:r>
              <a:rPr lang="en-US" altLang="ja-JP" sz="1088" dirty="0" smtClean="0">
                <a:solidFill>
                  <a:srgbClr val="2C2C2C"/>
                </a:solidFill>
                <a:latin typeface="+mn-ea"/>
              </a:rPr>
              <a:t>Web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会議システム等により実施予定</a:t>
            </a:r>
            <a:endParaRPr lang="en-US" altLang="ja-JP" sz="363" dirty="0">
              <a:solidFill>
                <a:srgbClr val="2C2C2C"/>
              </a:solidFill>
              <a:latin typeface="+mn-ea"/>
            </a:endParaRPr>
          </a:p>
          <a:p>
            <a:endParaRPr lang="en-US" altLang="ja-JP" sz="363" dirty="0">
              <a:solidFill>
                <a:srgbClr val="2C2C2C"/>
              </a:solidFill>
              <a:latin typeface="+mn-ea"/>
            </a:endParaRPr>
          </a:p>
          <a:p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・展示商談会サポート：</a:t>
            </a:r>
            <a:r>
              <a:rPr lang="en-US" altLang="ja-JP" sz="1088" dirty="0" smtClean="0">
                <a:solidFill>
                  <a:srgbClr val="2C2C2C"/>
                </a:solidFill>
                <a:latin typeface="+mn-ea"/>
              </a:rPr>
              <a:t>11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月頃</a:t>
            </a:r>
            <a:endParaRPr lang="en-US" altLang="ja-JP" sz="1088" dirty="0" smtClean="0">
              <a:solidFill>
                <a:srgbClr val="2C2C2C"/>
              </a:solidFill>
              <a:latin typeface="+mn-ea"/>
            </a:endParaRPr>
          </a:p>
          <a:p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・個別商談：</a:t>
            </a:r>
            <a:r>
              <a:rPr lang="en-US" altLang="ja-JP" sz="1088" dirty="0" smtClean="0">
                <a:solidFill>
                  <a:srgbClr val="2C2C2C"/>
                </a:solidFill>
                <a:latin typeface="+mn-ea"/>
              </a:rPr>
              <a:t>12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月頃</a:t>
            </a:r>
            <a:endParaRPr lang="en-US" altLang="ja-JP" sz="1088" dirty="0" smtClean="0">
              <a:solidFill>
                <a:srgbClr val="2C2C2C"/>
              </a:solidFill>
              <a:latin typeface="+mn-ea"/>
            </a:endParaRPr>
          </a:p>
          <a:p>
            <a:r>
              <a:rPr lang="en-US" altLang="ja-JP" sz="1088" dirty="0" smtClean="0">
                <a:solidFill>
                  <a:srgbClr val="2C2C2C"/>
                </a:solidFill>
                <a:latin typeface="+mn-ea"/>
              </a:rPr>
              <a:t>※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商談先で実施予定</a:t>
            </a:r>
            <a:endParaRPr lang="en-US" altLang="ja-JP" sz="1088" dirty="0">
              <a:solidFill>
                <a:srgbClr val="2C2C2C"/>
              </a:solidFill>
              <a:latin typeface="+mn-ea"/>
            </a:endParaRPr>
          </a:p>
          <a:p>
            <a:endParaRPr lang="en-US" altLang="ja-JP" sz="363" dirty="0">
              <a:solidFill>
                <a:srgbClr val="2C2C2C"/>
              </a:solidFill>
              <a:latin typeface="+mn-ea"/>
            </a:endParaRPr>
          </a:p>
          <a:p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・成果</a:t>
            </a:r>
            <a:r>
              <a:rPr lang="ja-JP" altLang="en-US" sz="1088" dirty="0">
                <a:solidFill>
                  <a:srgbClr val="2C2C2C"/>
                </a:solidFill>
                <a:latin typeface="+mn-ea"/>
              </a:rPr>
              <a:t>報告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会：</a:t>
            </a:r>
            <a:r>
              <a:rPr lang="en-US" altLang="ja-JP" sz="1088" dirty="0">
                <a:solidFill>
                  <a:srgbClr val="2C2C2C"/>
                </a:solidFill>
                <a:latin typeface="+mn-ea"/>
              </a:rPr>
              <a:t>2</a:t>
            </a:r>
            <a:r>
              <a:rPr lang="ja-JP" altLang="en-US" sz="1088" dirty="0">
                <a:solidFill>
                  <a:srgbClr val="2C2C2C"/>
                </a:solidFill>
                <a:latin typeface="+mn-ea"/>
              </a:rPr>
              <a:t>月下旬</a:t>
            </a:r>
            <a:endParaRPr lang="en-US" altLang="ja-JP" sz="1088" dirty="0">
              <a:solidFill>
                <a:srgbClr val="2C2C2C"/>
              </a:solidFill>
              <a:latin typeface="+mn-ea"/>
            </a:endParaRPr>
          </a:p>
          <a:p>
            <a:r>
              <a:rPr lang="en-US" altLang="ja-JP" sz="1088" dirty="0">
                <a:solidFill>
                  <a:srgbClr val="2C2C2C"/>
                </a:solidFill>
                <a:latin typeface="+mn-ea"/>
              </a:rPr>
              <a:t>※</a:t>
            </a:r>
            <a:r>
              <a:rPr lang="ja-JP" altLang="en-US" sz="1088" dirty="0">
                <a:solidFill>
                  <a:srgbClr val="2C2C2C"/>
                </a:solidFill>
                <a:latin typeface="+mn-ea"/>
              </a:rPr>
              <a:t>青森市内の会場を予定</a:t>
            </a:r>
            <a:endParaRPr lang="en-US" altLang="ja-JP" sz="1088" dirty="0">
              <a:solidFill>
                <a:srgbClr val="2C2C2C"/>
              </a:solidFill>
              <a:latin typeface="+mn-ea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xmlns="" id="{3EA652B3-AC38-4E8C-B7F6-9966D71B00CF}"/>
              </a:ext>
            </a:extLst>
          </p:cNvPr>
          <p:cNvSpPr/>
          <p:nvPr/>
        </p:nvSpPr>
        <p:spPr>
          <a:xfrm>
            <a:off x="2144937" y="5850297"/>
            <a:ext cx="2824812" cy="37151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ja-JP" altLang="en-US" sz="1814" b="1" dirty="0">
                <a:solidFill>
                  <a:srgbClr val="2C2C2C"/>
                </a:solidFill>
                <a:latin typeface="+mn-ea"/>
              </a:rPr>
              <a:t>参加事業者募集スタート！</a:t>
            </a:r>
            <a:endParaRPr lang="zh-TW" altLang="en-US" sz="1814" b="1" dirty="0">
              <a:solidFill>
                <a:srgbClr val="2C2C2C"/>
              </a:solidFill>
              <a:latin typeface="+mn-ea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25E421DB-44CB-4AF0-8CEC-F0E1224CE4DB}"/>
              </a:ext>
            </a:extLst>
          </p:cNvPr>
          <p:cNvSpPr txBox="1"/>
          <p:nvPr/>
        </p:nvSpPr>
        <p:spPr>
          <a:xfrm>
            <a:off x="939230" y="6653454"/>
            <a:ext cx="5647557" cy="42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県内ものづくり企業の販路開拓</a:t>
            </a:r>
            <a:r>
              <a:rPr lang="ja-JP" altLang="en-US" sz="1088" dirty="0">
                <a:solidFill>
                  <a:srgbClr val="2C2C2C"/>
                </a:solidFill>
                <a:latin typeface="+mn-ea"/>
              </a:rPr>
              <a:t>に必要な営業力のスキルアップを図るため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、効率的な営業活動について専門家のサポートによる個別</a:t>
            </a:r>
            <a:r>
              <a:rPr lang="ja-JP" altLang="en-US" sz="1088" dirty="0">
                <a:solidFill>
                  <a:srgbClr val="2C2C2C"/>
                </a:solidFill>
                <a:latin typeface="+mn-ea"/>
              </a:rPr>
              <a:t>指導と個別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商談</a:t>
            </a:r>
            <a:r>
              <a:rPr lang="ja-JP" altLang="en-US" sz="1088" dirty="0">
                <a:solidFill>
                  <a:srgbClr val="2C2C2C"/>
                </a:solidFill>
                <a:latin typeface="+mn-ea"/>
              </a:rPr>
              <a:t>等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を</a:t>
            </a:r>
            <a:r>
              <a:rPr lang="ja-JP" altLang="en-US" sz="1088" dirty="0">
                <a:solidFill>
                  <a:srgbClr val="2C2C2C"/>
                </a:solidFill>
                <a:latin typeface="+mn-ea"/>
              </a:rPr>
              <a:t>実施致します。</a:t>
            </a:r>
            <a:endParaRPr lang="en-US" altLang="ja-JP" sz="1088" dirty="0">
              <a:solidFill>
                <a:srgbClr val="2C2C2C"/>
              </a:solidFill>
              <a:latin typeface="+mn-ea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72914E1A-2AF9-4DB6-8572-5EA0C857EB50}"/>
              </a:ext>
            </a:extLst>
          </p:cNvPr>
          <p:cNvSpPr txBox="1"/>
          <p:nvPr/>
        </p:nvSpPr>
        <p:spPr>
          <a:xfrm>
            <a:off x="3499522" y="7210906"/>
            <a:ext cx="3125927" cy="1933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88" b="1" dirty="0">
                <a:solidFill>
                  <a:srgbClr val="2C2C2C"/>
                </a:solidFill>
                <a:latin typeface="+mn-ea"/>
              </a:rPr>
              <a:t>■申込締切　　　</a:t>
            </a:r>
            <a:r>
              <a:rPr lang="en-US" altLang="ja-JP" sz="1088" dirty="0" smtClean="0">
                <a:solidFill>
                  <a:srgbClr val="2C2C2C"/>
                </a:solidFill>
                <a:latin typeface="+mn-ea"/>
              </a:rPr>
              <a:t>2020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年</a:t>
            </a:r>
            <a:r>
              <a:rPr lang="en-US" altLang="ja-JP" sz="1088" dirty="0">
                <a:solidFill>
                  <a:srgbClr val="2C2C2C"/>
                </a:solidFill>
                <a:latin typeface="+mn-ea"/>
              </a:rPr>
              <a:t>7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月</a:t>
            </a:r>
            <a:r>
              <a:rPr lang="en-US" altLang="ja-JP" sz="1088" dirty="0">
                <a:solidFill>
                  <a:srgbClr val="2C2C2C"/>
                </a:solidFill>
                <a:latin typeface="+mn-ea"/>
              </a:rPr>
              <a:t>10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日（金）</a:t>
            </a:r>
            <a:endParaRPr lang="en-US" altLang="ja-JP" sz="1088" b="1" dirty="0">
              <a:solidFill>
                <a:srgbClr val="2C2C2C"/>
              </a:solidFill>
              <a:latin typeface="+mn-ea"/>
            </a:endParaRPr>
          </a:p>
          <a:p>
            <a:endParaRPr lang="en-US" altLang="ja-JP" sz="1088" b="1" dirty="0">
              <a:solidFill>
                <a:srgbClr val="2C2C2C"/>
              </a:solidFill>
              <a:latin typeface="+mn-ea"/>
            </a:endParaRPr>
          </a:p>
          <a:p>
            <a:r>
              <a:rPr lang="ja-JP" altLang="en-US" sz="1088" b="1" dirty="0">
                <a:solidFill>
                  <a:srgbClr val="2C2C2C"/>
                </a:solidFill>
                <a:latin typeface="+mn-ea"/>
              </a:rPr>
              <a:t>■対象事業者</a:t>
            </a:r>
            <a:r>
              <a:rPr lang="ja-JP" altLang="en-US" sz="1088" dirty="0">
                <a:solidFill>
                  <a:srgbClr val="2C2C2C"/>
                </a:solidFill>
                <a:latin typeface="+mn-ea"/>
              </a:rPr>
              <a:t>　　青森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県内ものづくり企業の</a:t>
            </a:r>
            <a:endParaRPr lang="en-US" altLang="ja-JP" sz="1088" dirty="0">
              <a:solidFill>
                <a:srgbClr val="2C2C2C"/>
              </a:solidFill>
              <a:latin typeface="+mn-ea"/>
            </a:endParaRPr>
          </a:p>
          <a:p>
            <a:r>
              <a:rPr lang="ja-JP" altLang="en-US" sz="1088" dirty="0">
                <a:solidFill>
                  <a:srgbClr val="2C2C2C"/>
                </a:solidFill>
                <a:latin typeface="+mn-ea"/>
              </a:rPr>
              <a:t>　　　　　　　　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　　　営業</a:t>
            </a:r>
            <a:r>
              <a:rPr lang="ja-JP" altLang="en-US" sz="1088" dirty="0">
                <a:solidFill>
                  <a:srgbClr val="2C2C2C"/>
                </a:solidFill>
                <a:latin typeface="+mn-ea"/>
              </a:rPr>
              <a:t>担当者や経営者</a:t>
            </a:r>
            <a:endParaRPr lang="en-US" altLang="ja-JP" sz="1088" dirty="0">
              <a:solidFill>
                <a:srgbClr val="2C2C2C"/>
              </a:solidFill>
              <a:latin typeface="+mn-ea"/>
            </a:endParaRPr>
          </a:p>
          <a:p>
            <a:endParaRPr lang="en-US" altLang="ja-JP" sz="1088" b="1" dirty="0">
              <a:solidFill>
                <a:srgbClr val="2C2C2C"/>
              </a:solidFill>
              <a:latin typeface="+mn-ea"/>
            </a:endParaRPr>
          </a:p>
          <a:p>
            <a:r>
              <a:rPr lang="ja-JP" altLang="en-US" sz="1088" b="1" dirty="0">
                <a:solidFill>
                  <a:srgbClr val="2C2C2C"/>
                </a:solidFill>
                <a:latin typeface="+mn-ea"/>
              </a:rPr>
              <a:t>■募集事業者数　</a:t>
            </a:r>
            <a:r>
              <a:rPr lang="en-US" altLang="ja-JP" sz="1088" dirty="0">
                <a:solidFill>
                  <a:srgbClr val="2C2C2C"/>
                </a:solidFill>
                <a:latin typeface="+mn-ea"/>
              </a:rPr>
              <a:t>3</a:t>
            </a:r>
            <a:r>
              <a:rPr lang="ja-JP" altLang="en-US" sz="1088" dirty="0" smtClean="0">
                <a:solidFill>
                  <a:srgbClr val="2C2C2C"/>
                </a:solidFill>
                <a:latin typeface="+mn-ea"/>
              </a:rPr>
              <a:t>社</a:t>
            </a:r>
            <a:endParaRPr lang="en-US" altLang="ja-JP" sz="1088" b="1" dirty="0">
              <a:solidFill>
                <a:srgbClr val="2C2C2C"/>
              </a:solidFill>
              <a:latin typeface="+mn-ea"/>
            </a:endParaRPr>
          </a:p>
          <a:p>
            <a:endParaRPr lang="en-US" altLang="ja-JP" sz="1088" b="1" dirty="0">
              <a:solidFill>
                <a:srgbClr val="2C2C2C"/>
              </a:solidFill>
              <a:latin typeface="+mn-ea"/>
            </a:endParaRPr>
          </a:p>
          <a:p>
            <a:r>
              <a:rPr lang="ja-JP" altLang="en-US" sz="1088" b="1" dirty="0">
                <a:solidFill>
                  <a:srgbClr val="2C2C2C"/>
                </a:solidFill>
                <a:latin typeface="+mn-ea"/>
              </a:rPr>
              <a:t>■募集方法　　　</a:t>
            </a:r>
            <a:r>
              <a:rPr lang="ja-JP" altLang="en-US" sz="1088" dirty="0">
                <a:solidFill>
                  <a:srgbClr val="2C2C2C"/>
                </a:solidFill>
                <a:latin typeface="+mn-ea"/>
              </a:rPr>
              <a:t>下記ページをご確認ください</a:t>
            </a:r>
            <a:endParaRPr lang="en-US" altLang="ja-JP" sz="1088" dirty="0">
              <a:solidFill>
                <a:srgbClr val="2C2C2C"/>
              </a:solidFill>
              <a:latin typeface="+mn-ea"/>
            </a:endParaRPr>
          </a:p>
          <a:p>
            <a:endParaRPr lang="en-US" altLang="ja-JP" sz="1088" dirty="0">
              <a:solidFill>
                <a:srgbClr val="2C2C2C"/>
              </a:solidFill>
              <a:latin typeface="+mn-ea"/>
            </a:endParaRPr>
          </a:p>
          <a:p>
            <a:r>
              <a:rPr lang="en-US" altLang="ja-JP" sz="1088" dirty="0" smtClean="0">
                <a:solidFill>
                  <a:srgbClr val="2C2C2C"/>
                </a:solidFill>
                <a:latin typeface="+mn-ea"/>
              </a:rPr>
              <a:t>http</a:t>
            </a:r>
            <a:r>
              <a:rPr lang="en-US" altLang="ja-JP" sz="1088" dirty="0">
                <a:solidFill>
                  <a:srgbClr val="2C2C2C"/>
                </a:solidFill>
                <a:latin typeface="+mn-ea"/>
              </a:rPr>
              <a:t>://</a:t>
            </a:r>
            <a:r>
              <a:rPr lang="en-US" altLang="ja-JP" sz="1088" dirty="0" smtClean="0">
                <a:solidFill>
                  <a:srgbClr val="2C2C2C"/>
                </a:solidFill>
                <a:latin typeface="+mn-ea"/>
              </a:rPr>
              <a:t>www.pref.aomori.lg.jp/soshiki/shoko/chiikisangyo/r2_monodukuri_eigouryoku_jissenkensyu.html</a:t>
            </a:r>
            <a:r>
              <a:rPr lang="ja-JP" altLang="en-US" sz="1088" dirty="0">
                <a:solidFill>
                  <a:srgbClr val="2C2C2C"/>
                </a:solidFill>
                <a:latin typeface="+mn-ea"/>
              </a:rPr>
              <a:t>　　　　　　　　</a:t>
            </a:r>
            <a:endParaRPr lang="en-US" altLang="ja-JP" sz="1088" dirty="0">
              <a:solidFill>
                <a:srgbClr val="2C2C2C"/>
              </a:solidFill>
              <a:latin typeface="+mn-ea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47DA24C6-B510-4D6E-BAE0-62C1054C2578}"/>
              </a:ext>
            </a:extLst>
          </p:cNvPr>
          <p:cNvSpPr/>
          <p:nvPr/>
        </p:nvSpPr>
        <p:spPr>
          <a:xfrm>
            <a:off x="203405" y="3139204"/>
            <a:ext cx="469680" cy="668068"/>
          </a:xfrm>
          <a:prstGeom prst="rect">
            <a:avLst/>
          </a:prstGeom>
        </p:spPr>
        <p:txBody>
          <a:bodyPr vert="wordArtVertRtl" wrap="none">
            <a:spAutoFit/>
          </a:bodyPr>
          <a:lstStyle/>
          <a:p>
            <a:pPr algn="dist"/>
            <a:r>
              <a:rPr lang="ja-JP" altLang="en-US" sz="1270" b="1" kern="0" spc="-726" dirty="0">
                <a:solidFill>
                  <a:srgbClr val="595959">
                    <a:lumMod val="50000"/>
                  </a:srgbClr>
                </a:solidFill>
                <a:latin typeface="Segoe UI"/>
                <a:ea typeface="メイリオ"/>
              </a:rPr>
              <a:t>参加者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xmlns="" id="{333ABA7E-251D-4280-AC80-9FF707EBAD87}"/>
              </a:ext>
            </a:extLst>
          </p:cNvPr>
          <p:cNvSpPr/>
          <p:nvPr/>
        </p:nvSpPr>
        <p:spPr>
          <a:xfrm>
            <a:off x="1579344" y="6173253"/>
            <a:ext cx="858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solidFill>
                  <a:srgbClr val="2C2C2C"/>
                </a:solidFill>
                <a:latin typeface="+mn-ea"/>
              </a:rPr>
              <a:t>ものづくり企業向け</a:t>
            </a:r>
            <a:endParaRPr lang="zh-TW" altLang="en-US" sz="2800" b="1" dirty="0">
              <a:solidFill>
                <a:srgbClr val="2C2C2C"/>
              </a:solidFill>
              <a:latin typeface="+mn-ea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466650" y="5138620"/>
            <a:ext cx="1147172" cy="468273"/>
          </a:xfrm>
          <a:prstGeom prst="roundRect">
            <a:avLst>
              <a:gd name="adj" fmla="val 0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500"/>
              </a:lnSpc>
              <a:spcAft>
                <a:spcPts val="0"/>
              </a:spcAft>
            </a:pP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7/6(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en-US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  <a:spcAft>
                <a:spcPts val="0"/>
              </a:spcAft>
            </a:pP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八戸</a:t>
            </a: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</a:t>
            </a:r>
            <a:endParaRPr lang="ja-JP" altLang="en-US" sz="12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  <a:spcAft>
                <a:spcPts val="0"/>
              </a:spcAft>
            </a:pPr>
            <a:r>
              <a:rPr lang="en-US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 </a:t>
            </a:r>
            <a:endParaRPr lang="ja-JP" sz="10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endParaRPr 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en-US" sz="105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4304976" y="5138620"/>
            <a:ext cx="1147172" cy="468273"/>
          </a:xfrm>
          <a:prstGeom prst="roundRect">
            <a:avLst>
              <a:gd name="adj" fmla="val 0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500"/>
              </a:lnSpc>
              <a:spcAft>
                <a:spcPts val="0"/>
              </a:spcAft>
            </a:pP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7/7(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火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en-US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  <a:spcAft>
                <a:spcPts val="0"/>
              </a:spcAft>
            </a:pP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青森</a:t>
            </a: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</a:t>
            </a:r>
            <a:endParaRPr lang="ja-JP" altLang="en-US" sz="12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  <a:spcAft>
                <a:spcPts val="0"/>
              </a:spcAft>
            </a:pPr>
            <a:r>
              <a:rPr lang="en-US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 </a:t>
            </a:r>
            <a:endParaRPr lang="ja-JP" sz="10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endParaRPr 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en-US" sz="105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065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</TotalTime>
  <Words>117</Words>
  <Application>Microsoft Office PowerPoint</Application>
  <PresentationFormat>A4 210 x 297 mm</PresentationFormat>
  <Paragraphs>65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ＭＳ 明朝</vt:lpstr>
      <vt:lpstr>新細明體</vt:lpstr>
      <vt:lpstr>メイリオ</vt:lpstr>
      <vt:lpstr>Arial</vt:lpstr>
      <vt:lpstr>Calibri</vt:lpstr>
      <vt:lpstr>Calibri Light</vt:lpstr>
      <vt:lpstr>Century</vt:lpstr>
      <vt:lpstr>Segoe UI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Windows ユーザー</cp:lastModifiedBy>
  <cp:revision>47</cp:revision>
  <cp:lastPrinted>2020-05-08T01:56:08Z</cp:lastPrinted>
  <dcterms:created xsi:type="dcterms:W3CDTF">2019-07-01T04:34:39Z</dcterms:created>
  <dcterms:modified xsi:type="dcterms:W3CDTF">2020-05-19T02:11:35Z</dcterms:modified>
</cp:coreProperties>
</file>