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66"/>
    <a:srgbClr val="0099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53" autoAdjust="0"/>
    <p:restoredTop sz="94660"/>
  </p:normalViewPr>
  <p:slideViewPr>
    <p:cSldViewPr snapToGrid="0">
      <p:cViewPr>
        <p:scale>
          <a:sx n="100" d="100"/>
          <a:sy n="100" d="100"/>
        </p:scale>
        <p:origin x="1368" y="-19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9B3252F-B006-448D-B138-4924ADC7874B}" type="datetimeFigureOut">
              <a:rPr kumimoji="1" lang="ja-JP" altLang="en-US" smtClean="0"/>
              <a:t>2020/6/17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2359C04-117E-4C15-B618-389998B584ED}" type="slidenum">
              <a:rPr kumimoji="1" lang="ja-JP" altLang="en-US" smtClean="0"/>
              <a:t>‹#›</a:t>
            </a:fld>
            <a:endParaRPr kumimoji="1" lang="ja-JP" altLang="en-US"/>
          </a:p>
        </p:txBody>
      </p:sp>
    </p:spTree>
    <p:extLst>
      <p:ext uri="{BB962C8B-B14F-4D97-AF65-F5344CB8AC3E}">
        <p14:creationId xmlns:p14="http://schemas.microsoft.com/office/powerpoint/2010/main" val="3479068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9B3252F-B006-448D-B138-4924ADC7874B}" type="datetimeFigureOut">
              <a:rPr kumimoji="1" lang="ja-JP" altLang="en-US" smtClean="0"/>
              <a:t>2020/6/17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2359C04-117E-4C15-B618-389998B584ED}" type="slidenum">
              <a:rPr kumimoji="1" lang="ja-JP" altLang="en-US" smtClean="0"/>
              <a:t>‹#›</a:t>
            </a:fld>
            <a:endParaRPr kumimoji="1" lang="ja-JP" altLang="en-US"/>
          </a:p>
        </p:txBody>
      </p:sp>
    </p:spTree>
    <p:extLst>
      <p:ext uri="{BB962C8B-B14F-4D97-AF65-F5344CB8AC3E}">
        <p14:creationId xmlns:p14="http://schemas.microsoft.com/office/powerpoint/2010/main" val="535851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9B3252F-B006-448D-B138-4924ADC7874B}" type="datetimeFigureOut">
              <a:rPr kumimoji="1" lang="ja-JP" altLang="en-US" smtClean="0"/>
              <a:t>2020/6/17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2359C04-117E-4C15-B618-389998B584ED}" type="slidenum">
              <a:rPr kumimoji="1" lang="ja-JP" altLang="en-US" smtClean="0"/>
              <a:t>‹#›</a:t>
            </a:fld>
            <a:endParaRPr kumimoji="1" lang="ja-JP" altLang="en-US"/>
          </a:p>
        </p:txBody>
      </p:sp>
    </p:spTree>
    <p:extLst>
      <p:ext uri="{BB962C8B-B14F-4D97-AF65-F5344CB8AC3E}">
        <p14:creationId xmlns:p14="http://schemas.microsoft.com/office/powerpoint/2010/main" val="2279335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9B3252F-B006-448D-B138-4924ADC7874B}" type="datetimeFigureOut">
              <a:rPr kumimoji="1" lang="ja-JP" altLang="en-US" smtClean="0"/>
              <a:t>2020/6/17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2359C04-117E-4C15-B618-389998B584ED}" type="slidenum">
              <a:rPr kumimoji="1" lang="ja-JP" altLang="en-US" smtClean="0"/>
              <a:t>‹#›</a:t>
            </a:fld>
            <a:endParaRPr kumimoji="1" lang="ja-JP" altLang="en-US"/>
          </a:p>
        </p:txBody>
      </p:sp>
    </p:spTree>
    <p:extLst>
      <p:ext uri="{BB962C8B-B14F-4D97-AF65-F5344CB8AC3E}">
        <p14:creationId xmlns:p14="http://schemas.microsoft.com/office/powerpoint/2010/main" val="3245505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9B3252F-B006-448D-B138-4924ADC7874B}" type="datetimeFigureOut">
              <a:rPr kumimoji="1" lang="ja-JP" altLang="en-US" smtClean="0"/>
              <a:t>2020/6/17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2359C04-117E-4C15-B618-389998B584ED}" type="slidenum">
              <a:rPr kumimoji="1" lang="ja-JP" altLang="en-US" smtClean="0"/>
              <a:t>‹#›</a:t>
            </a:fld>
            <a:endParaRPr kumimoji="1" lang="ja-JP" altLang="en-US"/>
          </a:p>
        </p:txBody>
      </p:sp>
    </p:spTree>
    <p:extLst>
      <p:ext uri="{BB962C8B-B14F-4D97-AF65-F5344CB8AC3E}">
        <p14:creationId xmlns:p14="http://schemas.microsoft.com/office/powerpoint/2010/main" val="337032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9B3252F-B006-448D-B138-4924ADC7874B}" type="datetimeFigureOut">
              <a:rPr kumimoji="1" lang="ja-JP" altLang="en-US" smtClean="0"/>
              <a:t>2020/6/17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2359C04-117E-4C15-B618-389998B584ED}" type="slidenum">
              <a:rPr kumimoji="1" lang="ja-JP" altLang="en-US" smtClean="0"/>
              <a:t>‹#›</a:t>
            </a:fld>
            <a:endParaRPr kumimoji="1" lang="ja-JP" altLang="en-US"/>
          </a:p>
        </p:txBody>
      </p:sp>
    </p:spTree>
    <p:extLst>
      <p:ext uri="{BB962C8B-B14F-4D97-AF65-F5344CB8AC3E}">
        <p14:creationId xmlns:p14="http://schemas.microsoft.com/office/powerpoint/2010/main" val="3711001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9B3252F-B006-448D-B138-4924ADC7874B}" type="datetimeFigureOut">
              <a:rPr kumimoji="1" lang="ja-JP" altLang="en-US" smtClean="0"/>
              <a:t>2020/6/17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2359C04-117E-4C15-B618-389998B584ED}" type="slidenum">
              <a:rPr kumimoji="1" lang="ja-JP" altLang="en-US" smtClean="0"/>
              <a:t>‹#›</a:t>
            </a:fld>
            <a:endParaRPr kumimoji="1" lang="ja-JP" altLang="en-US"/>
          </a:p>
        </p:txBody>
      </p:sp>
    </p:spTree>
    <p:extLst>
      <p:ext uri="{BB962C8B-B14F-4D97-AF65-F5344CB8AC3E}">
        <p14:creationId xmlns:p14="http://schemas.microsoft.com/office/powerpoint/2010/main" val="1112561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9B3252F-B006-448D-B138-4924ADC7874B}" type="datetimeFigureOut">
              <a:rPr kumimoji="1" lang="ja-JP" altLang="en-US" smtClean="0"/>
              <a:t>2020/6/17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2359C04-117E-4C15-B618-389998B584ED}" type="slidenum">
              <a:rPr kumimoji="1" lang="ja-JP" altLang="en-US" smtClean="0"/>
              <a:t>‹#›</a:t>
            </a:fld>
            <a:endParaRPr kumimoji="1" lang="ja-JP" altLang="en-US"/>
          </a:p>
        </p:txBody>
      </p:sp>
    </p:spTree>
    <p:extLst>
      <p:ext uri="{BB962C8B-B14F-4D97-AF65-F5344CB8AC3E}">
        <p14:creationId xmlns:p14="http://schemas.microsoft.com/office/powerpoint/2010/main" val="492766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B3252F-B006-448D-B138-4924ADC7874B}" type="datetimeFigureOut">
              <a:rPr kumimoji="1" lang="ja-JP" altLang="en-US" smtClean="0"/>
              <a:t>2020/6/17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2359C04-117E-4C15-B618-389998B584ED}" type="slidenum">
              <a:rPr kumimoji="1" lang="ja-JP" altLang="en-US" smtClean="0"/>
              <a:t>‹#›</a:t>
            </a:fld>
            <a:endParaRPr kumimoji="1" lang="ja-JP" altLang="en-US"/>
          </a:p>
        </p:txBody>
      </p:sp>
    </p:spTree>
    <p:extLst>
      <p:ext uri="{BB962C8B-B14F-4D97-AF65-F5344CB8AC3E}">
        <p14:creationId xmlns:p14="http://schemas.microsoft.com/office/powerpoint/2010/main" val="2857119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9B3252F-B006-448D-B138-4924ADC7874B}" type="datetimeFigureOut">
              <a:rPr kumimoji="1" lang="ja-JP" altLang="en-US" smtClean="0"/>
              <a:t>2020/6/17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2359C04-117E-4C15-B618-389998B584ED}" type="slidenum">
              <a:rPr kumimoji="1" lang="ja-JP" altLang="en-US" smtClean="0"/>
              <a:t>‹#›</a:t>
            </a:fld>
            <a:endParaRPr kumimoji="1" lang="ja-JP" altLang="en-US"/>
          </a:p>
        </p:txBody>
      </p:sp>
    </p:spTree>
    <p:extLst>
      <p:ext uri="{BB962C8B-B14F-4D97-AF65-F5344CB8AC3E}">
        <p14:creationId xmlns:p14="http://schemas.microsoft.com/office/powerpoint/2010/main" val="4110114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9B3252F-B006-448D-B138-4924ADC7874B}" type="datetimeFigureOut">
              <a:rPr kumimoji="1" lang="ja-JP" altLang="en-US" smtClean="0"/>
              <a:t>2020/6/17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2359C04-117E-4C15-B618-389998B584ED}" type="slidenum">
              <a:rPr kumimoji="1" lang="ja-JP" altLang="en-US" smtClean="0"/>
              <a:t>‹#›</a:t>
            </a:fld>
            <a:endParaRPr kumimoji="1" lang="ja-JP" altLang="en-US"/>
          </a:p>
        </p:txBody>
      </p:sp>
    </p:spTree>
    <p:extLst>
      <p:ext uri="{BB962C8B-B14F-4D97-AF65-F5344CB8AC3E}">
        <p14:creationId xmlns:p14="http://schemas.microsoft.com/office/powerpoint/2010/main" val="3951809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9B3252F-B006-448D-B138-4924ADC7874B}" type="datetimeFigureOut">
              <a:rPr kumimoji="1" lang="ja-JP" altLang="en-US" smtClean="0"/>
              <a:t>2020/6/17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2359C04-117E-4C15-B618-389998B584ED}" type="slidenum">
              <a:rPr kumimoji="1" lang="ja-JP" altLang="en-US" smtClean="0"/>
              <a:t>‹#›</a:t>
            </a:fld>
            <a:endParaRPr kumimoji="1" lang="ja-JP" altLang="en-US"/>
          </a:p>
        </p:txBody>
      </p:sp>
    </p:spTree>
    <p:extLst>
      <p:ext uri="{BB962C8B-B14F-4D97-AF65-F5344CB8AC3E}">
        <p14:creationId xmlns:p14="http://schemas.microsoft.com/office/powerpoint/2010/main" val="76567249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rotWithShape="1">
          <a:blip r:embed="rId2" cstate="print">
            <a:extLst>
              <a:ext uri="{28A0092B-C50C-407E-A947-70E740481C1C}">
                <a14:useLocalDpi xmlns:a14="http://schemas.microsoft.com/office/drawing/2010/main" val="0"/>
              </a:ext>
            </a:extLst>
          </a:blip>
          <a:srcRect t="89853"/>
          <a:stretch/>
        </p:blipFill>
        <p:spPr>
          <a:xfrm>
            <a:off x="-9152" y="5283952"/>
            <a:ext cx="6867152" cy="4622048"/>
          </a:xfrm>
          <a:prstGeom prst="rect">
            <a:avLst/>
          </a:prstGeom>
        </p:spPr>
      </p:pic>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39916" y="9153668"/>
            <a:ext cx="1541463" cy="589631"/>
          </a:xfrm>
          <a:prstGeom prst="rect">
            <a:avLst/>
          </a:prstGeom>
        </p:spPr>
      </p:pic>
      <p:pic>
        <p:nvPicPr>
          <p:cNvPr id="12" name="図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30148" y="9285382"/>
            <a:ext cx="2440992" cy="580767"/>
          </a:xfrm>
          <a:prstGeom prst="rect">
            <a:avLst/>
          </a:prstGeom>
        </p:spPr>
      </p:pic>
      <p:sp>
        <p:nvSpPr>
          <p:cNvPr id="13" name="テキスト ボックス 12"/>
          <p:cNvSpPr txBox="1"/>
          <p:nvPr/>
        </p:nvSpPr>
        <p:spPr>
          <a:xfrm>
            <a:off x="4220996" y="9299324"/>
            <a:ext cx="2034961" cy="263914"/>
          </a:xfrm>
          <a:prstGeom prst="rect">
            <a:avLst/>
          </a:prstGeom>
          <a:noFill/>
        </p:spPr>
        <p:txBody>
          <a:bodyPr wrap="square" rtlCol="0">
            <a:spAutoFit/>
          </a:bodyPr>
          <a:lstStyle/>
          <a:p>
            <a:r>
              <a:rPr kumimoji="1" lang="ja-JP" altLang="en-US" sz="1100" dirty="0" smtClean="0"/>
              <a:t>あおもり観光コロナ対策</a:t>
            </a:r>
            <a:endParaRPr kumimoji="1" lang="ja-JP" altLang="en-US" sz="1100" dirty="0"/>
          </a:p>
        </p:txBody>
      </p:sp>
      <p:sp>
        <p:nvSpPr>
          <p:cNvPr id="22" name="サブタイトル 2"/>
          <p:cNvSpPr txBox="1">
            <a:spLocks/>
          </p:cNvSpPr>
          <p:nvPr/>
        </p:nvSpPr>
        <p:spPr>
          <a:xfrm>
            <a:off x="195862" y="5473165"/>
            <a:ext cx="6394760" cy="3634222"/>
          </a:xfrm>
          <a:prstGeom prst="roundRect">
            <a:avLst>
              <a:gd name="adj" fmla="val 14308"/>
            </a:avLst>
          </a:prstGeom>
          <a:solidFill>
            <a:schemeClr val="bg1"/>
          </a:solidFill>
          <a:ln>
            <a:noFill/>
          </a:ln>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ct val="100000"/>
              </a:lnSpc>
              <a:spcBef>
                <a:spcPts val="600"/>
              </a:spcBef>
            </a:pPr>
            <a:r>
              <a:rPr lang="ja-JP" altLang="en-US" sz="2400" dirty="0" smtClean="0">
                <a:latin typeface="メイリオ" panose="020B0604030504040204" pitchFamily="50" charset="-128"/>
                <a:ea typeface="メイリオ" panose="020B0604030504040204" pitchFamily="50" charset="-128"/>
              </a:rPr>
              <a:t>・従業員の毎日の健康管理とマスク着用、手指消毒を徹底しております。</a:t>
            </a:r>
            <a:endParaRPr lang="en-US" altLang="ja-JP" sz="2400" dirty="0">
              <a:latin typeface="メイリオ" panose="020B0604030504040204" pitchFamily="50" charset="-128"/>
              <a:ea typeface="メイリオ" panose="020B0604030504040204" pitchFamily="50" charset="-128"/>
            </a:endParaRPr>
          </a:p>
          <a:p>
            <a:pPr algn="l">
              <a:lnSpc>
                <a:spcPct val="100000"/>
              </a:lnSpc>
              <a:spcBef>
                <a:spcPts val="600"/>
              </a:spcBef>
            </a:pPr>
            <a:r>
              <a:rPr lang="ja-JP" altLang="en-US" sz="2400" dirty="0" smtClean="0">
                <a:latin typeface="メイリオ" panose="020B0604030504040204" pitchFamily="50" charset="-128"/>
                <a:ea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rPr>
              <a:t>施設内の定期的</a:t>
            </a:r>
            <a:r>
              <a:rPr lang="ja-JP" altLang="en-US" sz="2400" dirty="0" smtClean="0">
                <a:latin typeface="メイリオ" panose="020B0604030504040204" pitchFamily="50" charset="-128"/>
                <a:ea typeface="メイリオ" panose="020B0604030504040204" pitchFamily="50" charset="-128"/>
              </a:rPr>
              <a:t>な換気、清掃、消毒を徹底して</a:t>
            </a:r>
            <a:r>
              <a:rPr lang="ja-JP" altLang="en-US" sz="2400" dirty="0">
                <a:latin typeface="メイリオ" panose="020B0604030504040204" pitchFamily="50" charset="-128"/>
                <a:ea typeface="メイリオ" panose="020B0604030504040204" pitchFamily="50" charset="-128"/>
              </a:rPr>
              <a:t>おります</a:t>
            </a:r>
            <a:r>
              <a:rPr lang="ja-JP" altLang="en-US" sz="2400" dirty="0" smtClean="0">
                <a:latin typeface="メイリオ" panose="020B0604030504040204" pitchFamily="50" charset="-128"/>
                <a:ea typeface="メイリオ" panose="020B0604030504040204" pitchFamily="50" charset="-128"/>
              </a:rPr>
              <a:t>。</a:t>
            </a:r>
            <a:endParaRPr lang="en-US" altLang="ja-JP" sz="2400" dirty="0" smtClean="0">
              <a:latin typeface="メイリオ" panose="020B0604030504040204" pitchFamily="50" charset="-128"/>
              <a:ea typeface="メイリオ" panose="020B0604030504040204" pitchFamily="50" charset="-128"/>
            </a:endParaRPr>
          </a:p>
          <a:p>
            <a:pPr algn="l">
              <a:lnSpc>
                <a:spcPct val="100000"/>
              </a:lnSpc>
              <a:spcBef>
                <a:spcPts val="600"/>
              </a:spcBef>
            </a:pPr>
            <a:r>
              <a:rPr lang="ja-JP" altLang="en-US" sz="2400" dirty="0" smtClean="0">
                <a:latin typeface="メイリオ" panose="020B0604030504040204" pitchFamily="50" charset="-128"/>
                <a:ea typeface="メイリオ" panose="020B0604030504040204" pitchFamily="50" charset="-128"/>
              </a:rPr>
              <a:t>・人との適切な距離を確保するための工夫を実施しております。</a:t>
            </a:r>
            <a:endParaRPr lang="en-US" altLang="ja-JP" sz="2400" dirty="0">
              <a:latin typeface="メイリオ" panose="020B0604030504040204" pitchFamily="50" charset="-128"/>
              <a:ea typeface="メイリオ" panose="020B0604030504040204" pitchFamily="50" charset="-128"/>
            </a:endParaRPr>
          </a:p>
          <a:p>
            <a:pPr algn="l">
              <a:lnSpc>
                <a:spcPct val="100000"/>
              </a:lnSpc>
              <a:spcBef>
                <a:spcPts val="600"/>
              </a:spcBef>
            </a:pPr>
            <a:r>
              <a:rPr lang="ja-JP" altLang="en-US" sz="2400" dirty="0" smtClean="0">
                <a:latin typeface="メイリオ" panose="020B0604030504040204" pitchFamily="50" charset="-128"/>
                <a:ea typeface="メイリオ" panose="020B0604030504040204" pitchFamily="50" charset="-128"/>
              </a:rPr>
              <a:t>・発熱などの症状のあるお客様には利用の自粛をお願いしております</a:t>
            </a:r>
            <a:r>
              <a:rPr lang="ja-JP" altLang="en-US" sz="2400" dirty="0">
                <a:latin typeface="メイリオ" panose="020B0604030504040204" pitchFamily="50" charset="-128"/>
                <a:ea typeface="メイリオ" panose="020B0604030504040204" pitchFamily="50" charset="-128"/>
              </a:rPr>
              <a:t>。</a:t>
            </a:r>
            <a:r>
              <a:rPr lang="ja-JP" altLang="en-US" sz="3000" dirty="0">
                <a:latin typeface="メイリオ" panose="020B0604030504040204" pitchFamily="50" charset="-128"/>
                <a:ea typeface="メイリオ" panose="020B0604030504040204" pitchFamily="50" charset="-128"/>
              </a:rPr>
              <a:t>　　　　　　　　　　　　</a:t>
            </a:r>
            <a:r>
              <a:rPr lang="ja-JP" altLang="en-US" sz="3200" dirty="0">
                <a:latin typeface="メイリオ" panose="020B0604030504040204" pitchFamily="50" charset="-128"/>
                <a:ea typeface="メイリオ" panose="020B0604030504040204" pitchFamily="50" charset="-128"/>
              </a:rPr>
              <a:t>　　　　</a:t>
            </a:r>
            <a:endParaRPr lang="en-US" altLang="ja-JP" sz="2400" dirty="0">
              <a:latin typeface="メイリオ" panose="020B0604030504040204" pitchFamily="50" charset="-128"/>
              <a:ea typeface="メイリオ" panose="020B0604030504040204" pitchFamily="50" charset="-128"/>
            </a:endParaRPr>
          </a:p>
        </p:txBody>
      </p:sp>
      <p:pic>
        <p:nvPicPr>
          <p:cNvPr id="19" name="図 18"/>
          <p:cNvPicPr>
            <a:picLocks noChangeAspect="1"/>
          </p:cNvPicPr>
          <p:nvPr/>
        </p:nvPicPr>
        <p:blipFill rotWithShape="1">
          <a:blip r:embed="rId5"/>
          <a:srcRect b="88591"/>
          <a:stretch/>
        </p:blipFill>
        <p:spPr>
          <a:xfrm>
            <a:off x="0" y="3272014"/>
            <a:ext cx="6858594" cy="2028564"/>
          </a:xfrm>
          <a:prstGeom prst="rect">
            <a:avLst/>
          </a:prstGeom>
        </p:spPr>
      </p:pic>
      <p:sp>
        <p:nvSpPr>
          <p:cNvPr id="3" name="サブタイトル 2"/>
          <p:cNvSpPr>
            <a:spLocks noGrp="1"/>
          </p:cNvSpPr>
          <p:nvPr>
            <p:ph type="subTitle" idx="1"/>
          </p:nvPr>
        </p:nvSpPr>
        <p:spPr>
          <a:xfrm>
            <a:off x="0" y="3274988"/>
            <a:ext cx="6858000" cy="2005990"/>
          </a:xfrm>
          <a:prstGeom prst="roundRect">
            <a:avLst/>
          </a:prstGeom>
          <a:noFill/>
          <a:ln>
            <a:noFill/>
          </a:ln>
        </p:spPr>
        <p:txBody>
          <a:bodyPr>
            <a:noAutofit/>
          </a:bodyPr>
          <a:lstStyle/>
          <a:p>
            <a:pPr>
              <a:lnSpc>
                <a:spcPct val="100000"/>
              </a:lnSpc>
              <a:spcBef>
                <a:spcPts val="600"/>
              </a:spcBef>
            </a:pPr>
            <a:r>
              <a:rPr lang="ja-JP" altLang="en-US" sz="3600" b="1" u="sng" dirty="0">
                <a:solidFill>
                  <a:schemeClr val="bg1"/>
                </a:solidFill>
                <a:latin typeface="メイリオ" panose="020B0604030504040204" pitchFamily="50" charset="-128"/>
                <a:ea typeface="メイリオ" panose="020B0604030504040204" pitchFamily="50" charset="-128"/>
              </a:rPr>
              <a:t>あおもり観光</a:t>
            </a:r>
            <a:endParaRPr lang="en-US" altLang="ja-JP" sz="3600" b="1" u="sng" dirty="0">
              <a:solidFill>
                <a:schemeClr val="bg1"/>
              </a:solidFill>
              <a:latin typeface="メイリオ" panose="020B0604030504040204" pitchFamily="50" charset="-128"/>
              <a:ea typeface="メイリオ" panose="020B0604030504040204" pitchFamily="50" charset="-128"/>
            </a:endParaRPr>
          </a:p>
          <a:p>
            <a:pPr>
              <a:lnSpc>
                <a:spcPct val="100000"/>
              </a:lnSpc>
              <a:spcBef>
                <a:spcPts val="600"/>
              </a:spcBef>
            </a:pPr>
            <a:r>
              <a:rPr lang="ja-JP" altLang="en-US" sz="3600" b="1" u="sng" dirty="0">
                <a:solidFill>
                  <a:schemeClr val="bg1"/>
                </a:solidFill>
                <a:latin typeface="メイリオ" panose="020B0604030504040204" pitchFamily="50" charset="-128"/>
                <a:ea typeface="メイリオ" panose="020B0604030504040204" pitchFamily="50" charset="-128"/>
              </a:rPr>
              <a:t>新型コロナ対策推進宣言</a:t>
            </a:r>
            <a:r>
              <a:rPr lang="ja-JP" altLang="en-US" sz="3600" b="1" u="sng" dirty="0" smtClean="0">
                <a:solidFill>
                  <a:schemeClr val="bg1"/>
                </a:solidFill>
                <a:latin typeface="メイリオ" panose="020B0604030504040204" pitchFamily="50" charset="-128"/>
                <a:ea typeface="メイリオ" panose="020B0604030504040204" pitchFamily="50" charset="-128"/>
              </a:rPr>
              <a:t>施設</a:t>
            </a:r>
            <a:endParaRPr lang="en-US" altLang="ja-JP" sz="3600" b="1" u="sng" dirty="0" smtClean="0">
              <a:solidFill>
                <a:schemeClr val="bg1"/>
              </a:solidFill>
              <a:latin typeface="メイリオ" panose="020B0604030504040204" pitchFamily="50" charset="-128"/>
              <a:ea typeface="メイリオ" panose="020B0604030504040204" pitchFamily="50" charset="-128"/>
            </a:endParaRPr>
          </a:p>
          <a:p>
            <a:pPr>
              <a:lnSpc>
                <a:spcPct val="100000"/>
              </a:lnSpc>
              <a:spcBef>
                <a:spcPts val="600"/>
              </a:spcBef>
            </a:pPr>
            <a:endParaRPr lang="en-US" altLang="ja-JP" sz="2800" b="1" dirty="0">
              <a:solidFill>
                <a:schemeClr val="bg1"/>
              </a:solidFill>
              <a:latin typeface="メイリオ" panose="020B0604030504040204" pitchFamily="50" charset="-128"/>
              <a:ea typeface="メイリオ" panose="020B0604030504040204" pitchFamily="50" charset="-128"/>
            </a:endParaRPr>
          </a:p>
        </p:txBody>
      </p:sp>
      <p:cxnSp>
        <p:nvCxnSpPr>
          <p:cNvPr id="24" name="直線コネクタ 23">
            <a:extLst>
              <a:ext uri="{FF2B5EF4-FFF2-40B4-BE49-F238E27FC236}">
                <a16:creationId xmlns="" xmlns:a16="http://schemas.microsoft.com/office/drawing/2014/main" id="{5DD2BB26-0906-4272-9827-B5CC12B47327}"/>
              </a:ext>
            </a:extLst>
          </p:cNvPr>
          <p:cNvCxnSpPr/>
          <p:nvPr/>
        </p:nvCxnSpPr>
        <p:spPr>
          <a:xfrm>
            <a:off x="421315" y="5999581"/>
            <a:ext cx="5804146" cy="7138"/>
          </a:xfrm>
          <a:prstGeom prst="line">
            <a:avLst/>
          </a:prstGeom>
          <a:ln w="19050"/>
        </p:spPr>
        <p:style>
          <a:lnRef idx="1">
            <a:schemeClr val="dk1"/>
          </a:lnRef>
          <a:fillRef idx="0">
            <a:schemeClr val="dk1"/>
          </a:fillRef>
          <a:effectRef idx="0">
            <a:schemeClr val="dk1"/>
          </a:effectRef>
          <a:fontRef idx="minor">
            <a:schemeClr val="tx1"/>
          </a:fontRef>
        </p:style>
      </p:cxnSp>
      <p:sp>
        <p:nvSpPr>
          <p:cNvPr id="26" name="テキスト ボックス 25"/>
          <p:cNvSpPr txBox="1"/>
          <p:nvPr/>
        </p:nvSpPr>
        <p:spPr>
          <a:xfrm>
            <a:off x="6758" y="9122456"/>
            <a:ext cx="2549577" cy="707886"/>
          </a:xfrm>
          <a:prstGeom prst="rect">
            <a:avLst/>
          </a:prstGeom>
          <a:noFill/>
        </p:spPr>
        <p:txBody>
          <a:bodyPr wrap="square" rtlCol="0">
            <a:spAutoFit/>
          </a:bodyPr>
          <a:lstStyle/>
          <a:p>
            <a:r>
              <a:rPr kumimoji="1" lang="ja-JP" altLang="en-US" sz="800" b="1" dirty="0" smtClean="0"/>
              <a:t>「あおもり観光新型コロナ対策推進宣言施設」とは、新型コロナウイルスの感染防止対策を自主的に実施する観光事業者の取組を「見える化」することにより、観光客が安心して施設を利用できる環境をつくることを目的としたものです。</a:t>
            </a:r>
            <a:endParaRPr kumimoji="1" lang="en-US" altLang="ja-JP" sz="800" b="1" dirty="0" smtClean="0"/>
          </a:p>
        </p:txBody>
      </p:sp>
      <p:sp>
        <p:nvSpPr>
          <p:cNvPr id="2" name="角丸四角形 1"/>
          <p:cNvSpPr/>
          <p:nvPr/>
        </p:nvSpPr>
        <p:spPr>
          <a:xfrm>
            <a:off x="1179357" y="4611820"/>
            <a:ext cx="4467225" cy="61441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1281546" y="4691670"/>
            <a:ext cx="3722452" cy="461665"/>
          </a:xfrm>
          <a:prstGeom prst="rect">
            <a:avLst/>
          </a:prstGeom>
          <a:noFill/>
        </p:spPr>
        <p:txBody>
          <a:bodyPr wrap="square" rtlCol="0">
            <a:spAutoFit/>
          </a:bodyPr>
          <a:lstStyle/>
          <a:p>
            <a:r>
              <a:rPr kumimoji="1" lang="ja-JP" altLang="en-US" sz="2400" b="1" dirty="0" smtClean="0"/>
              <a:t>施設名：</a:t>
            </a:r>
            <a:endParaRPr kumimoji="1" lang="ja-JP" altLang="en-US" sz="2400" b="1" dirty="0"/>
          </a:p>
        </p:txBody>
      </p:sp>
      <p:pic>
        <p:nvPicPr>
          <p:cNvPr id="4" name="図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6031" y="289640"/>
            <a:ext cx="6858000" cy="3001910"/>
          </a:xfrm>
          <a:prstGeom prst="rect">
            <a:avLst/>
          </a:prstGeom>
        </p:spPr>
      </p:pic>
      <p:cxnSp>
        <p:nvCxnSpPr>
          <p:cNvPr id="34" name="直線コネクタ 33">
            <a:extLst>
              <a:ext uri="{FF2B5EF4-FFF2-40B4-BE49-F238E27FC236}">
                <a16:creationId xmlns="" xmlns:a16="http://schemas.microsoft.com/office/drawing/2014/main" id="{5DD2BB26-0906-4272-9827-B5CC12B47327}"/>
              </a:ext>
            </a:extLst>
          </p:cNvPr>
          <p:cNvCxnSpPr/>
          <p:nvPr/>
        </p:nvCxnSpPr>
        <p:spPr>
          <a:xfrm>
            <a:off x="421315" y="6409257"/>
            <a:ext cx="5804146" cy="7138"/>
          </a:xfrm>
          <a:prstGeom prst="line">
            <a:avLst/>
          </a:prstGeom>
          <a:ln w="19050"/>
        </p:spPr>
        <p:style>
          <a:lnRef idx="1">
            <a:schemeClr val="dk1"/>
          </a:lnRef>
          <a:fillRef idx="0">
            <a:schemeClr val="dk1"/>
          </a:fillRef>
          <a:effectRef idx="0">
            <a:schemeClr val="dk1"/>
          </a:effectRef>
          <a:fontRef idx="minor">
            <a:schemeClr val="tx1"/>
          </a:fontRef>
        </p:style>
      </p:cxnSp>
      <p:cxnSp>
        <p:nvCxnSpPr>
          <p:cNvPr id="35" name="直線コネクタ 34">
            <a:extLst>
              <a:ext uri="{FF2B5EF4-FFF2-40B4-BE49-F238E27FC236}">
                <a16:creationId xmlns="" xmlns:a16="http://schemas.microsoft.com/office/drawing/2014/main" id="{5DD2BB26-0906-4272-9827-B5CC12B47327}"/>
              </a:ext>
            </a:extLst>
          </p:cNvPr>
          <p:cNvCxnSpPr/>
          <p:nvPr/>
        </p:nvCxnSpPr>
        <p:spPr>
          <a:xfrm>
            <a:off x="408574" y="6816597"/>
            <a:ext cx="5804146" cy="7138"/>
          </a:xfrm>
          <a:prstGeom prst="line">
            <a:avLst/>
          </a:prstGeom>
          <a:ln w="19050"/>
        </p:spPr>
        <p:style>
          <a:lnRef idx="1">
            <a:schemeClr val="dk1"/>
          </a:lnRef>
          <a:fillRef idx="0">
            <a:schemeClr val="dk1"/>
          </a:fillRef>
          <a:effectRef idx="0">
            <a:schemeClr val="dk1"/>
          </a:effectRef>
          <a:fontRef idx="minor">
            <a:schemeClr val="tx1"/>
          </a:fontRef>
        </p:style>
      </p:cxnSp>
      <p:cxnSp>
        <p:nvCxnSpPr>
          <p:cNvPr id="36" name="直線コネクタ 35">
            <a:extLst>
              <a:ext uri="{FF2B5EF4-FFF2-40B4-BE49-F238E27FC236}">
                <a16:creationId xmlns="" xmlns:a16="http://schemas.microsoft.com/office/drawing/2014/main" id="{5DD2BB26-0906-4272-9827-B5CC12B47327}"/>
              </a:ext>
            </a:extLst>
          </p:cNvPr>
          <p:cNvCxnSpPr/>
          <p:nvPr/>
        </p:nvCxnSpPr>
        <p:spPr>
          <a:xfrm>
            <a:off x="407737" y="7218637"/>
            <a:ext cx="5804146" cy="7138"/>
          </a:xfrm>
          <a:prstGeom prst="line">
            <a:avLst/>
          </a:prstGeom>
          <a:ln w="19050"/>
        </p:spPr>
        <p:style>
          <a:lnRef idx="1">
            <a:schemeClr val="dk1"/>
          </a:lnRef>
          <a:fillRef idx="0">
            <a:schemeClr val="dk1"/>
          </a:fillRef>
          <a:effectRef idx="0">
            <a:schemeClr val="dk1"/>
          </a:effectRef>
          <a:fontRef idx="minor">
            <a:schemeClr val="tx1"/>
          </a:fontRef>
        </p:style>
      </p:cxnSp>
      <p:cxnSp>
        <p:nvCxnSpPr>
          <p:cNvPr id="37" name="直線コネクタ 36">
            <a:extLst>
              <a:ext uri="{FF2B5EF4-FFF2-40B4-BE49-F238E27FC236}">
                <a16:creationId xmlns="" xmlns:a16="http://schemas.microsoft.com/office/drawing/2014/main" id="{5DD2BB26-0906-4272-9827-B5CC12B47327}"/>
              </a:ext>
            </a:extLst>
          </p:cNvPr>
          <p:cNvCxnSpPr/>
          <p:nvPr/>
        </p:nvCxnSpPr>
        <p:spPr>
          <a:xfrm>
            <a:off x="403313" y="7620199"/>
            <a:ext cx="5804146" cy="7138"/>
          </a:xfrm>
          <a:prstGeom prst="line">
            <a:avLst/>
          </a:prstGeom>
          <a:ln w="19050"/>
        </p:spPr>
        <p:style>
          <a:lnRef idx="1">
            <a:schemeClr val="dk1"/>
          </a:lnRef>
          <a:fillRef idx="0">
            <a:schemeClr val="dk1"/>
          </a:fillRef>
          <a:effectRef idx="0">
            <a:schemeClr val="dk1"/>
          </a:effectRef>
          <a:fontRef idx="minor">
            <a:schemeClr val="tx1"/>
          </a:fontRef>
        </p:style>
      </p:cxnSp>
      <p:cxnSp>
        <p:nvCxnSpPr>
          <p:cNvPr id="38" name="直線コネクタ 37">
            <a:extLst>
              <a:ext uri="{FF2B5EF4-FFF2-40B4-BE49-F238E27FC236}">
                <a16:creationId xmlns="" xmlns:a16="http://schemas.microsoft.com/office/drawing/2014/main" id="{5DD2BB26-0906-4272-9827-B5CC12B47327}"/>
              </a:ext>
            </a:extLst>
          </p:cNvPr>
          <p:cNvCxnSpPr/>
          <p:nvPr/>
        </p:nvCxnSpPr>
        <p:spPr>
          <a:xfrm>
            <a:off x="407737" y="8025995"/>
            <a:ext cx="5804146" cy="7138"/>
          </a:xfrm>
          <a:prstGeom prst="line">
            <a:avLst/>
          </a:prstGeom>
          <a:ln w="19050"/>
        </p:spPr>
        <p:style>
          <a:lnRef idx="1">
            <a:schemeClr val="dk1"/>
          </a:lnRef>
          <a:fillRef idx="0">
            <a:schemeClr val="dk1"/>
          </a:fillRef>
          <a:effectRef idx="0">
            <a:schemeClr val="dk1"/>
          </a:effectRef>
          <a:fontRef idx="minor">
            <a:schemeClr val="tx1"/>
          </a:fontRef>
        </p:style>
      </p:cxnSp>
      <p:cxnSp>
        <p:nvCxnSpPr>
          <p:cNvPr id="39" name="直線コネクタ 38">
            <a:extLst>
              <a:ext uri="{FF2B5EF4-FFF2-40B4-BE49-F238E27FC236}">
                <a16:creationId xmlns="" xmlns:a16="http://schemas.microsoft.com/office/drawing/2014/main" id="{5DD2BB26-0906-4272-9827-B5CC12B47327}"/>
              </a:ext>
            </a:extLst>
          </p:cNvPr>
          <p:cNvCxnSpPr/>
          <p:nvPr/>
        </p:nvCxnSpPr>
        <p:spPr>
          <a:xfrm>
            <a:off x="403313" y="8428870"/>
            <a:ext cx="5804146" cy="7138"/>
          </a:xfrm>
          <a:prstGeom prst="line">
            <a:avLst/>
          </a:prstGeom>
          <a:ln w="19050"/>
        </p:spPr>
        <p:style>
          <a:lnRef idx="1">
            <a:schemeClr val="dk1"/>
          </a:lnRef>
          <a:fillRef idx="0">
            <a:schemeClr val="dk1"/>
          </a:fillRef>
          <a:effectRef idx="0">
            <a:schemeClr val="dk1"/>
          </a:effectRef>
          <a:fontRef idx="minor">
            <a:schemeClr val="tx1"/>
          </a:fontRef>
        </p:style>
      </p:cxnSp>
      <p:cxnSp>
        <p:nvCxnSpPr>
          <p:cNvPr id="40" name="直線コネクタ 39">
            <a:extLst>
              <a:ext uri="{FF2B5EF4-FFF2-40B4-BE49-F238E27FC236}">
                <a16:creationId xmlns="" xmlns:a16="http://schemas.microsoft.com/office/drawing/2014/main" id="{5DD2BB26-0906-4272-9827-B5CC12B47327}"/>
              </a:ext>
            </a:extLst>
          </p:cNvPr>
          <p:cNvCxnSpPr/>
          <p:nvPr/>
        </p:nvCxnSpPr>
        <p:spPr>
          <a:xfrm>
            <a:off x="421315" y="8843264"/>
            <a:ext cx="5804146" cy="7138"/>
          </a:xfrm>
          <a:prstGeom prst="line">
            <a:avLst/>
          </a:prstGeom>
          <a:ln w="19050"/>
        </p:spPr>
        <p:style>
          <a:lnRef idx="1">
            <a:schemeClr val="dk1"/>
          </a:lnRef>
          <a:fillRef idx="0">
            <a:schemeClr val="dk1"/>
          </a:fillRef>
          <a:effectRef idx="0">
            <a:schemeClr val="dk1"/>
          </a:effectRef>
          <a:fontRef idx="minor">
            <a:schemeClr val="tx1"/>
          </a:fontRef>
        </p:style>
      </p:cxnSp>
      <p:pic>
        <p:nvPicPr>
          <p:cNvPr id="43" name="図 42"/>
          <p:cNvPicPr>
            <a:picLocks noChangeAspect="1"/>
          </p:cNvPicPr>
          <p:nvPr/>
        </p:nvPicPr>
        <p:blipFill rotWithShape="1">
          <a:blip r:embed="rId5"/>
          <a:srcRect b="88591"/>
          <a:stretch/>
        </p:blipFill>
        <p:spPr>
          <a:xfrm>
            <a:off x="-16032" y="0"/>
            <a:ext cx="6874031" cy="289640"/>
          </a:xfrm>
          <a:prstGeom prst="rect">
            <a:avLst/>
          </a:prstGeom>
        </p:spPr>
      </p:pic>
    </p:spTree>
    <p:extLst>
      <p:ext uri="{BB962C8B-B14F-4D97-AF65-F5344CB8AC3E}">
        <p14:creationId xmlns:p14="http://schemas.microsoft.com/office/powerpoint/2010/main" val="246589890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719</TotalTime>
  <Words>141</Words>
  <Application>Microsoft Office PowerPoint</Application>
  <PresentationFormat>A4 210 x 297 mm</PresentationFormat>
  <Paragraphs>9</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メイリオ</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201user</dc:creator>
  <cp:lastModifiedBy>201user</cp:lastModifiedBy>
  <cp:revision>68</cp:revision>
  <cp:lastPrinted>2020-06-17T06:08:34Z</cp:lastPrinted>
  <dcterms:created xsi:type="dcterms:W3CDTF">2020-05-15T00:04:26Z</dcterms:created>
  <dcterms:modified xsi:type="dcterms:W3CDTF">2020-06-17T06:10:01Z</dcterms:modified>
</cp:coreProperties>
</file>