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38" r:id="rId2"/>
    <p:sldId id="322" r:id="rId3"/>
    <p:sldId id="290" r:id="rId4"/>
    <p:sldId id="313" r:id="rId5"/>
    <p:sldId id="314" r:id="rId6"/>
    <p:sldId id="315" r:id="rId7"/>
    <p:sldId id="319" r:id="rId8"/>
    <p:sldId id="339" r:id="rId9"/>
    <p:sldId id="335" r:id="rId10"/>
    <p:sldId id="331" r:id="rId11"/>
    <p:sldId id="332" r:id="rId12"/>
    <p:sldId id="334" r:id="rId13"/>
    <p:sldId id="326" r:id="rId14"/>
  </p:sldIdLst>
  <p:sldSz cx="6858000" cy="9144000" type="screen4x3"/>
  <p:notesSz cx="6807200" cy="9939338"/>
  <p:defaultTextStyle>
    <a:defPPr>
      <a:defRPr lang="ja-JP"/>
    </a:defPPr>
    <a:lvl1pPr marL="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1pPr>
    <a:lvl2pPr marL="42830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2pPr>
    <a:lvl3pPr marL="85661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3pPr>
    <a:lvl4pPr marL="128491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4pPr>
    <a:lvl5pPr marL="171322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5pPr>
    <a:lvl6pPr marL="214152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6pPr>
    <a:lvl7pPr marL="256983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7pPr>
    <a:lvl8pPr marL="299813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8pPr>
    <a:lvl9pPr marL="342644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三宅　秀隆" initials="三宅　秀隆" lastIdx="1" clrIdx="0">
    <p:extLst>
      <p:ext uri="{19B8F6BF-5375-455C-9EA6-DF929625EA0E}">
        <p15:presenceInfo xmlns:p15="http://schemas.microsoft.com/office/powerpoint/2012/main" userId="S::hidetaka_miyake460@maff.go.jp::a2587125-3f3b-45ae-bb8d-3e0abf637da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AEAEA"/>
    <a:srgbClr val="F3F9FB"/>
    <a:srgbClr val="FFFDF7"/>
    <a:srgbClr val="B3FC10"/>
    <a:srgbClr val="FBA1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47" autoAdjust="0"/>
    <p:restoredTop sz="73186" autoAdjust="0"/>
  </p:normalViewPr>
  <p:slideViewPr>
    <p:cSldViewPr>
      <p:cViewPr varScale="1">
        <p:scale>
          <a:sx n="55" d="100"/>
          <a:sy n="55" d="100"/>
        </p:scale>
        <p:origin x="2142" y="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2" d="100"/>
          <a:sy n="52" d="100"/>
        </p:scale>
        <p:origin x="-2892" y="-102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9786" cy="496967"/>
          </a:xfrm>
          <a:prstGeom prst="rect">
            <a:avLst/>
          </a:prstGeom>
        </p:spPr>
        <p:txBody>
          <a:bodyPr vert="horz" lIns="92227" tIns="46113" rIns="92227" bIns="4611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6967"/>
          </a:xfrm>
          <a:prstGeom prst="rect">
            <a:avLst/>
          </a:prstGeom>
        </p:spPr>
        <p:txBody>
          <a:bodyPr vert="horz" lIns="92227" tIns="46113" rIns="92227" bIns="46113" rtlCol="0"/>
          <a:lstStyle>
            <a:lvl1pPr algn="r">
              <a:defRPr sz="1200"/>
            </a:lvl1pPr>
          </a:lstStyle>
          <a:p>
            <a:fld id="{3ED6EF41-D272-4925-8C27-870F13DD05DC}" type="datetimeFigureOut">
              <a:rPr kumimoji="1" lang="ja-JP" altLang="en-US" smtClean="0"/>
              <a:t>2022/1/13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05013" y="744538"/>
            <a:ext cx="2797175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27" tIns="46113" rIns="92227" bIns="4611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1187"/>
            <a:ext cx="5445760" cy="4472702"/>
          </a:xfrm>
          <a:prstGeom prst="rect">
            <a:avLst/>
          </a:prstGeom>
        </p:spPr>
        <p:txBody>
          <a:bodyPr vert="horz" lIns="92227" tIns="46113" rIns="92227" bIns="4611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40647"/>
            <a:ext cx="2949786" cy="496967"/>
          </a:xfrm>
          <a:prstGeom prst="rect">
            <a:avLst/>
          </a:prstGeom>
        </p:spPr>
        <p:txBody>
          <a:bodyPr vert="horz" lIns="92227" tIns="46113" rIns="92227" bIns="4611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6" cy="496967"/>
          </a:xfrm>
          <a:prstGeom prst="rect">
            <a:avLst/>
          </a:prstGeom>
        </p:spPr>
        <p:txBody>
          <a:bodyPr vert="horz" lIns="92227" tIns="46113" rIns="92227" bIns="46113" rtlCol="0" anchor="b"/>
          <a:lstStyle>
            <a:lvl1pPr algn="r">
              <a:defRPr sz="1200"/>
            </a:lvl1pPr>
          </a:lstStyle>
          <a:p>
            <a:fld id="{EB1A2BD6-3A33-455F-9D55-A070642044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2025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1pPr>
    <a:lvl2pPr marL="42830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2pPr>
    <a:lvl3pPr marL="85661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3pPr>
    <a:lvl4pPr marL="128491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4pPr>
    <a:lvl5pPr marL="171322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5pPr>
    <a:lvl6pPr marL="214152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6pPr>
    <a:lvl7pPr marL="256983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7pPr>
    <a:lvl8pPr marL="299813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8pPr>
    <a:lvl9pPr marL="342644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8709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 userDrawn="1"/>
        </p:nvCxnSpPr>
        <p:spPr>
          <a:xfrm>
            <a:off x="0" y="702009"/>
            <a:ext cx="685384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eaVert" lIns="85661" tIns="42830" rIns="85661" bIns="4283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2022/1/13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188"/>
            <a:ext cx="1543050" cy="7802033"/>
          </a:xfrm>
          <a:prstGeom prst="rect">
            <a:avLst/>
          </a:prstGeom>
        </p:spPr>
        <p:txBody>
          <a:bodyPr vert="eaVert"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514850" cy="7802033"/>
          </a:xfrm>
          <a:prstGeom prst="rect">
            <a:avLst/>
          </a:prstGeom>
        </p:spPr>
        <p:txBody>
          <a:bodyPr vert="eaVert" lIns="85661" tIns="42830" rIns="85661" bIns="4283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2022/1/13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lIns="85661" tIns="42830" rIns="85661" bIns="4283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2022/1/13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4" y="5875870"/>
            <a:ext cx="5829300" cy="1816100"/>
          </a:xfrm>
          <a:prstGeom prst="rect">
            <a:avLst/>
          </a:prstGeom>
        </p:spPr>
        <p:txBody>
          <a:bodyPr lIns="85661" tIns="42830" rIns="85661" bIns="42830" anchor="t"/>
          <a:lstStyle>
            <a:lvl1pPr algn="l">
              <a:defRPr sz="4933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4" y="3875619"/>
            <a:ext cx="5829300" cy="2000248"/>
          </a:xfrm>
          <a:prstGeom prst="rect">
            <a:avLst/>
          </a:prstGeom>
        </p:spPr>
        <p:txBody>
          <a:bodyPr lIns="85661" tIns="42830" rIns="85661" bIns="42830" anchor="b"/>
          <a:lstStyle>
            <a:lvl1pPr marL="0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1pPr>
            <a:lvl2pPr marL="571059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14211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13177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4pPr>
            <a:lvl5pPr marL="2284236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5pPr>
            <a:lvl6pPr marL="2855295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6pPr>
            <a:lvl7pPr marL="342635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7pPr>
            <a:lvl8pPr marL="3997413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8pPr>
            <a:lvl9pPr marL="4568472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2022/1/13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133604"/>
            <a:ext cx="3028950" cy="6034617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3467"/>
            </a:lvl1pPr>
            <a:lvl2pPr>
              <a:defRPr sz="2933"/>
            </a:lvl2pPr>
            <a:lvl3pPr>
              <a:defRPr sz="2533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86150" y="2133604"/>
            <a:ext cx="3028950" cy="6034617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3467"/>
            </a:lvl1pPr>
            <a:lvl2pPr>
              <a:defRPr sz="2933"/>
            </a:lvl2pPr>
            <a:lvl3pPr>
              <a:defRPr sz="2533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2022/1/13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1" y="2046819"/>
            <a:ext cx="3030141" cy="853016"/>
          </a:xfrm>
          <a:prstGeom prst="rect">
            <a:avLst/>
          </a:prstGeom>
        </p:spPr>
        <p:txBody>
          <a:bodyPr lIns="85661" tIns="42830" rIns="85661" bIns="42830" anchor="b"/>
          <a:lstStyle>
            <a:lvl1pPr marL="0" indent="0">
              <a:buNone/>
              <a:defRPr sz="2933" b="1"/>
            </a:lvl1pPr>
            <a:lvl2pPr marL="571059" indent="0">
              <a:buNone/>
              <a:defRPr sz="2533" b="1"/>
            </a:lvl2pPr>
            <a:lvl3pPr marL="1142118" indent="0">
              <a:buNone/>
              <a:defRPr sz="2267" b="1"/>
            </a:lvl3pPr>
            <a:lvl4pPr marL="1713177" indent="0">
              <a:buNone/>
              <a:defRPr sz="2000" b="1"/>
            </a:lvl4pPr>
            <a:lvl5pPr marL="2284236" indent="0">
              <a:buNone/>
              <a:defRPr sz="2000" b="1"/>
            </a:lvl5pPr>
            <a:lvl6pPr marL="2855295" indent="0">
              <a:buNone/>
              <a:defRPr sz="2000" b="1"/>
            </a:lvl6pPr>
            <a:lvl7pPr marL="3426354" indent="0">
              <a:buNone/>
              <a:defRPr sz="2000" b="1"/>
            </a:lvl7pPr>
            <a:lvl8pPr marL="3997413" indent="0">
              <a:buNone/>
              <a:defRPr sz="2000" b="1"/>
            </a:lvl8pPr>
            <a:lvl9pPr marL="4568472" indent="0">
              <a:buNone/>
              <a:defRPr sz="20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1" y="2899835"/>
            <a:ext cx="3030141" cy="5268384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2933"/>
            </a:lvl1pPr>
            <a:lvl2pPr>
              <a:defRPr sz="2533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71" y="2046819"/>
            <a:ext cx="3031331" cy="853016"/>
          </a:xfrm>
          <a:prstGeom prst="rect">
            <a:avLst/>
          </a:prstGeom>
        </p:spPr>
        <p:txBody>
          <a:bodyPr lIns="85661" tIns="42830" rIns="85661" bIns="42830" anchor="b"/>
          <a:lstStyle>
            <a:lvl1pPr marL="0" indent="0">
              <a:buNone/>
              <a:defRPr sz="2933" b="1"/>
            </a:lvl1pPr>
            <a:lvl2pPr marL="571059" indent="0">
              <a:buNone/>
              <a:defRPr sz="2533" b="1"/>
            </a:lvl2pPr>
            <a:lvl3pPr marL="1142118" indent="0">
              <a:buNone/>
              <a:defRPr sz="2267" b="1"/>
            </a:lvl3pPr>
            <a:lvl4pPr marL="1713177" indent="0">
              <a:buNone/>
              <a:defRPr sz="2000" b="1"/>
            </a:lvl4pPr>
            <a:lvl5pPr marL="2284236" indent="0">
              <a:buNone/>
              <a:defRPr sz="2000" b="1"/>
            </a:lvl5pPr>
            <a:lvl6pPr marL="2855295" indent="0">
              <a:buNone/>
              <a:defRPr sz="2000" b="1"/>
            </a:lvl6pPr>
            <a:lvl7pPr marL="3426354" indent="0">
              <a:buNone/>
              <a:defRPr sz="2000" b="1"/>
            </a:lvl7pPr>
            <a:lvl8pPr marL="3997413" indent="0">
              <a:buNone/>
              <a:defRPr sz="2000" b="1"/>
            </a:lvl8pPr>
            <a:lvl9pPr marL="4568472" indent="0">
              <a:buNone/>
              <a:defRPr sz="20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71" y="2899835"/>
            <a:ext cx="3031331" cy="5268384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2933"/>
            </a:lvl1pPr>
            <a:lvl2pPr>
              <a:defRPr sz="2533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2022/1/13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2022/1/13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2022/1/13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4" cy="1549400"/>
          </a:xfrm>
          <a:prstGeom prst="rect">
            <a:avLst/>
          </a:prstGeom>
        </p:spPr>
        <p:txBody>
          <a:bodyPr lIns="85661" tIns="42830" rIns="85661" bIns="42830" anchor="b"/>
          <a:lstStyle>
            <a:lvl1pPr algn="l">
              <a:defRPr sz="2533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9" y="364070"/>
            <a:ext cx="3833812" cy="7804151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4000"/>
            </a:lvl1pPr>
            <a:lvl2pPr>
              <a:defRPr sz="3467"/>
            </a:lvl2pPr>
            <a:lvl3pPr>
              <a:defRPr sz="2933"/>
            </a:lvl3pPr>
            <a:lvl4pPr>
              <a:defRPr sz="2533"/>
            </a:lvl4pPr>
            <a:lvl5pPr>
              <a:defRPr sz="2533"/>
            </a:lvl5pPr>
            <a:lvl6pPr>
              <a:defRPr sz="2533"/>
            </a:lvl6pPr>
            <a:lvl7pPr>
              <a:defRPr sz="2533"/>
            </a:lvl7pPr>
            <a:lvl8pPr>
              <a:defRPr sz="2533"/>
            </a:lvl8pPr>
            <a:lvl9pPr>
              <a:defRPr sz="253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4" cy="6254751"/>
          </a:xfrm>
          <a:prstGeom prst="rect">
            <a:avLst/>
          </a:prstGeom>
        </p:spPr>
        <p:txBody>
          <a:bodyPr lIns="85661" tIns="42830" rIns="85661" bIns="42830"/>
          <a:lstStyle>
            <a:lvl1pPr marL="0" indent="0">
              <a:buNone/>
              <a:defRPr sz="1733"/>
            </a:lvl1pPr>
            <a:lvl2pPr marL="571059" indent="0">
              <a:buNone/>
              <a:defRPr sz="1467"/>
            </a:lvl2pPr>
            <a:lvl3pPr marL="1142118" indent="0">
              <a:buNone/>
              <a:defRPr sz="1200"/>
            </a:lvl3pPr>
            <a:lvl4pPr marL="1713177" indent="0">
              <a:buNone/>
              <a:defRPr sz="1067"/>
            </a:lvl4pPr>
            <a:lvl5pPr marL="2284236" indent="0">
              <a:buNone/>
              <a:defRPr sz="1067"/>
            </a:lvl5pPr>
            <a:lvl6pPr marL="2855295" indent="0">
              <a:buNone/>
              <a:defRPr sz="1067"/>
            </a:lvl6pPr>
            <a:lvl7pPr marL="3426354" indent="0">
              <a:buNone/>
              <a:defRPr sz="1067"/>
            </a:lvl7pPr>
            <a:lvl8pPr marL="3997413" indent="0">
              <a:buNone/>
              <a:defRPr sz="1067"/>
            </a:lvl8pPr>
            <a:lvl9pPr marL="4568472" indent="0">
              <a:buNone/>
              <a:defRPr sz="10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2022/1/13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799"/>
            <a:ext cx="4114800" cy="755651"/>
          </a:xfrm>
          <a:prstGeom prst="rect">
            <a:avLst/>
          </a:prstGeom>
        </p:spPr>
        <p:txBody>
          <a:bodyPr lIns="85661" tIns="42830" rIns="85661" bIns="42830" anchor="b"/>
          <a:lstStyle>
            <a:lvl1pPr algn="l">
              <a:defRPr sz="2533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  <a:prstGeom prst="rect">
            <a:avLst/>
          </a:prstGeom>
        </p:spPr>
        <p:txBody>
          <a:bodyPr lIns="85661" tIns="42830" rIns="85661" bIns="42830"/>
          <a:lstStyle>
            <a:lvl1pPr marL="0" indent="0">
              <a:buNone/>
              <a:defRPr sz="4000"/>
            </a:lvl1pPr>
            <a:lvl2pPr marL="571059" indent="0">
              <a:buNone/>
              <a:defRPr sz="3467"/>
            </a:lvl2pPr>
            <a:lvl3pPr marL="1142118" indent="0">
              <a:buNone/>
              <a:defRPr sz="2933"/>
            </a:lvl3pPr>
            <a:lvl4pPr marL="1713177" indent="0">
              <a:buNone/>
              <a:defRPr sz="2533"/>
            </a:lvl4pPr>
            <a:lvl5pPr marL="2284236" indent="0">
              <a:buNone/>
              <a:defRPr sz="2533"/>
            </a:lvl5pPr>
            <a:lvl6pPr marL="2855295" indent="0">
              <a:buNone/>
              <a:defRPr sz="2533"/>
            </a:lvl6pPr>
            <a:lvl7pPr marL="3426354" indent="0">
              <a:buNone/>
              <a:defRPr sz="2533"/>
            </a:lvl7pPr>
            <a:lvl8pPr marL="3997413" indent="0">
              <a:buNone/>
              <a:defRPr sz="2533"/>
            </a:lvl8pPr>
            <a:lvl9pPr marL="4568472" indent="0">
              <a:buNone/>
              <a:defRPr sz="2533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  <a:prstGeom prst="rect">
            <a:avLst/>
          </a:prstGeom>
        </p:spPr>
        <p:txBody>
          <a:bodyPr lIns="85661" tIns="42830" rIns="85661" bIns="42830"/>
          <a:lstStyle>
            <a:lvl1pPr marL="0" indent="0">
              <a:buNone/>
              <a:defRPr sz="1733"/>
            </a:lvl1pPr>
            <a:lvl2pPr marL="571059" indent="0">
              <a:buNone/>
              <a:defRPr sz="1467"/>
            </a:lvl2pPr>
            <a:lvl3pPr marL="1142118" indent="0">
              <a:buNone/>
              <a:defRPr sz="1200"/>
            </a:lvl3pPr>
            <a:lvl4pPr marL="1713177" indent="0">
              <a:buNone/>
              <a:defRPr sz="1067"/>
            </a:lvl4pPr>
            <a:lvl5pPr marL="2284236" indent="0">
              <a:buNone/>
              <a:defRPr sz="1067"/>
            </a:lvl5pPr>
            <a:lvl6pPr marL="2855295" indent="0">
              <a:buNone/>
              <a:defRPr sz="1067"/>
            </a:lvl6pPr>
            <a:lvl7pPr marL="3426354" indent="0">
              <a:buNone/>
              <a:defRPr sz="1067"/>
            </a:lvl7pPr>
            <a:lvl8pPr marL="3997413" indent="0">
              <a:buNone/>
              <a:defRPr sz="1067"/>
            </a:lvl8pPr>
            <a:lvl9pPr marL="4568472" indent="0">
              <a:buNone/>
              <a:defRPr sz="10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2022/1/13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42118" rtl="0" eaLnBrk="1" latinLnBrk="0" hangingPunct="1">
        <a:spcBef>
          <a:spcPct val="0"/>
        </a:spcBef>
        <a:buNone/>
        <a:defRPr kumimoji="1" sz="54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8295" indent="-428295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971" indent="-356912" algn="l" defTabSz="1142118" rtl="0" eaLnBrk="1" latinLnBrk="0" hangingPunct="1">
        <a:spcBef>
          <a:spcPct val="20000"/>
        </a:spcBef>
        <a:buFont typeface="Arial" pitchFamily="34" charset="0"/>
        <a:buChar char="–"/>
        <a:defRPr kumimoji="1"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427647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1998706" indent="-285529" algn="l" defTabSz="1142118" rtl="0" eaLnBrk="1" latinLnBrk="0" hangingPunct="1">
        <a:spcBef>
          <a:spcPct val="20000"/>
        </a:spcBef>
        <a:buFont typeface="Arial" pitchFamily="34" charset="0"/>
        <a:buChar char="–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4pPr>
      <a:lvl5pPr marL="2569765" indent="-285529" algn="l" defTabSz="1142118" rtl="0" eaLnBrk="1" latinLnBrk="0" hangingPunct="1">
        <a:spcBef>
          <a:spcPct val="20000"/>
        </a:spcBef>
        <a:buFont typeface="Arial" pitchFamily="34" charset="0"/>
        <a:buChar char="»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5pPr>
      <a:lvl6pPr marL="3140824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6pPr>
      <a:lvl7pPr marL="3711883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7pPr>
      <a:lvl8pPr marL="4282942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8pPr>
      <a:lvl9pPr marL="4854001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1pPr>
      <a:lvl2pPr marL="571059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2pPr>
      <a:lvl3pPr marL="1142118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713177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284236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5pPr>
      <a:lvl6pPr marL="2855295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6pPr>
      <a:lvl7pPr marL="3426354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7pPr>
      <a:lvl8pPr marL="3997413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8pPr>
      <a:lvl9pPr marL="4568472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角丸四角形 30"/>
          <p:cNvSpPr/>
          <p:nvPr/>
        </p:nvSpPr>
        <p:spPr>
          <a:xfrm>
            <a:off x="267543" y="2480911"/>
            <a:ext cx="6322578" cy="4483127"/>
          </a:xfrm>
          <a:prstGeom prst="roundRect">
            <a:avLst/>
          </a:prstGeom>
          <a:noFill/>
          <a:ln w="57150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1"/>
          <p:cNvSpPr txBox="1"/>
          <p:nvPr/>
        </p:nvSpPr>
        <p:spPr>
          <a:xfrm>
            <a:off x="-1040437" y="362778"/>
            <a:ext cx="8958354" cy="387286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74295" tIns="8890" rIns="74295" bIns="88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R="3810" algn="ctr">
              <a:spcAft>
                <a:spcPts val="0"/>
              </a:spcAft>
            </a:pPr>
            <a:r>
              <a:rPr lang="ja-JP" altLang="en-US" sz="2400" b="1" kern="100" dirty="0">
                <a:ln w="6604" cap="flat" cmpd="sng" algn="ctr">
                  <a:solidFill>
                    <a:srgbClr val="FAC090"/>
                  </a:solidFill>
                  <a:prstDash val="solid"/>
                  <a:round/>
                </a:ln>
                <a:solidFill>
                  <a:srgbClr val="FF3300"/>
                </a:solidFill>
                <a:effectLst>
                  <a:outerShdw dist="38100" dir="2700000" algn="tl">
                    <a:schemeClr val="accent2"/>
                  </a:outerShdw>
                </a:effectLst>
                <a:latin typeface="Century" panose="02040604050505020304" pitchFamily="18" charset="0"/>
                <a:ea typeface="ＭＳ ゴシック" panose="020B0609070205080204" pitchFamily="49" charset="-128"/>
                <a:cs typeface="HGSｺﾞｼｯｸE" panose="020B0900000000000000" pitchFamily="50" charset="-128"/>
              </a:rPr>
              <a:t>「飼養衛生管理マニュアル」の作成等が必要です</a:t>
            </a:r>
            <a:endParaRPr lang="en-US" altLang="ja-JP" sz="2400" b="1" kern="100" dirty="0">
              <a:ln w="6604" cap="flat" cmpd="sng" algn="ctr">
                <a:solidFill>
                  <a:srgbClr val="FAC090"/>
                </a:solidFill>
                <a:prstDash val="solid"/>
                <a:round/>
              </a:ln>
              <a:solidFill>
                <a:srgbClr val="FF3300"/>
              </a:solidFill>
              <a:effectLst>
                <a:outerShdw dist="38100" dir="2700000" algn="tl">
                  <a:schemeClr val="accent2"/>
                </a:outerShdw>
              </a:effectLst>
              <a:latin typeface="Century" panose="02040604050505020304" pitchFamily="18" charset="0"/>
              <a:ea typeface="ＭＳ ゴシック" panose="020B0609070205080204" pitchFamily="49" charset="-128"/>
              <a:cs typeface="HGSｺﾞｼｯｸE" panose="020B0900000000000000" pitchFamily="50" charset="-128"/>
            </a:endParaRPr>
          </a:p>
        </p:txBody>
      </p:sp>
      <p:sp>
        <p:nvSpPr>
          <p:cNvPr id="5" name="テキスト ボックス 1"/>
          <p:cNvSpPr txBox="1"/>
          <p:nvPr/>
        </p:nvSpPr>
        <p:spPr>
          <a:xfrm>
            <a:off x="335333" y="60790"/>
            <a:ext cx="6264696" cy="264175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74295" tIns="8890" rIns="74295" bIns="88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R="3810" algn="ctr">
              <a:spcAft>
                <a:spcPts val="0"/>
              </a:spcAft>
            </a:pPr>
            <a:r>
              <a:rPr lang="ja-JP" altLang="en-US" sz="1600" kern="100" dirty="0">
                <a:effectLst/>
                <a:latin typeface="+mn-ea"/>
                <a:cs typeface="Times New Roman" panose="02020603050405020304" pitchFamily="18" charset="0"/>
              </a:rPr>
              <a:t>飼養衛生管理基準に基づき、令和４年２月から（馬）、</a:t>
            </a:r>
            <a:endParaRPr lang="ja-JP" sz="12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7" name="四角形: 角を丸くする 18">
            <a:extLst>
              <a:ext uri="{FF2B5EF4-FFF2-40B4-BE49-F238E27FC236}">
                <a16:creationId xmlns:a16="http://schemas.microsoft.com/office/drawing/2014/main" id="{528C271B-714C-4536-9A8B-FAD900F9CBC6}"/>
              </a:ext>
            </a:extLst>
          </p:cNvPr>
          <p:cNvSpPr/>
          <p:nvPr/>
        </p:nvSpPr>
        <p:spPr>
          <a:xfrm>
            <a:off x="549089" y="2271337"/>
            <a:ext cx="5726065" cy="400160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2000" b="1" dirty="0"/>
              <a:t>マニュアル内で定める必要</a:t>
            </a:r>
            <a:r>
              <a:rPr lang="ja-JP" altLang="en-US" sz="2000" b="1" dirty="0"/>
              <a:t>がある衛生管理の</a:t>
            </a:r>
            <a:r>
              <a:rPr kumimoji="1" lang="ja-JP" altLang="en-US" sz="2000" b="1" dirty="0"/>
              <a:t>内容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466422" y="3859072"/>
            <a:ext cx="8551398" cy="643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ja-JP" altLang="en-US" sz="160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３　</a:t>
            </a:r>
            <a:r>
              <a:rPr lang="ja-JP" altLang="en-US" sz="1600" dirty="0">
                <a:latin typeface="+mn-ea"/>
              </a:rPr>
              <a:t> 海外からの肉製品の持込み（郵便物による持込みを含む。）</a:t>
            </a:r>
            <a:endParaRPr lang="en-US" altLang="ja-JP" sz="1600" dirty="0">
              <a:latin typeface="+mn-ea"/>
            </a:endParaRPr>
          </a:p>
          <a:p>
            <a:pPr>
              <a:lnSpc>
                <a:spcPts val="2300"/>
              </a:lnSpc>
            </a:pPr>
            <a:r>
              <a:rPr lang="en-US" altLang="ja-JP" sz="1600" dirty="0">
                <a:latin typeface="+mn-ea"/>
              </a:rPr>
              <a:t>  </a:t>
            </a:r>
            <a:r>
              <a:rPr lang="ja-JP" altLang="en-US" sz="1600" dirty="0">
                <a:latin typeface="+mn-ea"/>
              </a:rPr>
              <a:t>　</a:t>
            </a:r>
            <a:r>
              <a:rPr lang="en-US" altLang="ja-JP" sz="1600" dirty="0">
                <a:latin typeface="+mn-ea"/>
              </a:rPr>
              <a:t> </a:t>
            </a:r>
            <a:r>
              <a:rPr lang="ja-JP" altLang="en-US" sz="1600" dirty="0">
                <a:latin typeface="+mn-ea"/>
              </a:rPr>
              <a:t>に関する注意喚起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466422" y="3529122"/>
            <a:ext cx="87246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２　</a:t>
            </a:r>
            <a:r>
              <a:rPr lang="ja-JP" altLang="en-US" sz="1600" dirty="0">
                <a:latin typeface="+mn-ea"/>
              </a:rPr>
              <a:t> 海外渡航時及び帰国後の注意事項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463799" y="2870257"/>
            <a:ext cx="8724650" cy="643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ja-JP" altLang="en-US" sz="160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１</a:t>
            </a:r>
            <a:r>
              <a:rPr lang="ja-JP" altLang="en-US" sz="1600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 　</a:t>
            </a:r>
            <a:r>
              <a:rPr lang="ja-JP" altLang="en-US" sz="1600" dirty="0">
                <a:latin typeface="+mn-ea"/>
              </a:rPr>
              <a:t>従事者が当該農場以外で行う動物の飼養における</a:t>
            </a:r>
            <a:endParaRPr lang="en-US" altLang="ja-JP" sz="1600" dirty="0">
              <a:latin typeface="+mn-ea"/>
            </a:endParaRPr>
          </a:p>
          <a:p>
            <a:pPr>
              <a:lnSpc>
                <a:spcPts val="2300"/>
              </a:lnSpc>
            </a:pPr>
            <a:r>
              <a:rPr lang="ja-JP" altLang="en-US" sz="1600" dirty="0">
                <a:latin typeface="+mn-ea"/>
              </a:rPr>
              <a:t>      禁止事項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466422" y="4774815"/>
            <a:ext cx="8724650" cy="643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ja-JP" altLang="en-US" sz="160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５</a:t>
            </a:r>
            <a:r>
              <a:rPr lang="ja-JP" altLang="en-US" sz="1600" dirty="0">
                <a:latin typeface="+mn-ea"/>
              </a:rPr>
              <a:t> 　可能な限り、工具、機材等を農場内へ持ち込まないための</a:t>
            </a:r>
            <a:endParaRPr lang="en-US" altLang="ja-JP" sz="1600" dirty="0">
              <a:latin typeface="+mn-ea"/>
            </a:endParaRPr>
          </a:p>
          <a:p>
            <a:pPr>
              <a:lnSpc>
                <a:spcPts val="2300"/>
              </a:lnSpc>
            </a:pPr>
            <a:r>
              <a:rPr lang="en-US" altLang="ja-JP" sz="1600" dirty="0">
                <a:latin typeface="+mn-ea"/>
              </a:rPr>
              <a:t>   </a:t>
            </a:r>
            <a:r>
              <a:rPr lang="ja-JP" altLang="en-US" sz="1600" dirty="0">
                <a:latin typeface="+mn-ea"/>
              </a:rPr>
              <a:t>　取組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466422" y="4446720"/>
            <a:ext cx="87246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４　</a:t>
            </a:r>
            <a:r>
              <a:rPr lang="ja-JP" altLang="en-US" sz="1600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 </a:t>
            </a:r>
            <a:r>
              <a:rPr lang="ja-JP" altLang="en-US" sz="1600" dirty="0">
                <a:latin typeface="+mn-ea"/>
              </a:rPr>
              <a:t>農場内への不適切な物品の持込みの禁止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466422" y="5362804"/>
            <a:ext cx="87246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６　</a:t>
            </a:r>
            <a:r>
              <a:rPr lang="ja-JP" altLang="en-US" sz="1600" b="1" dirty="0">
                <a:latin typeface="+mn-ea"/>
              </a:rPr>
              <a:t> </a:t>
            </a:r>
            <a:r>
              <a:rPr lang="ja-JP" altLang="en-US" sz="1600" dirty="0">
                <a:latin typeface="+mn-ea"/>
              </a:rPr>
              <a:t>持ち込む工具、機材、食品等の取扱い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471361" y="6096848"/>
            <a:ext cx="6006817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ja-JP" altLang="en-US" sz="160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８　 </a:t>
            </a:r>
            <a:r>
              <a:rPr lang="ja-JP" altLang="en-US" sz="1600" dirty="0">
                <a:latin typeface="+mn-ea"/>
              </a:rPr>
              <a:t>手指、衣服、靴、物品、車両、施設等の洗浄及び消毒に関する</a:t>
            </a:r>
            <a:endParaRPr lang="en-US" altLang="ja-JP" sz="1600" dirty="0">
              <a:latin typeface="+mn-ea"/>
            </a:endParaRPr>
          </a:p>
          <a:p>
            <a:pPr>
              <a:lnSpc>
                <a:spcPts val="2300"/>
              </a:lnSpc>
            </a:pPr>
            <a:r>
              <a:rPr lang="ja-JP" altLang="en-US" sz="1600" dirty="0">
                <a:latin typeface="+mn-ea"/>
              </a:rPr>
              <a:t>　　 具体的な方法、消毒薬の種類、作用時間及び乾燥時間等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471361" y="5750662"/>
            <a:ext cx="87246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>
                <a:solidFill>
                  <a:schemeClr val="accent6">
                    <a:lumMod val="50000"/>
                  </a:schemeClr>
                </a:solidFill>
                <a:latin typeface="+mn-ea"/>
              </a:rPr>
              <a:t>７　 </a:t>
            </a:r>
            <a:r>
              <a:rPr lang="ja-JP" altLang="en-US" sz="1600" dirty="0">
                <a:latin typeface="+mn-ea"/>
              </a:rPr>
              <a:t>野生動物の衛生管理区域内への侵入防止</a:t>
            </a:r>
            <a:endParaRPr lang="en-US" altLang="ja-JP" sz="1600" dirty="0">
              <a:latin typeface="+mn-ea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10" y="2805237"/>
            <a:ext cx="847577" cy="794604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141" y="2952205"/>
            <a:ext cx="443092" cy="443092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807" y="6304487"/>
            <a:ext cx="771371" cy="771371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380" y="4752651"/>
            <a:ext cx="715009" cy="715009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687" y="4676996"/>
            <a:ext cx="443092" cy="443092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2" t="15399" r="-1062" b="45796"/>
          <a:stretch/>
        </p:blipFill>
        <p:spPr>
          <a:xfrm>
            <a:off x="6058903" y="5087329"/>
            <a:ext cx="350903" cy="322729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49" b="32231"/>
          <a:stretch/>
        </p:blipFill>
        <p:spPr>
          <a:xfrm rot="1538169">
            <a:off x="6021593" y="4615963"/>
            <a:ext cx="246970" cy="265379"/>
          </a:xfrm>
          <a:prstGeom prst="rect">
            <a:avLst/>
          </a:prstGeom>
        </p:spPr>
      </p:pic>
      <p:sp>
        <p:nvSpPr>
          <p:cNvPr id="28" name="正方形/長方形 27"/>
          <p:cNvSpPr/>
          <p:nvPr/>
        </p:nvSpPr>
        <p:spPr>
          <a:xfrm>
            <a:off x="-141987" y="8785445"/>
            <a:ext cx="6417141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000"/>
              </a:lnSpc>
              <a:spcBef>
                <a:spcPts val="600"/>
              </a:spcBef>
              <a:spcAft>
                <a:spcPts val="800"/>
              </a:spcAft>
            </a:pPr>
            <a:r>
              <a:rPr lang="ja-JP" altLang="en-US" sz="1800" dirty="0">
                <a:solidFill>
                  <a:schemeClr val="accent5">
                    <a:lumMod val="75000"/>
                  </a:schemeClr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Meiryo UI" panose="020B0604030504040204" pitchFamily="50" charset="-128"/>
              </a:rPr>
              <a:t>「飼養衛生管理マニュアル（別添の様式）の記入について」</a:t>
            </a:r>
            <a:endParaRPr lang="en-US" altLang="ja-JP" sz="1800" dirty="0">
              <a:solidFill>
                <a:schemeClr val="accent5">
                  <a:lumMod val="75000"/>
                </a:schemeClr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Meiryo UI" panose="020B0604030504040204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5942660" y="8863472"/>
            <a:ext cx="954107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000"/>
              </a:lnSpc>
              <a:spcBef>
                <a:spcPts val="600"/>
              </a:spcBef>
              <a:spcAft>
                <a:spcPts val="800"/>
              </a:spcAft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👉裏面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116632" y="7090098"/>
            <a:ext cx="6895965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作成したマニュアルは、</a:t>
            </a:r>
            <a:r>
              <a:rPr lang="ja-JP" altLang="en-US" sz="1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写しを定期報告書と一緒に提出し、</a:t>
            </a:r>
            <a:endParaRPr lang="en-US" altLang="ja-JP" sz="18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原本はお手元に保管し、関係者への周知（配布など）に活用</a:t>
            </a:r>
            <a:endParaRPr lang="en-US" altLang="ja-JP" sz="18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してください。</a:t>
            </a:r>
            <a:endParaRPr lang="en-US" altLang="ja-JP" sz="18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Bef>
                <a:spcPts val="1200"/>
              </a:spcBef>
            </a:pP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作成にあたっては、農林水産省の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HP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にあるひな型が掲載さ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</a:t>
            </a:r>
            <a:r>
              <a:rPr lang="ja-JP" altLang="en-US" sz="18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れて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いるほか、別添の様式もご活用いただけます。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ja-JP" altLang="en-US" sz="1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テキスト ボックス 6">
            <a:extLst>
              <a:ext uri="{FF2B5EF4-FFF2-40B4-BE49-F238E27FC236}">
                <a16:creationId xmlns:a16="http://schemas.microsoft.com/office/drawing/2014/main" id="{CE10CCC3-94AD-448E-900A-E84A822A8BC0}"/>
              </a:ext>
            </a:extLst>
          </p:cNvPr>
          <p:cNvSpPr txBox="1"/>
          <p:nvPr/>
        </p:nvSpPr>
        <p:spPr>
          <a:xfrm>
            <a:off x="463799" y="987595"/>
            <a:ext cx="5871585" cy="1007840"/>
          </a:xfrm>
          <a:prstGeom prst="rect">
            <a:avLst/>
          </a:prstGeom>
          <a:noFill/>
          <a:ln w="50800" cmpd="dbl">
            <a:solidFill>
              <a:srgbClr val="92D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US" altLang="ja-JP" sz="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6837">
              <a:lnSpc>
                <a:spcPts val="2300"/>
              </a:lnSpc>
            </a:pPr>
            <a:r>
              <a:rPr lang="ja-JP" altLang="en-US" sz="1600" dirty="0">
                <a:latin typeface="ＤＦ平成明朝体W3" panose="02020309000000000000" pitchFamily="17" charset="-128"/>
                <a:ea typeface="ＤＦ平成明朝体W3" panose="02020309000000000000" pitchFamily="17" charset="-128"/>
              </a:rPr>
              <a:t>獣医師など、専門家の意見を反映させた</a:t>
            </a:r>
            <a:r>
              <a:rPr lang="ja-JP" altLang="en-US" sz="1600" u="sng" dirty="0">
                <a:latin typeface="ＤＦ平成明朝体W3" panose="02020309000000000000" pitchFamily="17" charset="-128"/>
                <a:ea typeface="ＤＦ平成明朝体W3" panose="02020309000000000000" pitchFamily="17" charset="-128"/>
              </a:rPr>
              <a:t>マニュアルを作成し</a:t>
            </a:r>
            <a:r>
              <a:rPr lang="ja-JP" altLang="en-US" sz="1600" dirty="0">
                <a:latin typeface="ＤＦ平成明朝体W3" panose="02020309000000000000" pitchFamily="17" charset="-128"/>
                <a:ea typeface="ＤＦ平成明朝体W3" panose="02020309000000000000" pitchFamily="17" charset="-128"/>
              </a:rPr>
              <a:t>、</a:t>
            </a:r>
            <a:r>
              <a:rPr lang="ja-JP" altLang="en-US" sz="1600" u="sng" dirty="0">
                <a:latin typeface="ＤＦ平成明朝体W3" panose="02020309000000000000" pitchFamily="17" charset="-128"/>
                <a:ea typeface="ＤＦ平成明朝体W3" panose="02020309000000000000" pitchFamily="17" charset="-128"/>
              </a:rPr>
              <a:t>家畜の所有者、従業員、外部事業者、農場に立ち入る全ての者に周知し、遵守</a:t>
            </a:r>
            <a:r>
              <a:rPr lang="ja-JP" altLang="en-US" sz="1600" dirty="0">
                <a:latin typeface="ＤＦ平成明朝体W3" panose="02020309000000000000" pitchFamily="17" charset="-128"/>
                <a:ea typeface="ＤＦ平成明朝体W3" panose="02020309000000000000" pitchFamily="17" charset="-128"/>
              </a:rPr>
              <a:t>させなければなりません。</a:t>
            </a:r>
          </a:p>
        </p:txBody>
      </p:sp>
    </p:spTree>
    <p:extLst>
      <p:ext uri="{BB962C8B-B14F-4D97-AF65-F5344CB8AC3E}">
        <p14:creationId xmlns:p14="http://schemas.microsoft.com/office/powerpoint/2010/main" val="369826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C778AF0-2DBF-42BE-A1CF-1E1BD57DFB51}"/>
              </a:ext>
            </a:extLst>
          </p:cNvPr>
          <p:cNvSpPr txBox="1"/>
          <p:nvPr/>
        </p:nvSpPr>
        <p:spPr>
          <a:xfrm>
            <a:off x="1262682" y="6169913"/>
            <a:ext cx="5504321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靴底の溝の汚れも丁寧に洗ってから、消毒槽に入る。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7702E61-35F1-4474-A7D7-EB07C6EB3BF8}"/>
              </a:ext>
            </a:extLst>
          </p:cNvPr>
          <p:cNvSpPr txBox="1"/>
          <p:nvPr/>
        </p:nvSpPr>
        <p:spPr>
          <a:xfrm>
            <a:off x="505314" y="8318928"/>
            <a:ext cx="6089779" cy="30777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参考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水道が付近にない場合、消毒槽の手前に洗浄槽を設置しましょう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404664" y="107504"/>
            <a:ext cx="6147886" cy="8766800"/>
          </a:xfrm>
          <a:prstGeom prst="roundRect">
            <a:avLst>
              <a:gd name="adj" fmla="val 5843"/>
            </a:avLst>
          </a:prstGeom>
          <a:noFill/>
          <a:ln w="57150" cmpd="thickThin">
            <a:solidFill>
              <a:srgbClr val="FBA18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4F3D331-3DF2-4AD0-A278-4BCB635D9F37}"/>
              </a:ext>
            </a:extLst>
          </p:cNvPr>
          <p:cNvSpPr txBox="1"/>
          <p:nvPr/>
        </p:nvSpPr>
        <p:spPr>
          <a:xfrm>
            <a:off x="48317" y="8716430"/>
            <a:ext cx="542519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/>
              <a:t>７</a:t>
            </a:r>
            <a:endParaRPr lang="en-US" altLang="ja-JP" b="1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1509363-39E0-4780-8408-4F614735B3EF}"/>
              </a:ext>
            </a:extLst>
          </p:cNvPr>
          <p:cNvSpPr txBox="1"/>
          <p:nvPr/>
        </p:nvSpPr>
        <p:spPr>
          <a:xfrm>
            <a:off x="2404364" y="4123983"/>
            <a:ext cx="2423897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長靴は念入りに洗浄！</a:t>
            </a: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ABBA83D1-3D00-40D4-BB96-07171644A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78" y="2396797"/>
            <a:ext cx="2910559" cy="16232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84185CE2-1F6B-4E9E-B477-AEB26406B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136" y="2411760"/>
            <a:ext cx="2902414" cy="16232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F7BADEE7-1EF9-43D7-9195-147F574B47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060" y="4510922"/>
            <a:ext cx="2844733" cy="16030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69751FC9-64BC-43F6-A6D3-8489161E5F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2207" y="4493143"/>
            <a:ext cx="2910343" cy="16030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FBF46349-48C9-4795-91DB-CA5353BB2A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4872" y="6607032"/>
            <a:ext cx="2849612" cy="16166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252096A0-0D7D-4879-AE11-0E1FAA93CC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1758" y="6601520"/>
            <a:ext cx="1735048" cy="16276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CC4001C-57B4-440D-8E06-948118B0788D}"/>
              </a:ext>
            </a:extLst>
          </p:cNvPr>
          <p:cNvSpPr txBox="1"/>
          <p:nvPr/>
        </p:nvSpPr>
        <p:spPr>
          <a:xfrm>
            <a:off x="2055426" y="7824619"/>
            <a:ext cx="980518" cy="34758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600" dirty="0">
                <a:latin typeface="+mn-ea"/>
              </a:rPr>
              <a:t>天日干し</a:t>
            </a:r>
          </a:p>
        </p:txBody>
      </p:sp>
      <p:sp>
        <p:nvSpPr>
          <p:cNvPr id="38" name="正方形/長方形 37"/>
          <p:cNvSpPr/>
          <p:nvPr/>
        </p:nvSpPr>
        <p:spPr>
          <a:xfrm>
            <a:off x="674395" y="922567"/>
            <a:ext cx="59632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　消毒場所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sym typeface="Wingdings" panose="05000000000000000000" pitchFamily="2" charset="2"/>
              </a:rPr>
              <a:t>：（　　　　　　　　　　　　）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sym typeface="Wingdings" panose="05000000000000000000" pitchFamily="2" charset="2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　消毒薬の種類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sym typeface="Wingdings" panose="05000000000000000000" pitchFamily="2" charset="2"/>
              </a:rPr>
              <a:t>：（　　　　　　　　　　　）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sym typeface="Wingdings" panose="05000000000000000000" pitchFamily="2" charset="2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sym typeface="Wingdings" panose="05000000000000000000" pitchFamily="2" charset="2"/>
              </a:rPr>
              <a:t>　　　　　　　　　　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  <a:sym typeface="Wingdings" panose="05000000000000000000" pitchFamily="2" charset="2"/>
              </a:rPr>
              <a:t>【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sym typeface="Wingdings" panose="05000000000000000000" pitchFamily="2" charset="2"/>
              </a:rPr>
              <a:t>例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  <a:sym typeface="Wingdings" panose="05000000000000000000" pitchFamily="2" charset="2"/>
              </a:rPr>
              <a:t>】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sym typeface="Wingdings" panose="05000000000000000000" pitchFamily="2" charset="2"/>
              </a:rPr>
              <a:t>パコマ、ロンテクト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sym typeface="Wingdings" panose="05000000000000000000" pitchFamily="2" charset="2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　希釈倍率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sym typeface="Wingdings" panose="05000000000000000000" pitchFamily="2" charset="2"/>
              </a:rPr>
              <a:t>：（　　　　　）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倍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200000"/>
              </a:lnSpc>
              <a:defRPr/>
            </a:pPr>
            <a:endParaRPr lang="en-US" altLang="ja-JP" sz="2000" dirty="0">
              <a:solidFill>
                <a:schemeClr val="dk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4643317-CA5F-433F-928C-8D54798962AD}"/>
              </a:ext>
            </a:extLst>
          </p:cNvPr>
          <p:cNvSpPr txBox="1"/>
          <p:nvPr/>
        </p:nvSpPr>
        <p:spPr>
          <a:xfrm>
            <a:off x="843149" y="334693"/>
            <a:ext cx="2348505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u="sng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長靴の洗浄・消毒</a:t>
            </a:r>
          </a:p>
        </p:txBody>
      </p:sp>
    </p:spTree>
    <p:extLst>
      <p:ext uri="{BB962C8B-B14F-4D97-AF65-F5344CB8AC3E}">
        <p14:creationId xmlns:p14="http://schemas.microsoft.com/office/powerpoint/2010/main" val="3438942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425626" y="209222"/>
            <a:ext cx="6139642" cy="8911754"/>
          </a:xfrm>
          <a:prstGeom prst="roundRect">
            <a:avLst>
              <a:gd name="adj" fmla="val 5843"/>
            </a:avLst>
          </a:prstGeom>
          <a:noFill/>
          <a:ln w="57150" cmpd="thickThin">
            <a:solidFill>
              <a:srgbClr val="FBA18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531608" y="4832573"/>
            <a:ext cx="669089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☆実施する内容の□にチェックを入れましょう（☑）</a:t>
            </a:r>
          </a:p>
          <a:p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□　農場出入り時に消石灰帯の上を通行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　　消石灰帯の幅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  <a:sym typeface="Wingdings" panose="05000000000000000000" pitchFamily="2" charset="2"/>
              </a:rPr>
              <a:t>：（　　　　　　）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□　備え付けの動力噴霧器で全体を消毒</a:t>
            </a:r>
          </a:p>
          <a:p>
            <a:pPr>
              <a:lnSpc>
                <a:spcPct val="150000"/>
              </a:lnSpc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　　消毒薬：（　　　　　　　　）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□　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C5A31E0-7562-46E7-9380-A84305AB3655}"/>
              </a:ext>
            </a:extLst>
          </p:cNvPr>
          <p:cNvSpPr txBox="1"/>
          <p:nvPr/>
        </p:nvSpPr>
        <p:spPr>
          <a:xfrm>
            <a:off x="5186761" y="6300842"/>
            <a:ext cx="252028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例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４ｍ　　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417689" y="7952450"/>
            <a:ext cx="4970843" cy="873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5196605" y="8523691"/>
            <a:ext cx="12486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自由記入欄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1373738" y="7847412"/>
            <a:ext cx="1008112" cy="4109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その他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4F3D331-3DF2-4AD0-A278-4BCB635D9F37}"/>
              </a:ext>
            </a:extLst>
          </p:cNvPr>
          <p:cNvSpPr txBox="1"/>
          <p:nvPr/>
        </p:nvSpPr>
        <p:spPr>
          <a:xfrm>
            <a:off x="6446901" y="8769829"/>
            <a:ext cx="411761" cy="3541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/>
              <a:t>８</a:t>
            </a:r>
            <a:endParaRPr lang="en-US" altLang="ja-JP" b="1" dirty="0"/>
          </a:p>
        </p:txBody>
      </p:sp>
      <p:sp>
        <p:nvSpPr>
          <p:cNvPr id="37" name="正方形/長方形 36"/>
          <p:cNvSpPr/>
          <p:nvPr/>
        </p:nvSpPr>
        <p:spPr>
          <a:xfrm>
            <a:off x="528291" y="154369"/>
            <a:ext cx="643343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endParaRPr lang="en-US" altLang="ja-JP" sz="2000" dirty="0">
              <a:solidFill>
                <a:schemeClr val="dk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400"/>
              </a:lnSpc>
              <a:defRPr/>
            </a:pPr>
            <a:endParaRPr lang="en-US" altLang="ja-JP" sz="2000" dirty="0">
              <a:solidFill>
                <a:schemeClr val="dk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2000" dirty="0">
                <a:solidFill>
                  <a:schemeClr val="dk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☆実施する内容の□にチェックを入れましょう（☑）</a:t>
            </a:r>
            <a:endParaRPr lang="en-US" altLang="ja-JP" sz="2000" dirty="0">
              <a:solidFill>
                <a:schemeClr val="dk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2000" dirty="0">
                <a:solidFill>
                  <a:schemeClr val="dk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</a:t>
            </a:r>
            <a:endParaRPr lang="en-US" altLang="ja-JP" sz="2000" dirty="0">
              <a:solidFill>
                <a:schemeClr val="dk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2000" dirty="0">
                <a:solidFill>
                  <a:schemeClr val="dk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□　消毒薬に漬け置いた後、洗い流して乾燥</a:t>
            </a:r>
            <a:endParaRPr lang="en-US" altLang="ja-JP" sz="2000" dirty="0">
              <a:solidFill>
                <a:schemeClr val="dk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  <a:defRPr/>
            </a:pPr>
            <a:r>
              <a:rPr lang="ja-JP" altLang="en-US" sz="2000" dirty="0">
                <a:solidFill>
                  <a:schemeClr val="dk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〇　消毒薬の種類：（　　　　　　　）</a:t>
            </a:r>
            <a:endParaRPr lang="en-US" altLang="ja-JP" sz="2000" dirty="0">
              <a:solidFill>
                <a:schemeClr val="dk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defRPr/>
            </a:pPr>
            <a:r>
              <a:rPr lang="ja-JP" altLang="en-US" sz="2000" dirty="0">
                <a:solidFill>
                  <a:schemeClr val="dk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希釈倍率</a:t>
            </a:r>
            <a:r>
              <a:rPr lang="ja-JP" altLang="en-US" sz="2000" dirty="0">
                <a:solidFill>
                  <a:schemeClr val="dk1"/>
                </a:solidFill>
                <a:latin typeface="メイリオ" panose="020B0604030504040204" pitchFamily="50" charset="-128"/>
                <a:ea typeface="メイリオ" panose="020B0604030504040204" pitchFamily="50" charset="-128"/>
                <a:sym typeface="Wingdings" panose="05000000000000000000" pitchFamily="2" charset="2"/>
              </a:rPr>
              <a:t>：（　　　 　）倍</a:t>
            </a:r>
            <a:endParaRPr lang="en-US" altLang="ja-JP" sz="2000" dirty="0">
              <a:solidFill>
                <a:schemeClr val="dk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  <a:defRPr/>
            </a:pPr>
            <a:r>
              <a:rPr lang="ja-JP" altLang="en-US" sz="2000" dirty="0">
                <a:solidFill>
                  <a:schemeClr val="dk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〇　漬け置く時間</a:t>
            </a:r>
            <a:r>
              <a:rPr lang="ja-JP" altLang="en-US" sz="2000" dirty="0">
                <a:solidFill>
                  <a:schemeClr val="dk1"/>
                </a:solidFill>
                <a:latin typeface="メイリオ" panose="020B0604030504040204" pitchFamily="50" charset="-128"/>
                <a:ea typeface="メイリオ" panose="020B0604030504040204" pitchFamily="50" charset="-128"/>
                <a:sym typeface="Wingdings" panose="05000000000000000000" pitchFamily="2" charset="2"/>
              </a:rPr>
              <a:t>：（　　　）分</a:t>
            </a:r>
            <a:endParaRPr lang="en-US" altLang="ja-JP" sz="2000" dirty="0">
              <a:solidFill>
                <a:schemeClr val="dk1"/>
              </a:solidFill>
              <a:latin typeface="メイリオ" panose="020B0604030504040204" pitchFamily="50" charset="-128"/>
              <a:ea typeface="メイリオ" panose="020B0604030504040204" pitchFamily="50" charset="-128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defRPr/>
            </a:pPr>
            <a:endParaRPr lang="en-US" altLang="ja-JP" sz="900" dirty="0">
              <a:solidFill>
                <a:schemeClr val="dk1"/>
              </a:solidFill>
              <a:latin typeface="メイリオ" panose="020B0604030504040204" pitchFamily="50" charset="-128"/>
              <a:ea typeface="メイリオ" panose="020B0604030504040204" pitchFamily="50" charset="-128"/>
              <a:sym typeface="Wingdings" panose="05000000000000000000" pitchFamily="2" charset="2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2000" dirty="0">
                <a:solidFill>
                  <a:schemeClr val="dk1"/>
                </a:solidFill>
                <a:latin typeface="メイリオ" panose="020B0604030504040204" pitchFamily="50" charset="-128"/>
                <a:ea typeface="メイリオ" panose="020B0604030504040204" pitchFamily="50" charset="-128"/>
                <a:sym typeface="Wingdings" panose="05000000000000000000" pitchFamily="2" charset="2"/>
              </a:rPr>
              <a:t>　□　熱湯消毒</a:t>
            </a:r>
            <a:endParaRPr lang="en-US" altLang="ja-JP" sz="2000" dirty="0">
              <a:solidFill>
                <a:schemeClr val="dk1"/>
              </a:solidFill>
              <a:latin typeface="メイリオ" panose="020B0604030504040204" pitchFamily="50" charset="-128"/>
              <a:ea typeface="メイリオ" panose="020B0604030504040204" pitchFamily="50" charset="-128"/>
              <a:sym typeface="Wingdings" panose="05000000000000000000" pitchFamily="2" charset="2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2000" dirty="0">
                <a:solidFill>
                  <a:schemeClr val="dk1"/>
                </a:solidFill>
                <a:latin typeface="メイリオ" panose="020B0604030504040204" pitchFamily="50" charset="-128"/>
                <a:ea typeface="メイリオ" panose="020B0604030504040204" pitchFamily="50" charset="-128"/>
                <a:sym typeface="Wingdings" panose="05000000000000000000" pitchFamily="2" charset="2"/>
              </a:rPr>
              <a:t>　　　　煮沸時間：（　　　　　）分</a:t>
            </a:r>
            <a:endParaRPr lang="en-US" altLang="ja-JP" sz="2000" dirty="0">
              <a:solidFill>
                <a:schemeClr val="dk1"/>
              </a:solidFill>
              <a:latin typeface="メイリオ" panose="020B0604030504040204" pitchFamily="50" charset="-128"/>
              <a:ea typeface="メイリオ" panose="020B0604030504040204" pitchFamily="50" charset="-128"/>
              <a:sym typeface="Wingdings" panose="05000000000000000000" pitchFamily="2" charset="2"/>
            </a:endParaRPr>
          </a:p>
          <a:p>
            <a:pPr>
              <a:lnSpc>
                <a:spcPts val="2400"/>
              </a:lnSpc>
              <a:defRPr/>
            </a:pPr>
            <a:endParaRPr lang="en-US" altLang="ja-JP" sz="2000" dirty="0">
              <a:solidFill>
                <a:schemeClr val="dk1"/>
              </a:solidFill>
              <a:latin typeface="メイリオ" panose="020B0604030504040204" pitchFamily="50" charset="-128"/>
              <a:ea typeface="メイリオ" panose="020B0604030504040204" pitchFamily="50" charset="-128"/>
              <a:sym typeface="Wingdings" panose="05000000000000000000" pitchFamily="2" charset="2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2000" dirty="0">
                <a:solidFill>
                  <a:schemeClr val="dk1"/>
                </a:solidFill>
                <a:latin typeface="メイリオ" panose="020B0604030504040204" pitchFamily="50" charset="-128"/>
                <a:ea typeface="メイリオ" panose="020B0604030504040204" pitchFamily="50" charset="-128"/>
                <a:sym typeface="Wingdings" panose="05000000000000000000" pitchFamily="2" charset="2"/>
              </a:rPr>
              <a:t>　□　</a:t>
            </a:r>
            <a:r>
              <a:rPr lang="ja-JP" altLang="en-US" sz="2000" dirty="0">
                <a:solidFill>
                  <a:schemeClr val="dk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</a:p>
          <a:p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1237833" y="3911885"/>
            <a:ext cx="5330556" cy="8640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5343004" y="4472117"/>
            <a:ext cx="12486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自由記入欄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1216979" y="3853758"/>
            <a:ext cx="1008112" cy="4109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その他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4643317-CA5F-433F-928C-8D54798962AD}"/>
              </a:ext>
            </a:extLst>
          </p:cNvPr>
          <p:cNvSpPr txBox="1"/>
          <p:nvPr/>
        </p:nvSpPr>
        <p:spPr>
          <a:xfrm>
            <a:off x="703542" y="209222"/>
            <a:ext cx="2348505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u="sng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物品</a:t>
            </a:r>
            <a:r>
              <a:rPr kumimoji="1" lang="ja-JP" altLang="en-US" sz="2000" b="1" u="sng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の洗浄・消毒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4643317-CA5F-433F-928C-8D54798962AD}"/>
              </a:ext>
            </a:extLst>
          </p:cNvPr>
          <p:cNvSpPr txBox="1"/>
          <p:nvPr/>
        </p:nvSpPr>
        <p:spPr>
          <a:xfrm>
            <a:off x="626542" y="4889606"/>
            <a:ext cx="2348505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u="sng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車両</a:t>
            </a:r>
            <a:r>
              <a:rPr kumimoji="1" lang="ja-JP" altLang="en-US" sz="2000" b="1" u="sng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の洗浄・消毒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ED46767A-0DA2-4555-9C9B-855492B0B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771" y="2143751"/>
            <a:ext cx="1320233" cy="16202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618" y="6694249"/>
            <a:ext cx="1577382" cy="1384153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C5A31E0-7562-46E7-9380-A84305AB3655}"/>
              </a:ext>
            </a:extLst>
          </p:cNvPr>
          <p:cNvSpPr txBox="1"/>
          <p:nvPr/>
        </p:nvSpPr>
        <p:spPr>
          <a:xfrm>
            <a:off x="5565937" y="1863850"/>
            <a:ext cx="252028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漬け置き例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4951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65E4D02F-1DEC-4C3F-BC8E-6648865B8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789" y="6713342"/>
            <a:ext cx="3226636" cy="18476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角丸四角形 13"/>
          <p:cNvSpPr/>
          <p:nvPr/>
        </p:nvSpPr>
        <p:spPr>
          <a:xfrm>
            <a:off x="404664" y="323527"/>
            <a:ext cx="6296944" cy="6225467"/>
          </a:xfrm>
          <a:prstGeom prst="roundRect">
            <a:avLst>
              <a:gd name="adj" fmla="val 5843"/>
            </a:avLst>
          </a:prstGeom>
          <a:noFill/>
          <a:ln w="57150" cmpd="thickThin">
            <a:solidFill>
              <a:srgbClr val="FBA18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514417" y="1533245"/>
            <a:ext cx="6529767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〇農場の敷地内や空の畜舎は、定期的に消毒する。</a:t>
            </a:r>
            <a:endParaRPr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☆実施している内容の□にチェックを入れましょう</a:t>
            </a: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　　　　　　　　　　　　　　　　　　（☑）</a:t>
            </a: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□　定期的に消石灰を散布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　　敷地内の消毒の頻度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  <a:sym typeface="Wingdings" panose="05000000000000000000" pitchFamily="2" charset="2"/>
              </a:rPr>
              <a:t>：（　　　　　　）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  <a:sym typeface="Wingdings" panose="05000000000000000000" pitchFamily="2" charset="2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  <a:sym typeface="Wingdings" panose="05000000000000000000" pitchFamily="2" charset="2"/>
              </a:rPr>
              <a:t>　　　　畜舎の消毒の頻度：（　　　　　　　）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□　動力噴霧器等で水洗・消毒</a:t>
            </a: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　　消毒薬：（　　　　　　　　）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□　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461823" y="4974235"/>
            <a:ext cx="5060292" cy="122217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1247899" y="4925582"/>
            <a:ext cx="1008112" cy="4109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その他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C5A31E0-7562-46E7-9380-A84305AB3655}"/>
              </a:ext>
            </a:extLst>
          </p:cNvPr>
          <p:cNvSpPr txBox="1"/>
          <p:nvPr/>
        </p:nvSpPr>
        <p:spPr>
          <a:xfrm>
            <a:off x="3779300" y="3545274"/>
            <a:ext cx="297953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例</a:t>
            </a: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３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か月に一回　等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4F3D331-3DF2-4AD0-A278-4BCB635D9F37}"/>
              </a:ext>
            </a:extLst>
          </p:cNvPr>
          <p:cNvSpPr txBox="1"/>
          <p:nvPr/>
        </p:nvSpPr>
        <p:spPr>
          <a:xfrm>
            <a:off x="88182" y="8762250"/>
            <a:ext cx="632964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/>
              <a:t>９</a:t>
            </a:r>
            <a:endParaRPr lang="en-US" altLang="ja-JP" b="1" dirty="0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1F79807F-5009-4E62-83A0-1C2118801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75" y="6726087"/>
            <a:ext cx="3255718" cy="18422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正方形/長方形 17"/>
          <p:cNvSpPr/>
          <p:nvPr/>
        </p:nvSpPr>
        <p:spPr>
          <a:xfrm>
            <a:off x="483912" y="572331"/>
            <a:ext cx="65560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★農場に出入りする車両の消毒については、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台帳に記録し、少なくとも１年間保存する。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944" y="323528"/>
            <a:ext cx="1263088" cy="106941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26" y="546524"/>
            <a:ext cx="464379" cy="62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58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0" y="236292"/>
            <a:ext cx="6636838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（その他）緊急連絡網</a:t>
            </a:r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4B3C6D10-1973-441D-BFDB-F53EE768BFFD}"/>
              </a:ext>
            </a:extLst>
          </p:cNvPr>
          <p:cNvSpPr/>
          <p:nvPr/>
        </p:nvSpPr>
        <p:spPr>
          <a:xfrm>
            <a:off x="190915" y="1339064"/>
            <a:ext cx="52794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solidFill>
                  <a:srgbClr val="000000"/>
                </a:solidFill>
                <a:latin typeface="+mn-ea"/>
              </a:rPr>
              <a:t>➤飼養馬に異常が確認された場合</a:t>
            </a:r>
            <a:endParaRPr lang="en-US" altLang="ja-JP" sz="16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D60B86FA-8BD3-42C5-95B7-00BE35A19B9C}"/>
              </a:ext>
            </a:extLst>
          </p:cNvPr>
          <p:cNvSpPr/>
          <p:nvPr/>
        </p:nvSpPr>
        <p:spPr>
          <a:xfrm>
            <a:off x="353129" y="1691680"/>
            <a:ext cx="6120680" cy="52565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B3EA0D46-1475-4357-8B0A-6A121FCBD024}"/>
              </a:ext>
            </a:extLst>
          </p:cNvPr>
          <p:cNvSpPr/>
          <p:nvPr/>
        </p:nvSpPr>
        <p:spPr>
          <a:xfrm>
            <a:off x="353129" y="2123728"/>
            <a:ext cx="1107740" cy="16404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発見者</a:t>
            </a:r>
          </a:p>
        </p:txBody>
      </p:sp>
      <p:sp>
        <p:nvSpPr>
          <p:cNvPr id="83" name="矢印: 右 82">
            <a:extLst>
              <a:ext uri="{FF2B5EF4-FFF2-40B4-BE49-F238E27FC236}">
                <a16:creationId xmlns:a16="http://schemas.microsoft.com/office/drawing/2014/main" id="{5EB3E954-EC87-449A-802E-5D09BABED8C2}"/>
              </a:ext>
            </a:extLst>
          </p:cNvPr>
          <p:cNvSpPr/>
          <p:nvPr/>
        </p:nvSpPr>
        <p:spPr>
          <a:xfrm>
            <a:off x="1577712" y="2123728"/>
            <a:ext cx="432048" cy="4700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CD3378F5-8519-4A22-9E19-9000D22A86F0}"/>
              </a:ext>
            </a:extLst>
          </p:cNvPr>
          <p:cNvSpPr/>
          <p:nvPr/>
        </p:nvSpPr>
        <p:spPr>
          <a:xfrm>
            <a:off x="2098083" y="2024262"/>
            <a:ext cx="3594401" cy="663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飼養衛生管理者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           ＴＥＬ　：   </a:t>
            </a: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761819EE-CEBD-4BC6-8A1D-54E18ACC1C24}"/>
              </a:ext>
            </a:extLst>
          </p:cNvPr>
          <p:cNvSpPr/>
          <p:nvPr/>
        </p:nvSpPr>
        <p:spPr>
          <a:xfrm>
            <a:off x="1962846" y="5861602"/>
            <a:ext cx="3294471" cy="663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十和田</a:t>
            </a:r>
            <a:r>
              <a:rPr kumimoji="1" lang="ja-JP" altLang="en-US" dirty="0">
                <a:solidFill>
                  <a:schemeClr val="tx1"/>
                </a:solidFill>
              </a:rPr>
              <a:t>家畜保健衛生所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ＴＥＬ</a:t>
            </a:r>
            <a:r>
              <a:rPr lang="en-US" altLang="ja-JP" dirty="0">
                <a:solidFill>
                  <a:schemeClr val="tx1"/>
                </a:solidFill>
              </a:rPr>
              <a:t>0176-23-6235</a:t>
            </a:r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B9820543-0A32-400C-8916-F934E5F44BB8}"/>
              </a:ext>
            </a:extLst>
          </p:cNvPr>
          <p:cNvSpPr/>
          <p:nvPr/>
        </p:nvSpPr>
        <p:spPr>
          <a:xfrm>
            <a:off x="2788979" y="4678116"/>
            <a:ext cx="3647048" cy="663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担当の獣医師：　　　　　　　　　先生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                  ＴＥＬ：</a:t>
            </a:r>
          </a:p>
        </p:txBody>
      </p:sp>
      <p:sp>
        <p:nvSpPr>
          <p:cNvPr id="88" name="矢印: 右 87">
            <a:extLst>
              <a:ext uri="{FF2B5EF4-FFF2-40B4-BE49-F238E27FC236}">
                <a16:creationId xmlns:a16="http://schemas.microsoft.com/office/drawing/2014/main" id="{8461C192-3F53-49C4-8CDD-EB72F15459D9}"/>
              </a:ext>
            </a:extLst>
          </p:cNvPr>
          <p:cNvSpPr/>
          <p:nvPr/>
        </p:nvSpPr>
        <p:spPr>
          <a:xfrm rot="5400000">
            <a:off x="817595" y="3947707"/>
            <a:ext cx="2965308" cy="67480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矢印: 右 88">
            <a:extLst>
              <a:ext uri="{FF2B5EF4-FFF2-40B4-BE49-F238E27FC236}">
                <a16:creationId xmlns:a16="http://schemas.microsoft.com/office/drawing/2014/main" id="{8CE9494B-CEA9-4BB2-8694-D00320C6469A}"/>
              </a:ext>
            </a:extLst>
          </p:cNvPr>
          <p:cNvSpPr/>
          <p:nvPr/>
        </p:nvSpPr>
        <p:spPr>
          <a:xfrm rot="5400000">
            <a:off x="3468881" y="3348165"/>
            <a:ext cx="1777837" cy="62510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69E9F6CA-591B-4CE7-9E19-01CABEF45141}"/>
              </a:ext>
            </a:extLst>
          </p:cNvPr>
          <p:cNvSpPr/>
          <p:nvPr/>
        </p:nvSpPr>
        <p:spPr>
          <a:xfrm>
            <a:off x="1225401" y="700580"/>
            <a:ext cx="66760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rgbClr val="000000"/>
                </a:solidFill>
                <a:latin typeface="+mn-ea"/>
              </a:rPr>
              <a:t>※※</a:t>
            </a:r>
            <a:r>
              <a:rPr lang="ja-JP" altLang="en-US" sz="1600" dirty="0">
                <a:solidFill>
                  <a:srgbClr val="000000"/>
                </a:solidFill>
                <a:latin typeface="+mn-ea"/>
              </a:rPr>
              <a:t>該当する連絡先等を記入し、備えましょう</a:t>
            </a:r>
            <a:r>
              <a:rPr lang="en-US" altLang="ja-JP" sz="1600" dirty="0">
                <a:solidFill>
                  <a:srgbClr val="000000"/>
                </a:solidFill>
                <a:latin typeface="+mn-ea"/>
              </a:rPr>
              <a:t>※※</a:t>
            </a: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792" y="4572243"/>
            <a:ext cx="875125" cy="875125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42EA0F8B-C9F1-4154-9189-FA4A361CF7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06"/>
          <a:stretch/>
        </p:blipFill>
        <p:spPr>
          <a:xfrm>
            <a:off x="5412637" y="1780562"/>
            <a:ext cx="924491" cy="103033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637" y="6329057"/>
            <a:ext cx="1241518" cy="123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77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角丸四角形 17"/>
          <p:cNvSpPr/>
          <p:nvPr/>
        </p:nvSpPr>
        <p:spPr>
          <a:xfrm>
            <a:off x="566033" y="8331060"/>
            <a:ext cx="5815853" cy="768913"/>
          </a:xfrm>
          <a:prstGeom prst="roundRect">
            <a:avLst/>
          </a:prstGeom>
          <a:solidFill>
            <a:schemeClr val="accent1"/>
          </a:solidFill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85" y="6799263"/>
            <a:ext cx="1291622" cy="1155203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698927" y="155530"/>
            <a:ext cx="541686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000"/>
              </a:lnSpc>
              <a:spcBef>
                <a:spcPts val="600"/>
              </a:spcBef>
              <a:spcAft>
                <a:spcPts val="800"/>
              </a:spcAft>
            </a:pPr>
            <a:r>
              <a:rPr lang="ja-JP" altLang="en-US" sz="2400" dirty="0">
                <a:solidFill>
                  <a:schemeClr val="accent5">
                    <a:lumMod val="75000"/>
                  </a:schemeClr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Meiryo UI" panose="020B0604030504040204" pitchFamily="50" charset="-128"/>
              </a:rPr>
              <a:t>「飼養衛生管理マニュアル」</a:t>
            </a:r>
            <a:endParaRPr lang="en-US" altLang="ja-JP" sz="2400" dirty="0">
              <a:solidFill>
                <a:schemeClr val="accent5">
                  <a:lumMod val="75000"/>
                </a:schemeClr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Meiryo UI" panose="020B0604030504040204" pitchFamily="50" charset="-128"/>
            </a:endParaRPr>
          </a:p>
          <a:p>
            <a:pPr algn="ctr">
              <a:lnSpc>
                <a:spcPts val="2000"/>
              </a:lnSpc>
              <a:spcBef>
                <a:spcPts val="600"/>
              </a:spcBef>
              <a:spcAft>
                <a:spcPts val="800"/>
              </a:spcAft>
            </a:pPr>
            <a:r>
              <a:rPr lang="ja-JP" altLang="en-US" sz="2400" dirty="0">
                <a:solidFill>
                  <a:schemeClr val="accent5">
                    <a:lumMod val="75000"/>
                  </a:schemeClr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Meiryo UI" panose="020B0604030504040204" pitchFamily="50" charset="-128"/>
              </a:rPr>
              <a:t>（別添の様式）の記入の仕方について</a:t>
            </a:r>
            <a:endParaRPr lang="en-US" altLang="ja-JP" sz="2400" dirty="0">
              <a:solidFill>
                <a:schemeClr val="accent5">
                  <a:lumMod val="75000"/>
                </a:schemeClr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Meiryo UI" panose="020B0604030504040204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427649" y="1406684"/>
            <a:ext cx="5959424" cy="3365445"/>
          </a:xfrm>
          <a:prstGeom prst="roundRect">
            <a:avLst>
              <a:gd name="adj" fmla="val 5843"/>
            </a:avLst>
          </a:prstGeom>
          <a:noFill/>
          <a:ln w="57150" cmpd="thickThin">
            <a:solidFill>
              <a:srgbClr val="FBA18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446680" y="5051674"/>
            <a:ext cx="5964640" cy="1006027"/>
          </a:xfrm>
          <a:prstGeom prst="roundRect">
            <a:avLst>
              <a:gd name="adj" fmla="val 5843"/>
            </a:avLst>
          </a:prstGeom>
          <a:noFill/>
          <a:ln w="57150" cmpd="thickThin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49577" y="5161866"/>
            <a:ext cx="1216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◎その他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50199" y="1071229"/>
            <a:ext cx="8301797" cy="25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  <a:spcBef>
                <a:spcPts val="600"/>
              </a:spcBef>
              <a:spcAft>
                <a:spcPts val="800"/>
              </a:spcAft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飼養衛生管理マニュアルの内容として定める必要がある項目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について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、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40020" y="6661702"/>
            <a:ext cx="49379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普段の飼養管理、衛生管理の方法は農場ごとに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異なります。獣医師・家畜保健衛生所と相談し、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自分の農場にあったマニュアルを作成しましょう！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244018" y="6517876"/>
            <a:ext cx="4937961" cy="1104023"/>
          </a:xfrm>
          <a:prstGeom prst="wedgeRoundRectCallout">
            <a:avLst>
              <a:gd name="adj1" fmla="val 57117"/>
              <a:gd name="adj2" fmla="val -11842"/>
              <a:gd name="adj3" fmla="val 16667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698927" y="1630992"/>
            <a:ext cx="5314275" cy="3029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300"/>
              </a:lnSpc>
              <a:spcBef>
                <a:spcPts val="600"/>
              </a:spcBef>
              <a:spcAft>
                <a:spcPts val="800"/>
              </a:spcAft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この枠内には、飼養衛生管理基準に基づき、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300"/>
              </a:lnSpc>
              <a:spcBef>
                <a:spcPts val="600"/>
              </a:spcBef>
              <a:spcAft>
                <a:spcPts val="800"/>
              </a:spcAft>
            </a:pPr>
            <a:r>
              <a:rPr lang="ja-JP" altLang="en-US" sz="1600" u="sng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実施するべき内容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が記載されています。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300"/>
              </a:lnSpc>
              <a:spcBef>
                <a:spcPts val="600"/>
              </a:spcBef>
              <a:spcAft>
                <a:spcPts val="800"/>
              </a:spcAft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（　　　　）の中に記入したり、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300"/>
              </a:lnSpc>
              <a:spcBef>
                <a:spcPts val="600"/>
              </a:spcBef>
              <a:spcAft>
                <a:spcPts val="800"/>
              </a:spcAft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・該当する内容の□の中にチェックを入れたり（☑）、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300"/>
              </a:lnSpc>
              <a:spcBef>
                <a:spcPts val="600"/>
              </a:spcBef>
              <a:spcAft>
                <a:spcPts val="800"/>
              </a:spcAft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・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300"/>
              </a:lnSpc>
              <a:spcBef>
                <a:spcPts val="600"/>
              </a:spcBef>
              <a:spcAft>
                <a:spcPts val="800"/>
              </a:spcAft>
            </a:pP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300"/>
              </a:lnSpc>
              <a:spcBef>
                <a:spcPts val="600"/>
              </a:spcBef>
              <a:spcAft>
                <a:spcPts val="800"/>
              </a:spcAft>
            </a:pP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300"/>
              </a:lnSpc>
              <a:spcBef>
                <a:spcPts val="600"/>
              </a:spcBef>
              <a:spcAft>
                <a:spcPts val="800"/>
              </a:spcAft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がある場合は、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自分の農場で実施している内容を記入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300"/>
              </a:lnSpc>
              <a:spcBef>
                <a:spcPts val="600"/>
              </a:spcBef>
              <a:spcAft>
                <a:spcPts val="800"/>
              </a:spcAft>
            </a:pP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する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などして、マニュアルを完成させましょう。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556792" y="5269305"/>
            <a:ext cx="8494633" cy="6405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300"/>
              </a:lnSpc>
              <a:spcBef>
                <a:spcPts val="600"/>
              </a:spcBef>
              <a:spcAft>
                <a:spcPts val="800"/>
              </a:spcAft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この枠内には、</a:t>
            </a:r>
            <a:r>
              <a:rPr lang="ja-JP" altLang="en-US" sz="1600" u="sng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上の枠内以外で、農場で</a:t>
            </a:r>
            <a:endParaRPr lang="en-US" altLang="ja-JP" sz="1600" u="sng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300"/>
              </a:lnSpc>
              <a:spcBef>
                <a:spcPts val="600"/>
              </a:spcBef>
              <a:spcAft>
                <a:spcPts val="800"/>
              </a:spcAft>
            </a:pPr>
            <a:r>
              <a:rPr lang="ja-JP" altLang="en-US" sz="1600" u="sng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実施している内容がある場合、自由に記入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します。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　　　　　　　　　　　　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080744" y="2998757"/>
            <a:ext cx="4932458" cy="826995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9202" flipH="1">
            <a:off x="5378390" y="6346828"/>
            <a:ext cx="571702" cy="725622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116036" y="8464631"/>
            <a:ext cx="67158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3500" algn="ctr">
              <a:spcAft>
                <a:spcPts val="0"/>
              </a:spcAft>
            </a:pPr>
            <a:r>
              <a:rPr lang="ja-JP" altLang="ja-JP" sz="1600" b="1" kern="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上北地域県民局地域農林水産部 十和田家畜保健衛生所</a:t>
            </a:r>
            <a:endParaRPr lang="en-US" altLang="ja-JP" sz="1600" b="1" kern="1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indent="63500" algn="ctr">
              <a:spcAft>
                <a:spcPts val="0"/>
              </a:spcAft>
            </a:pPr>
            <a:r>
              <a:rPr lang="ja-JP" altLang="ja-JP" sz="1600" b="1" kern="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600" b="1" kern="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TEL</a:t>
            </a:r>
            <a:r>
              <a:rPr lang="ja-JP" altLang="en-US" sz="1600" b="1" kern="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sz="1600" b="1" kern="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0176-23-6235 (FAX</a:t>
            </a:r>
            <a:r>
              <a:rPr lang="ja-JP" altLang="en-US" sz="1600" b="1" kern="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sz="1600" b="1" kern="1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0176-23-3044)</a:t>
            </a:r>
            <a:endParaRPr lang="ja-JP" altLang="ja-JP" sz="1200" b="1" kern="100" dirty="0">
              <a:solidFill>
                <a:schemeClr val="bg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317364" y="7977281"/>
            <a:ext cx="4798432" cy="348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Bef>
                <a:spcPts val="600"/>
              </a:spcBef>
              <a:spcAft>
                <a:spcPts val="800"/>
              </a:spcAft>
            </a:pPr>
            <a:r>
              <a:rPr lang="ja-JP" altLang="en-US" sz="16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◎ご不明な点はこちらにご相談ください◎</a:t>
            </a:r>
            <a:endParaRPr lang="en-US" altLang="ja-JP" sz="16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4078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3">
            <a:extLst>
              <a:ext uri="{FF2B5EF4-FFF2-40B4-BE49-F238E27FC236}">
                <a16:creationId xmlns:a16="http://schemas.microsoft.com/office/drawing/2014/main" id="{62147C71-09FD-4FBE-A9D0-D0661AD89FDA}"/>
              </a:ext>
            </a:extLst>
          </p:cNvPr>
          <p:cNvSpPr/>
          <p:nvPr/>
        </p:nvSpPr>
        <p:spPr>
          <a:xfrm>
            <a:off x="0" y="-166270"/>
            <a:ext cx="6825477" cy="1976165"/>
          </a:xfrm>
          <a:prstGeom prst="roundRect">
            <a:avLst>
              <a:gd name="adj" fmla="val 5843"/>
            </a:avLst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r">
              <a:spcAft>
                <a:spcPts val="800"/>
              </a:spcAft>
            </a:pPr>
            <a:endParaRPr lang="en-US" altLang="ja-JP" sz="1800" dirty="0">
              <a:latin typeface="+mj-ea"/>
              <a:cs typeface="Meiryo UI" panose="020B0604030504040204" pitchFamily="50" charset="-128"/>
            </a:endParaRPr>
          </a:p>
          <a:p>
            <a:pPr algn="r">
              <a:spcAft>
                <a:spcPts val="800"/>
              </a:spcAft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令和　　　年　　　月　　　日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spcAft>
                <a:spcPts val="800"/>
              </a:spcAft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3600" u="sng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　　　　　　</a:t>
            </a: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農場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spcBef>
                <a:spcPts val="600"/>
              </a:spcBef>
              <a:spcAft>
                <a:spcPts val="800"/>
              </a:spcAft>
            </a:pP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飼養衛生管理マニュアル（馬）</a:t>
            </a:r>
            <a:endParaRPr lang="en-US" altLang="ja-JP" sz="1800" b="1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本農場の従事者及び衛生管理区域に出入りする者が行う衛生　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対策の方法は、このマニュアルに従うこと。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r>
              <a:rPr lang="ja-JP" altLang="en-US" sz="2000" dirty="0">
                <a:latin typeface="+mj-ea"/>
                <a:ea typeface="+mj-ea"/>
                <a:cs typeface="Meiryo UI" panose="020B0604030504040204" pitchFamily="50" charset="-128"/>
              </a:rPr>
              <a:t>　　　　　　　　　　　　　　　　　　</a:t>
            </a: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r>
              <a:rPr lang="ja-JP" altLang="en-US" sz="2000" dirty="0">
                <a:latin typeface="+mj-ea"/>
                <a:ea typeface="+mj-ea"/>
                <a:cs typeface="Meiryo UI" panose="020B0604030504040204" pitchFamily="50" charset="-128"/>
              </a:rPr>
              <a:t>　</a:t>
            </a: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r>
              <a:rPr lang="ja-JP" altLang="en-US" sz="2000" dirty="0">
                <a:latin typeface="+mj-ea"/>
                <a:ea typeface="+mj-ea"/>
                <a:cs typeface="Meiryo UI" panose="020B0604030504040204" pitchFamily="50" charset="-128"/>
              </a:rPr>
              <a:t>　</a:t>
            </a: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r>
              <a:rPr lang="ja-JP" altLang="en-US" sz="2000" dirty="0">
                <a:latin typeface="+mj-ea"/>
                <a:ea typeface="+mj-ea"/>
                <a:cs typeface="Meiryo UI" panose="020B0604030504040204" pitchFamily="50" charset="-128"/>
              </a:rPr>
              <a:t>　</a:t>
            </a:r>
            <a:endParaRPr lang="ja-JP" altLang="en-US" sz="180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B2772F4-F0B3-47BA-BD8E-4D75B2E15E59}"/>
              </a:ext>
            </a:extLst>
          </p:cNvPr>
          <p:cNvSpPr/>
          <p:nvPr/>
        </p:nvSpPr>
        <p:spPr>
          <a:xfrm>
            <a:off x="373832" y="8418691"/>
            <a:ext cx="6192688" cy="47970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DC4A2C3-6EF5-4B14-9658-C501BC65327B}"/>
              </a:ext>
            </a:extLst>
          </p:cNvPr>
          <p:cNvSpPr/>
          <p:nvPr/>
        </p:nvSpPr>
        <p:spPr>
          <a:xfrm>
            <a:off x="89712" y="2699792"/>
            <a:ext cx="6825477" cy="5688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　　　　　＜　項　目　＞　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19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（１）従事者が当該農場以外で行う動物の飼養に</a:t>
            </a:r>
            <a:endParaRPr lang="en-US" altLang="ja-JP" sz="19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19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　おける禁止事項・・・・・・・・・・・・・・・</a:t>
            </a:r>
            <a:r>
              <a:rPr lang="en-US" altLang="ja-JP" sz="1900" dirty="0" err="1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P1</a:t>
            </a:r>
            <a:endParaRPr lang="en-US" altLang="ja-JP" sz="19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19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（２）海外渡航時及び帰国後の注意事項・・・・</a:t>
            </a:r>
            <a:r>
              <a:rPr lang="ja-JP" altLang="en-US" sz="1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・・</a:t>
            </a:r>
            <a:r>
              <a:rPr lang="ja-JP" altLang="en-US" sz="19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en-US" altLang="ja-JP" sz="19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P1</a:t>
            </a:r>
            <a:endParaRPr lang="ja-JP" altLang="en-US" sz="19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19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（３）海外からの肉製品の持込み（郵便物による</a:t>
            </a:r>
            <a:endParaRPr lang="en-US" altLang="ja-JP" sz="19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19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　持込みを含む。）に関する注意喚起・・・・・・</a:t>
            </a:r>
            <a:r>
              <a:rPr lang="en-US" altLang="ja-JP" sz="1900" dirty="0" err="1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P2</a:t>
            </a:r>
            <a:endParaRPr lang="ja-JP" altLang="en-US" sz="19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19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（４）農場内への不適切な物品の持込みの禁止・・・・</a:t>
            </a:r>
            <a:r>
              <a:rPr lang="en-US" altLang="ja-JP" sz="19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P2</a:t>
            </a:r>
            <a:endParaRPr lang="ja-JP" altLang="en-US" sz="19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19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（５）可能な限り、工具、機材等を農場内へ</a:t>
            </a:r>
            <a:endParaRPr lang="en-US" altLang="ja-JP" sz="19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19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　持ち込まないための取組・・・・・・・・・・・</a:t>
            </a:r>
            <a:r>
              <a:rPr lang="en-US" altLang="ja-JP" sz="19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P2</a:t>
            </a:r>
            <a:endParaRPr lang="ja-JP" altLang="en-US" sz="19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19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（６）持ち込む工具、機材、食品等の取扱い・・</a:t>
            </a:r>
            <a:r>
              <a:rPr lang="ja-JP" altLang="en-US" sz="1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en-US" altLang="ja-JP" sz="19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P2~P3</a:t>
            </a:r>
            <a:endParaRPr lang="ja-JP" altLang="en-US" sz="19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19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（７）野生動物の衛生管理区域内への侵入防止・・</a:t>
            </a:r>
            <a:r>
              <a:rPr lang="en-US" altLang="ja-JP" sz="19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P4~P5</a:t>
            </a:r>
            <a:endParaRPr lang="ja-JP" altLang="en-US" sz="19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19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（８）手指、衣服、靴、物品、車両、施設等の洗浄</a:t>
            </a:r>
            <a:endParaRPr lang="en-US" altLang="ja-JP" sz="19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19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　及び消毒に関する具体的な方法、消毒薬の種類、</a:t>
            </a:r>
            <a:endParaRPr lang="en-US" altLang="ja-JP" sz="19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19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　作用時間及び乾燥時間等・・・・・・・・・</a:t>
            </a:r>
            <a:r>
              <a:rPr lang="en-US" altLang="ja-JP" sz="19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P6~P9</a:t>
            </a:r>
            <a:endParaRPr lang="en-US" altLang="ja-JP" sz="19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endParaRPr lang="en-US" altLang="ja-JP" sz="19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9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（その他）</a:t>
            </a:r>
            <a:endParaRPr lang="en-US" altLang="ja-JP" sz="19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9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　緊急連絡網　</a:t>
            </a:r>
            <a:endParaRPr lang="en-US" altLang="ja-JP" sz="19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652ABFF-F553-490A-BA49-E157428E0620}"/>
              </a:ext>
            </a:extLst>
          </p:cNvPr>
          <p:cNvSpPr txBox="1"/>
          <p:nvPr/>
        </p:nvSpPr>
        <p:spPr>
          <a:xfrm>
            <a:off x="517847" y="8411685"/>
            <a:ext cx="6414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飼養衛生管理者（氏名）：</a:t>
            </a:r>
            <a:r>
              <a:rPr lang="ja-JP" altLang="en-US" sz="2400" u="sng" dirty="0"/>
              <a:t>　　　　　　　</a:t>
            </a:r>
            <a:r>
              <a:rPr kumimoji="1" lang="ja-JP" altLang="en-US" sz="2400" u="sng" dirty="0"/>
              <a:t>　　　　　　　</a:t>
            </a:r>
            <a:r>
              <a:rPr kumimoji="1" lang="ja-JP" altLang="en-US" sz="2000" dirty="0"/>
              <a:t>　　　　　　　　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248" y="1099910"/>
            <a:ext cx="742001" cy="74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00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6934" y="-14024"/>
            <a:ext cx="6636838" cy="730882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（１）従事者</a:t>
            </a:r>
            <a:r>
              <a: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2000" b="1" dirty="0" err="1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が当該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農場以外で行う動物の飼養におけ</a:t>
            </a:r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　</a:t>
            </a:r>
            <a:r>
              <a:rPr lang="ja-JP" altLang="en-US" sz="2000" b="1" dirty="0" err="1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る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禁止事項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262830" y="1377540"/>
            <a:ext cx="6276286" cy="1533084"/>
          </a:xfrm>
          <a:prstGeom prst="roundRect">
            <a:avLst>
              <a:gd name="adj" fmla="val 5843"/>
            </a:avLst>
          </a:prstGeom>
          <a:noFill/>
          <a:ln w="57150" cmpd="thickThin">
            <a:solidFill>
              <a:srgbClr val="FBA18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18790" y="1511796"/>
            <a:ext cx="6373470" cy="1290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本農場（馬を飼養）とは別に住居敷地内で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動物を飼って</a:t>
            </a:r>
            <a:r>
              <a:rPr lang="ja-JP" altLang="en-US" sz="18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い</a:t>
            </a:r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8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る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場合には、敷地内で使用した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衣類や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靴の交換、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車両の交</a:t>
            </a:r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換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又は消毒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を行って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から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本農場での作業を行うこと。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5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50"/>
              </a:lnSpc>
            </a:pP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50"/>
              </a:lnSpc>
            </a:pP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50"/>
              </a:lnSpc>
            </a:pP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50"/>
              </a:lnSpc>
            </a:pP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50"/>
              </a:lnSpc>
            </a:pP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50"/>
              </a:lnSpc>
            </a:pP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消毒の方法については本マニュアル（１０）参照</a:t>
            </a:r>
          </a:p>
        </p:txBody>
      </p:sp>
      <p:sp>
        <p:nvSpPr>
          <p:cNvPr id="39" name="角丸四角形 38"/>
          <p:cNvSpPr/>
          <p:nvPr/>
        </p:nvSpPr>
        <p:spPr>
          <a:xfrm>
            <a:off x="285894" y="3050660"/>
            <a:ext cx="6277759" cy="1129183"/>
          </a:xfrm>
          <a:prstGeom prst="roundRect">
            <a:avLst>
              <a:gd name="adj" fmla="val 5843"/>
            </a:avLst>
          </a:prstGeom>
          <a:noFill/>
          <a:ln w="57150" cmpd="thickThin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317733" y="3154351"/>
            <a:ext cx="12638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◎その他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461660" y="742147"/>
            <a:ext cx="60539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従事者・・・家族や従業員など、本農場で日常的・定期的に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　　　　　飼養管理等の作業に従事する者</a:t>
            </a:r>
          </a:p>
        </p:txBody>
      </p:sp>
      <p:sp>
        <p:nvSpPr>
          <p:cNvPr id="46" name="正方形/長方形 45"/>
          <p:cNvSpPr/>
          <p:nvPr/>
        </p:nvSpPr>
        <p:spPr>
          <a:xfrm>
            <a:off x="257821" y="4266297"/>
            <a:ext cx="81088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この欄内には、その他の決まり事がある場合に記入してください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　　　　　　　　　　　　　　　　　　　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（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自由記入欄）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-46055" y="4751436"/>
            <a:ext cx="6636838" cy="423106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（２）海外渡航時及び帰国後の対策</a:t>
            </a:r>
          </a:p>
        </p:txBody>
      </p:sp>
      <p:sp>
        <p:nvSpPr>
          <p:cNvPr id="18" name="角丸四角形 17"/>
          <p:cNvSpPr/>
          <p:nvPr/>
        </p:nvSpPr>
        <p:spPr>
          <a:xfrm>
            <a:off x="253659" y="5206556"/>
            <a:ext cx="6261975" cy="2893836"/>
          </a:xfrm>
          <a:prstGeom prst="roundRect">
            <a:avLst>
              <a:gd name="adj" fmla="val 5843"/>
            </a:avLst>
          </a:prstGeom>
          <a:noFill/>
          <a:ln w="57150" cmpd="thickThin">
            <a:solidFill>
              <a:srgbClr val="FBA18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330980" y="5127575"/>
            <a:ext cx="62081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①一週間以内に海外から入国、又は帰国した者は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、本農場</a:t>
            </a:r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を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含む農場、その他畜産施設等に入る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ことを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禁止する。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（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やむを得ず立ち入る場合は、シャワーによる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身体の</a:t>
            </a:r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洗浄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を行い、衣服及び靴の着替えを行うこと。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）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　　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528" y="2875354"/>
            <a:ext cx="830208" cy="830208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367" y="2873841"/>
            <a:ext cx="835188" cy="835188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49" b="32231"/>
          <a:stretch/>
        </p:blipFill>
        <p:spPr>
          <a:xfrm rot="19439916">
            <a:off x="6414554" y="3405594"/>
            <a:ext cx="352110" cy="378357"/>
          </a:xfrm>
          <a:prstGeom prst="rect">
            <a:avLst/>
          </a:prstGeom>
        </p:spPr>
      </p:pic>
      <p:sp>
        <p:nvSpPr>
          <p:cNvPr id="29" name="左カーブ矢印 28"/>
          <p:cNvSpPr/>
          <p:nvPr/>
        </p:nvSpPr>
        <p:spPr>
          <a:xfrm rot="5400000" flipH="1">
            <a:off x="5074990" y="2356825"/>
            <a:ext cx="559559" cy="1403269"/>
          </a:xfrm>
          <a:prstGeom prst="curvedLeftArrow">
            <a:avLst>
              <a:gd name="adj1" fmla="val 37177"/>
              <a:gd name="adj2" fmla="val 142203"/>
              <a:gd name="adj3" fmla="val 43555"/>
            </a:avLst>
          </a:prstGeom>
          <a:solidFill>
            <a:srgbClr val="B3FC10"/>
          </a:solidFill>
          <a:ln>
            <a:solidFill>
              <a:srgbClr val="B3FC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49" b="32231"/>
          <a:stretch/>
        </p:blipFill>
        <p:spPr>
          <a:xfrm rot="1538169">
            <a:off x="5614054" y="2955214"/>
            <a:ext cx="471688" cy="506847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351944" y="6737093"/>
            <a:ext cx="61456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②海外に渡航する場合、事前に滞在先及び滞在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期間を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、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（氏名：　　　　　　　）に報告すること。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（氏名：　　　　　　　）は内容を台帳に記録し、　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最低１年保管すること。</a:t>
            </a:r>
          </a:p>
        </p:txBody>
      </p:sp>
      <p:sp>
        <p:nvSpPr>
          <p:cNvPr id="22" name="角丸四角形 21"/>
          <p:cNvSpPr/>
          <p:nvPr/>
        </p:nvSpPr>
        <p:spPr>
          <a:xfrm>
            <a:off x="262830" y="8229724"/>
            <a:ext cx="6277759" cy="806772"/>
          </a:xfrm>
          <a:prstGeom prst="roundRect">
            <a:avLst>
              <a:gd name="adj" fmla="val 5843"/>
            </a:avLst>
          </a:prstGeom>
          <a:noFill/>
          <a:ln w="57150" cmpd="thickThin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317733" y="8348308"/>
            <a:ext cx="12638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◎その他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B4F3D331-3DF2-4AD0-A278-4BCB635D9F37}"/>
              </a:ext>
            </a:extLst>
          </p:cNvPr>
          <p:cNvSpPr txBox="1"/>
          <p:nvPr/>
        </p:nvSpPr>
        <p:spPr>
          <a:xfrm>
            <a:off x="92404" y="8708678"/>
            <a:ext cx="368854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/>
              <a:t>１</a:t>
            </a:r>
            <a:endParaRPr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712834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テキスト ボックス 29"/>
          <p:cNvSpPr txBox="1"/>
          <p:nvPr/>
        </p:nvSpPr>
        <p:spPr>
          <a:xfrm>
            <a:off x="0" y="7785"/>
            <a:ext cx="6636838" cy="730882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（３）海外からの肉製品の持込み（郵便物による</a:t>
            </a:r>
          </a:p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　持込みを含む。）の禁止</a:t>
            </a:r>
          </a:p>
        </p:txBody>
      </p:sp>
      <p:sp>
        <p:nvSpPr>
          <p:cNvPr id="31" name="角丸四角形 30"/>
          <p:cNvSpPr/>
          <p:nvPr/>
        </p:nvSpPr>
        <p:spPr>
          <a:xfrm>
            <a:off x="258303" y="721197"/>
            <a:ext cx="6282829" cy="1334520"/>
          </a:xfrm>
          <a:prstGeom prst="roundRect">
            <a:avLst>
              <a:gd name="adj" fmla="val 5843"/>
            </a:avLst>
          </a:prstGeom>
          <a:noFill/>
          <a:ln w="57150" cmpd="thickThin">
            <a:solidFill>
              <a:srgbClr val="FBA18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258303" y="457429"/>
            <a:ext cx="61456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  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海外からの肉製品を日本に持ち込まない。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（郵便物による持込みを含む）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  外国人従事者には、母国（家族等）から肉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及び肉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製品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を</a:t>
            </a:r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含む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荷物が送付されないよう指導する。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4181D6BE-117E-48A4-92A7-C281B1721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893" y="437640"/>
            <a:ext cx="1307381" cy="777911"/>
          </a:xfrm>
          <a:prstGeom prst="rect">
            <a:avLst/>
          </a:prstGeom>
        </p:spPr>
      </p:pic>
      <p:sp>
        <p:nvSpPr>
          <p:cNvPr id="34" name="乗算記号 9">
            <a:extLst>
              <a:ext uri="{FF2B5EF4-FFF2-40B4-BE49-F238E27FC236}">
                <a16:creationId xmlns:a16="http://schemas.microsoft.com/office/drawing/2014/main" id="{613AD91D-F2A4-464C-956C-872BF98F7B7A}"/>
              </a:ext>
            </a:extLst>
          </p:cNvPr>
          <p:cNvSpPr/>
          <p:nvPr/>
        </p:nvSpPr>
        <p:spPr>
          <a:xfrm>
            <a:off x="6019941" y="430686"/>
            <a:ext cx="649863" cy="608892"/>
          </a:xfrm>
          <a:prstGeom prst="mathMultiply">
            <a:avLst>
              <a:gd name="adj1" fmla="val 1273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-25723" y="2147266"/>
            <a:ext cx="6636838" cy="423106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（４）農場内への不適切な物品の持込みの禁止</a:t>
            </a:r>
          </a:p>
        </p:txBody>
      </p:sp>
      <p:sp>
        <p:nvSpPr>
          <p:cNvPr id="36" name="角丸四角形 35"/>
          <p:cNvSpPr/>
          <p:nvPr/>
        </p:nvSpPr>
        <p:spPr>
          <a:xfrm>
            <a:off x="255620" y="2597776"/>
            <a:ext cx="6298124" cy="1580512"/>
          </a:xfrm>
          <a:prstGeom prst="roundRect">
            <a:avLst>
              <a:gd name="adj" fmla="val 5843"/>
            </a:avLst>
          </a:prstGeom>
          <a:noFill/>
          <a:ln w="57150" cmpd="thickThin">
            <a:solidFill>
              <a:srgbClr val="FBA18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392223" y="2636094"/>
            <a:ext cx="596324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病原体の侵入要因となるため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、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①他の畜産関係施設・農場等で使用した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（使用したおそれのある）物品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②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過去２ヶ月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以内に海外で使用した衣服や靴等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は農場内に持ち込まない。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046" y="2338249"/>
            <a:ext cx="1036954" cy="1036954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2" t="15399" r="-1062" b="45796"/>
          <a:stretch/>
        </p:blipFill>
        <p:spPr>
          <a:xfrm>
            <a:off x="5642813" y="2585316"/>
            <a:ext cx="508903" cy="468043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49" b="32231"/>
          <a:stretch/>
        </p:blipFill>
        <p:spPr>
          <a:xfrm rot="1538169">
            <a:off x="5973664" y="3083296"/>
            <a:ext cx="358171" cy="384869"/>
          </a:xfrm>
          <a:prstGeom prst="rect">
            <a:avLst/>
          </a:prstGeom>
        </p:spPr>
      </p:pic>
      <p:sp>
        <p:nvSpPr>
          <p:cNvPr id="42" name="乗算記号 9">
            <a:extLst>
              <a:ext uri="{FF2B5EF4-FFF2-40B4-BE49-F238E27FC236}">
                <a16:creationId xmlns:a16="http://schemas.microsoft.com/office/drawing/2014/main" id="{613AD91D-F2A4-464C-956C-872BF98F7B7A}"/>
              </a:ext>
            </a:extLst>
          </p:cNvPr>
          <p:cNvSpPr/>
          <p:nvPr/>
        </p:nvSpPr>
        <p:spPr>
          <a:xfrm>
            <a:off x="6205949" y="2537870"/>
            <a:ext cx="648071" cy="714248"/>
          </a:xfrm>
          <a:prstGeom prst="mathMultiply">
            <a:avLst>
              <a:gd name="adj1" fmla="val 1273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0" y="4304481"/>
            <a:ext cx="7140174" cy="423106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（５）可能な限り、工具、機材等を農場内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へ持ち込まない</a:t>
            </a:r>
            <a:endParaRPr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7" name="角丸四角形 56"/>
          <p:cNvSpPr/>
          <p:nvPr/>
        </p:nvSpPr>
        <p:spPr>
          <a:xfrm>
            <a:off x="288789" y="4743426"/>
            <a:ext cx="6266293" cy="812648"/>
          </a:xfrm>
          <a:prstGeom prst="roundRect">
            <a:avLst>
              <a:gd name="adj" fmla="val 5843"/>
            </a:avLst>
          </a:prstGeom>
          <a:noFill/>
          <a:ln w="57150" cmpd="thickThin">
            <a:solidFill>
              <a:srgbClr val="FBA18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251010" y="4831355"/>
            <a:ext cx="796160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畜舎や関連設備の修繕に係る工具、機材等は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、可能な限</a:t>
            </a:r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8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り農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場内の備えつけのものを使用する。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-25723" y="5686646"/>
            <a:ext cx="6636838" cy="423106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（６）持ち込む工具、機材、食品等の取扱い</a:t>
            </a:r>
          </a:p>
        </p:txBody>
      </p:sp>
      <p:sp>
        <p:nvSpPr>
          <p:cNvPr id="66" name="角丸四角形 65"/>
          <p:cNvSpPr/>
          <p:nvPr/>
        </p:nvSpPr>
        <p:spPr>
          <a:xfrm>
            <a:off x="240120" y="6109752"/>
            <a:ext cx="6277308" cy="2875863"/>
          </a:xfrm>
          <a:prstGeom prst="roundRect">
            <a:avLst>
              <a:gd name="adj" fmla="val 5843"/>
            </a:avLst>
          </a:prstGeom>
          <a:noFill/>
          <a:ln w="57150" cmpd="thickThin">
            <a:solidFill>
              <a:srgbClr val="FBA18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401569" y="6240324"/>
            <a:ext cx="5963242" cy="4337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①（４）の対象となる物品等をやむを得ず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農場内に持ち</a:t>
            </a:r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 込む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場合、</a:t>
            </a:r>
            <a:r>
              <a:rPr lang="ja-JP" altLang="en-US" sz="1800" u="sng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必ず洗浄・消毒</a:t>
            </a:r>
            <a:r>
              <a:rPr lang="en-US" altLang="ja-JP" sz="1400" u="sng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800" u="sng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等の措置</a:t>
            </a:r>
            <a:r>
              <a:rPr lang="ja-JP" altLang="en-US" sz="1800" u="sng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を実施</a:t>
            </a:r>
            <a:r>
              <a:rPr lang="ja-JP" altLang="en-US" sz="1800" u="sng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する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。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洗浄・消毒方法については本マニュアル（１０）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参照</a:t>
            </a: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160"/>
              </a:lnSpc>
              <a:spcBef>
                <a:spcPts val="1200"/>
              </a:spcBef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②従事者の食品等、家畜の飼養管理に必要のない物品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※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は畜舎に持ち込まない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。</a:t>
            </a:r>
            <a:endParaRPr lang="ja-JP" altLang="en-US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900"/>
              </a:lnSpc>
              <a:spcBef>
                <a:spcPts val="600"/>
              </a:spcBef>
            </a:pPr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900"/>
              </a:lnSpc>
              <a:spcBef>
                <a:spcPts val="600"/>
              </a:spcBef>
            </a:pPr>
            <a:r>
              <a:rPr lang="en-US" altLang="ja-JP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本農場で定める「家畜の飼養管理に必要のない物品」</a:t>
            </a:r>
          </a:p>
          <a:p>
            <a:pPr>
              <a:lnSpc>
                <a:spcPts val="1900"/>
              </a:lnSpc>
              <a:spcBef>
                <a:spcPts val="600"/>
              </a:spcBef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   は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、次ページの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とおり。</a:t>
            </a:r>
          </a:p>
          <a:p>
            <a:pPr>
              <a:spcBef>
                <a:spcPts val="600"/>
              </a:spcBef>
            </a:pPr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spcBef>
                <a:spcPts val="600"/>
              </a:spcBef>
            </a:pPr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　　　　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　　　　　</a:t>
            </a:r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B4F3D331-3DF2-4AD0-A278-4BCB635D9F37}"/>
              </a:ext>
            </a:extLst>
          </p:cNvPr>
          <p:cNvSpPr txBox="1"/>
          <p:nvPr/>
        </p:nvSpPr>
        <p:spPr>
          <a:xfrm>
            <a:off x="6412384" y="8631672"/>
            <a:ext cx="360040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/>
              <a:t>２</a:t>
            </a:r>
            <a:endParaRPr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1395150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角丸四角形 20"/>
          <p:cNvSpPr/>
          <p:nvPr/>
        </p:nvSpPr>
        <p:spPr>
          <a:xfrm>
            <a:off x="318386" y="107503"/>
            <a:ext cx="6169090" cy="1216619"/>
          </a:xfrm>
          <a:prstGeom prst="roundRect">
            <a:avLst>
              <a:gd name="adj" fmla="val 5843"/>
            </a:avLst>
          </a:prstGeom>
          <a:noFill/>
          <a:ln w="57150" cmpd="thickThin">
            <a:solidFill>
              <a:srgbClr val="FBA18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478002" y="193573"/>
            <a:ext cx="5810907" cy="103005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349014" y="193573"/>
            <a:ext cx="3429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（物品の自由記入欄）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01683" y="1468268"/>
            <a:ext cx="6636838" cy="423106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（７）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野生動物の衛生管理区域内への侵入防止　</a:t>
            </a:r>
          </a:p>
        </p:txBody>
      </p:sp>
      <p:sp>
        <p:nvSpPr>
          <p:cNvPr id="35" name="角丸四角形 34"/>
          <p:cNvSpPr/>
          <p:nvPr/>
        </p:nvSpPr>
        <p:spPr>
          <a:xfrm>
            <a:off x="318386" y="1891374"/>
            <a:ext cx="6207363" cy="4902888"/>
          </a:xfrm>
          <a:prstGeom prst="roundRect">
            <a:avLst>
              <a:gd name="adj" fmla="val 5843"/>
            </a:avLst>
          </a:prstGeom>
          <a:noFill/>
          <a:ln w="57150" cmpd="thickThin">
            <a:solidFill>
              <a:srgbClr val="FBA18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478003" y="2093859"/>
            <a:ext cx="611661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①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畜舎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の給餌及び給水設備並びに飼料の保管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場所にね</a:t>
            </a:r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ずみ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、野鳥等の野生動物の排せつ物等が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混入しない</a:t>
            </a:r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よう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以下の対策をとる。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ja-JP" altLang="en-US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 ☆実施する内容にチェックを入れましょう（☑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100"/>
              </a:lnSpc>
            </a:pPr>
            <a:endParaRPr lang="ja-JP" altLang="en-US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□　飼料の保管は蓋付きの容器等とし、使用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時以外は</a:t>
            </a:r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蓋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をしめる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20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□　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〇飼い桶や飼料の保管場所の周辺を清掃する。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（清掃頻度：　　　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　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　　　　　）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478002" y="3071501"/>
            <a:ext cx="51358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〇給餌設備での野生動物対策について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1242111" y="4844045"/>
            <a:ext cx="5046798" cy="84042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4563682" y="5374244"/>
            <a:ext cx="2124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 （自由記入欄）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2204430" y="6433757"/>
            <a:ext cx="3147167" cy="28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（例）１日に１回、随時　など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4F3D331-3DF2-4AD0-A278-4BCB635D9F37}"/>
              </a:ext>
            </a:extLst>
          </p:cNvPr>
          <p:cNvSpPr txBox="1"/>
          <p:nvPr/>
        </p:nvSpPr>
        <p:spPr>
          <a:xfrm>
            <a:off x="101683" y="8711586"/>
            <a:ext cx="347480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/>
              <a:t>３</a:t>
            </a:r>
            <a:endParaRPr lang="en-US" altLang="ja-JP" b="1" dirty="0"/>
          </a:p>
        </p:txBody>
      </p:sp>
      <p:pic>
        <p:nvPicPr>
          <p:cNvPr id="41" name="図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690" y="992811"/>
            <a:ext cx="1070266" cy="1067591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330FE19A-B493-4E4C-924D-98FC974D5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54" y="6895357"/>
            <a:ext cx="2790252" cy="18116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0" name="図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9202" flipH="1">
            <a:off x="572917" y="8573016"/>
            <a:ext cx="497216" cy="631082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18FFCDE6-1D29-4E01-AD1D-22839DD23F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8978" y="6897201"/>
            <a:ext cx="2748498" cy="18116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2" name="右矢印 51"/>
          <p:cNvSpPr/>
          <p:nvPr/>
        </p:nvSpPr>
        <p:spPr>
          <a:xfrm>
            <a:off x="3111077" y="7484443"/>
            <a:ext cx="648072" cy="602092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/>
          <p:cNvSpPr/>
          <p:nvPr/>
        </p:nvSpPr>
        <p:spPr>
          <a:xfrm>
            <a:off x="980728" y="8827059"/>
            <a:ext cx="6680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野生動物にエサを食べられない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よう蓋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は閉めておきましょう！　　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0826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519641" y="192961"/>
            <a:ext cx="6051664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〇給水設備での野生動物対策について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☆実施する内容にチェックを入れましょう（☑）</a:t>
            </a:r>
          </a:p>
          <a:p>
            <a:pPr>
              <a:lnSpc>
                <a:spcPts val="240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□　水道水を使用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40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□　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井戸水等を利用している場合には、貯水施設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40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に蓋を付けて、異物の混入を防止する。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40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□　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319751" y="109073"/>
            <a:ext cx="6251554" cy="6911200"/>
          </a:xfrm>
          <a:prstGeom prst="roundRect">
            <a:avLst>
              <a:gd name="adj" fmla="val 5843"/>
            </a:avLst>
          </a:prstGeom>
          <a:noFill/>
          <a:ln w="57150" cmpd="thickThin">
            <a:solidFill>
              <a:srgbClr val="FBA18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9202" flipH="1">
            <a:off x="4731944" y="7166771"/>
            <a:ext cx="497216" cy="631082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1268760" y="1890909"/>
            <a:ext cx="5036938" cy="89817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13182" y="2907533"/>
            <a:ext cx="668062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〇水桶等の給水設備を洗浄、清掃する。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（洗浄、清掃の頻度：　　　　　　　　　　　）　　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4644618" y="2441286"/>
            <a:ext cx="2124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 （自由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記入欄）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3428308" y="7860463"/>
            <a:ext cx="6680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井戸水等を利用して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いる場合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は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、</a:t>
            </a:r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定期的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な水質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検査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や、消毒を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実</a:t>
            </a:r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施しましょう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2852936" y="3578911"/>
            <a:ext cx="3147167" cy="28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（例）１日に１回、随時　など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6FEA2CC4-34C1-4886-8C2B-F7E66BE0A1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683"/>
          <a:stretch/>
        </p:blipFill>
        <p:spPr>
          <a:xfrm>
            <a:off x="313182" y="7194815"/>
            <a:ext cx="2985145" cy="18259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4F3D331-3DF2-4AD0-A278-4BCB635D9F37}"/>
              </a:ext>
            </a:extLst>
          </p:cNvPr>
          <p:cNvSpPr txBox="1"/>
          <p:nvPr/>
        </p:nvSpPr>
        <p:spPr>
          <a:xfrm>
            <a:off x="6421140" y="8737245"/>
            <a:ext cx="347480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/>
              <a:t>４</a:t>
            </a:r>
            <a:endParaRPr lang="en-US" altLang="ja-JP" b="1" dirty="0"/>
          </a:p>
        </p:txBody>
      </p:sp>
      <p:sp>
        <p:nvSpPr>
          <p:cNvPr id="21" name="正方形/長方形 20"/>
          <p:cNvSpPr/>
          <p:nvPr/>
        </p:nvSpPr>
        <p:spPr>
          <a:xfrm>
            <a:off x="522041" y="4055494"/>
            <a:ext cx="661671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定期的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に（頻度：　　　　　　　　）、農場内の資材</a:t>
            </a:r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・機材等の整理整頓を行う。また、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農場内の不要な資</a:t>
            </a:r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材や廃棄物等は随時処分する。</a:t>
            </a:r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③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雑草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が生える期間は、</a:t>
            </a:r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（頻度：　　　　　　　）、農場内を除草する。</a:t>
            </a:r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④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定期的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に（頻度：　　　　　　　　）、農場の敷地内</a:t>
            </a:r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を消毒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する。</a:t>
            </a:r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消毒の方法については本マニュアル（１０）参照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8141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7"/>
          <p:cNvSpPr/>
          <p:nvPr/>
        </p:nvSpPr>
        <p:spPr>
          <a:xfrm>
            <a:off x="332656" y="179512"/>
            <a:ext cx="6165580" cy="6624736"/>
          </a:xfrm>
          <a:prstGeom prst="roundRect">
            <a:avLst>
              <a:gd name="adj" fmla="val 5843"/>
            </a:avLst>
          </a:prstGeom>
          <a:noFill/>
          <a:ln w="57150" cmpd="thickThin">
            <a:solidFill>
              <a:srgbClr val="FBA18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02945" y="204555"/>
            <a:ext cx="6616719" cy="5840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⑤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ねずみ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対策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70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☆実施している内容にチェックを入れましょう（☑）</a:t>
            </a:r>
          </a:p>
          <a:p>
            <a:pPr>
              <a:lnSpc>
                <a:spcPts val="270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□　</a:t>
            </a:r>
            <a:r>
              <a:rPr lang="ja-JP" altLang="en-US" sz="1800" dirty="0" err="1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殺そ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剤を定期的に（頻度：　　　　　　）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70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　農場敷地内に使用する。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70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□　粘着シートを農場内に設置し、定期的に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70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　（頻度：　　　　　　　　）交換する。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70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□　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700"/>
              </a:lnSpc>
            </a:pP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700"/>
              </a:lnSpc>
            </a:pPr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70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⑥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害虫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対策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70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☆実施している内容にチェックを入れましょう（☑）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70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□　殺虫剤を定期的に（頻度：　 　　　　　）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70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　農場敷地内に使用する。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70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□　ハエ取りシートを農場内に設置し、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定期的に</a:t>
            </a:r>
            <a:endParaRPr lang="en-US" altLang="ja-JP" sz="1800" dirty="0" smtClean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70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lang="ja-JP" altLang="en-US" sz="1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頻度：　　　　　　　　）交換する。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700"/>
              </a:lnSpc>
            </a:pP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□　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231368" y="2561043"/>
            <a:ext cx="4627607" cy="70318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1277228" y="5670690"/>
            <a:ext cx="4703511" cy="86803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4701051" y="2993310"/>
            <a:ext cx="12486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自由記入欄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4701051" y="6255154"/>
            <a:ext cx="360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自由記入欄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832" y="3249626"/>
            <a:ext cx="769496" cy="67908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570" b="47496"/>
          <a:stretch/>
        </p:blipFill>
        <p:spPr>
          <a:xfrm>
            <a:off x="2121975" y="111873"/>
            <a:ext cx="1423197" cy="669740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350350" y="6978397"/>
            <a:ext cx="6147886" cy="2080386"/>
          </a:xfrm>
          <a:prstGeom prst="roundRect">
            <a:avLst>
              <a:gd name="adj" fmla="val 5843"/>
            </a:avLst>
          </a:prstGeom>
          <a:noFill/>
          <a:ln w="57150" cmpd="thickThin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47720" y="7026707"/>
            <a:ext cx="58591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◎その他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4F3D331-3DF2-4AD0-A278-4BCB635D9F37}"/>
              </a:ext>
            </a:extLst>
          </p:cNvPr>
          <p:cNvSpPr txBox="1"/>
          <p:nvPr/>
        </p:nvSpPr>
        <p:spPr>
          <a:xfrm>
            <a:off x="90684" y="8704840"/>
            <a:ext cx="347480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/>
              <a:t>５</a:t>
            </a:r>
            <a:endParaRPr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3551186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9DCF48B7-26F1-4D80-94BB-E1A4FBF38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09" y="7058103"/>
            <a:ext cx="3214547" cy="17897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4643317-CA5F-433F-928C-8D54798962AD}"/>
              </a:ext>
            </a:extLst>
          </p:cNvPr>
          <p:cNvSpPr txBox="1"/>
          <p:nvPr/>
        </p:nvSpPr>
        <p:spPr>
          <a:xfrm>
            <a:off x="706115" y="1072543"/>
            <a:ext cx="2348505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u="sng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手指</a:t>
            </a:r>
            <a:r>
              <a:rPr kumimoji="1" lang="ja-JP" altLang="en-US" sz="2000" b="1" u="sng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の洗浄・消毒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6D36126-224A-4EFE-B97E-4A586BF28635}"/>
              </a:ext>
            </a:extLst>
          </p:cNvPr>
          <p:cNvSpPr txBox="1"/>
          <p:nvPr/>
        </p:nvSpPr>
        <p:spPr>
          <a:xfrm>
            <a:off x="198434" y="1643231"/>
            <a:ext cx="3528261" cy="4062651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 消毒場所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①農場出入口　　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②畜舎出入口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 実施頻度：出入りのたび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 消毒薬の種類：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（　　　　　　　　　）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手指の洗浄消毒が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できない場合は、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①農場専用手袋の着用</a:t>
            </a:r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②畜舎専用手袋の着用</a:t>
            </a:r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でも</a:t>
            </a:r>
            <a:r>
              <a:rPr lang="en-US" altLang="ja-JP" sz="1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OK!</a:t>
            </a: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9A4C6A35-DC66-4F23-BCF4-03DC7C4B3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09" y="5639957"/>
            <a:ext cx="1489780" cy="13410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7331667A-0FA9-4C42-B9F2-846AA01184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2331" y="5586793"/>
            <a:ext cx="1406473" cy="1359240"/>
          </a:xfrm>
          <a:prstGeom prst="rect">
            <a:avLst/>
          </a:prstGeom>
          <a:ln>
            <a:noFill/>
          </a:ln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4643317-CA5F-433F-928C-8D54798962AD}"/>
              </a:ext>
            </a:extLst>
          </p:cNvPr>
          <p:cNvSpPr txBox="1"/>
          <p:nvPr/>
        </p:nvSpPr>
        <p:spPr>
          <a:xfrm>
            <a:off x="4125905" y="1072543"/>
            <a:ext cx="2348505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u="sng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衣服</a:t>
            </a:r>
            <a:r>
              <a:rPr kumimoji="1" lang="ja-JP" altLang="en-US" sz="2000" b="1" u="sng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の洗浄・消毒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19656" y="-46"/>
            <a:ext cx="6636838" cy="1038659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（８）手指、衣服、靴、物品、車両、施設等の洗浄</a:t>
            </a:r>
          </a:p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　及び消毒に関する具体的な方法、消毒薬の種類、</a:t>
            </a:r>
          </a:p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　　　作用時間及び乾燥時間等</a:t>
            </a:r>
          </a:p>
        </p:txBody>
      </p:sp>
      <p:sp>
        <p:nvSpPr>
          <p:cNvPr id="27" name="角丸四角形 26"/>
          <p:cNvSpPr/>
          <p:nvPr/>
        </p:nvSpPr>
        <p:spPr>
          <a:xfrm>
            <a:off x="119656" y="965093"/>
            <a:ext cx="6636838" cy="8017247"/>
          </a:xfrm>
          <a:prstGeom prst="roundRect">
            <a:avLst>
              <a:gd name="adj" fmla="val 5843"/>
            </a:avLst>
          </a:prstGeom>
          <a:noFill/>
          <a:ln w="57150" cmpd="thickThin">
            <a:solidFill>
              <a:srgbClr val="FBA18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6D36126-224A-4EFE-B97E-4A586BF28635}"/>
              </a:ext>
            </a:extLst>
          </p:cNvPr>
          <p:cNvSpPr txBox="1"/>
          <p:nvPr/>
        </p:nvSpPr>
        <p:spPr>
          <a:xfrm>
            <a:off x="3884250" y="2315176"/>
            <a:ext cx="3528261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※【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例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パコマ、ロンテクト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0B131583-C434-4695-AC4E-25970B7E10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3439" y="4304416"/>
            <a:ext cx="2855727" cy="15996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E468E051-2105-4852-B50A-F41754C527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4684" y="6064021"/>
            <a:ext cx="2868856" cy="16253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" name="正方形/長方形 40"/>
          <p:cNvSpPr/>
          <p:nvPr/>
        </p:nvSpPr>
        <p:spPr>
          <a:xfrm>
            <a:off x="3805472" y="1626589"/>
            <a:ext cx="3339283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 消毒薬の種類：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（　　　　　　　　）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0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 希釈倍率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sym typeface="Wingdings" panose="05000000000000000000" pitchFamily="2" charset="2"/>
              </a:rPr>
              <a:t>：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sym typeface="Wingdings" panose="05000000000000000000" pitchFamily="2" charset="2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sym typeface="Wingdings" panose="05000000000000000000" pitchFamily="2" charset="2"/>
              </a:rPr>
              <a:t>　（　　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 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）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倍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3805472" y="3514514"/>
            <a:ext cx="3429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消毒薬に漬け置いて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rPr>
              <a:t>から洗濯し、天日干し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3578483" y="7873347"/>
            <a:ext cx="3265638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1" dirty="0">
                <a:ln w="13462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消毒の前は汚れを</a:t>
            </a:r>
          </a:p>
          <a:p>
            <a:pPr algn="ctr"/>
            <a:r>
              <a:rPr lang="ja-JP" altLang="en-US" sz="2800" b="1" dirty="0">
                <a:ln w="13462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徹底的にとりましょう</a:t>
            </a:r>
          </a:p>
          <a:p>
            <a:pPr algn="ctr"/>
            <a:endParaRPr lang="ja-JP" altLang="en-US" sz="5400" b="1" cap="none" spc="0" dirty="0">
              <a:ln w="13462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56D36126-224A-4EFE-B97E-4A586BF28635}"/>
              </a:ext>
            </a:extLst>
          </p:cNvPr>
          <p:cNvSpPr txBox="1"/>
          <p:nvPr/>
        </p:nvSpPr>
        <p:spPr>
          <a:xfrm>
            <a:off x="1115840" y="3472492"/>
            <a:ext cx="3528261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※【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例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アルコール</a:t>
            </a:r>
            <a:r>
              <a:rPr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endParaRPr lang="en-US" altLang="ja-JP" sz="1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B4F3D331-3DF2-4AD0-A278-4BCB635D9F37}"/>
              </a:ext>
            </a:extLst>
          </p:cNvPr>
          <p:cNvSpPr txBox="1"/>
          <p:nvPr/>
        </p:nvSpPr>
        <p:spPr>
          <a:xfrm>
            <a:off x="6452828" y="8765899"/>
            <a:ext cx="347480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/>
              <a:t>６</a:t>
            </a:r>
            <a:endParaRPr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110888907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9908</TotalTime>
  <Words>2817</Words>
  <Application>Microsoft Office PowerPoint</Application>
  <PresentationFormat>画面に合わせる (4:3)</PresentationFormat>
  <Paragraphs>328</Paragraphs>
  <Slides>13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7" baseType="lpstr">
      <vt:lpstr>ＤＦ平成明朝体W3</vt:lpstr>
      <vt:lpstr>HGSｺﾞｼｯｸE</vt:lpstr>
      <vt:lpstr>HG創英角ｺﾞｼｯｸUB</vt:lpstr>
      <vt:lpstr>Meiryo UI</vt:lpstr>
      <vt:lpstr>ＭＳ Ｐゴシック</vt:lpstr>
      <vt:lpstr>ＭＳ ゴシック</vt:lpstr>
      <vt:lpstr>ＭＳ 明朝</vt:lpstr>
      <vt:lpstr>メイリオ</vt:lpstr>
      <vt:lpstr>Arial</vt:lpstr>
      <vt:lpstr>Calibri</vt:lpstr>
      <vt:lpstr>Century</vt:lpstr>
      <vt:lpstr>Times New Roman</vt:lpstr>
      <vt:lpstr>Wingdings</vt:lpstr>
      <vt:lpstr>Blank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201op</dc:creator>
  <cp:lastModifiedBy>201user</cp:lastModifiedBy>
  <cp:revision>199</cp:revision>
  <cp:lastPrinted>2022-01-13T08:25:51Z</cp:lastPrinted>
  <dcterms:created xsi:type="dcterms:W3CDTF">2018-07-17T05:28:53Z</dcterms:created>
  <dcterms:modified xsi:type="dcterms:W3CDTF">2022-01-13T08:31:32Z</dcterms:modified>
</cp:coreProperties>
</file>